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embeddedFontLst>
    <p:embeddedFont>
      <p:font typeface="PT Sans Narrow"/>
      <p:regular r:id="rId26"/>
      <p:bold r:id="rId27"/>
    </p:embeddedFont>
    <p:embeddedFont>
      <p:font typeface="Open Sa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TSansNarrow-regular.fntdata"/><Relationship Id="rId25" Type="http://schemas.openxmlformats.org/officeDocument/2006/relationships/slide" Target="slides/slide21.xml"/><Relationship Id="rId28" Type="http://schemas.openxmlformats.org/officeDocument/2006/relationships/font" Target="fonts/OpenSans-regular.fntdata"/><Relationship Id="rId27" Type="http://schemas.openxmlformats.org/officeDocument/2006/relationships/font" Target="fonts/PTSansNarrow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boldItalic.fntdata"/><Relationship Id="rId3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9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9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i="0" sz="54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  <a:defRPr b="1" sz="5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b="0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i="0" sz="13000" u="none" cap="none" strike="noStrike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Font typeface="PT Sans Narrow"/>
              <a:buNone/>
              <a:defRPr b="1" sz="13000">
                <a:solidFill>
                  <a:schemeClr val="accent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i="0" sz="24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T Sans Narrow"/>
              <a:buNone/>
              <a:defRPr b="1" sz="24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○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Open Sans"/>
              <a:buChar char="■"/>
              <a:defRPr b="0" i="0" sz="12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i="0" sz="5400" u="none" cap="none" strike="noStrik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T Sans Narrow"/>
              <a:buNone/>
              <a:defRPr b="0" sz="5400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i="0" sz="42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PT Sans Narrow"/>
              <a:buNone/>
              <a:defRPr b="1" sz="42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Open Sans"/>
              <a:buNone/>
              <a:defRPr b="0" i="0" sz="21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T Sans Narrow"/>
              <a:buNone/>
              <a:defRPr b="0" i="0" sz="2400" u="none" cap="none" strike="noStrike">
                <a:solidFill>
                  <a:schemeClr val="dk2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i="0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b="0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b="0" i="0" sz="1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None/>
              <a:defRPr b="0" i="0" sz="1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PT Sans Narrow"/>
              <a:buNone/>
            </a:pPr>
            <a:r>
              <a:rPr b="1" i="0" lang="ru-RU" sz="32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Методы протокола HTTP, принцип построения RESTfull API</a:t>
            </a:r>
            <a:endParaRPr b="1" i="0" sz="32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gpht.com/AWwlVkdjjPBKz-5zNSelNfEJe3-gncIjdO2BZsFpy39KM9CQ1HxU1Q50F1CT2_wQcSs=h400" id="117" name="Google Shape;11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4329" y="-57150"/>
            <a:ext cx="1771650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1961243" y="1517651"/>
            <a:ext cx="6500586" cy="122555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Примером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является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Windows 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OpenGL 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Direct3D 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и так далее.</a:t>
            </a:r>
            <a:endParaRPr/>
          </a:p>
          <a:p>
            <a:pPr indent="114300" lvl="0" marL="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350" u="none" cap="none" strike="noStrike">
              <a:solidFill>
                <a:srgbClr val="4D4D4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https://im0-tub-ru.yandex.net/i?id=54e777abf282d451acc5ebe53a646cd3&amp;n=13" id="119" name="Google Shape;11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57700" y="3428716"/>
            <a:ext cx="4686300" cy="1220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/>
          <p:nvPr/>
        </p:nvSpPr>
        <p:spPr>
          <a:xfrm>
            <a:off x="377371" y="191745"/>
            <a:ext cx="8273143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pen Sans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это некий набор правил, с помощью которых приложение или какой-либо один его компонент могут взаимодействовать, общаться, если хотите, с другим приложением или компонентом. Прикладной интерфейс программирования (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может возвращать данные в разных форматах, например в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JSON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XML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или в бинарном формате, но в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 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мы будем использовать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JSON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-формат, как наиболее удобный.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myrusakov.ru/images/articles/rest_api_service_1.png" id="129" name="Google Shape;12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2814" y="1709058"/>
            <a:ext cx="67818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gpht.com/AWwlVkdjjPBKz-5zNSelNfEJe3-gncIjdO2BZsFpy39KM9CQ1HxU1Q50F1CT2_wQcSs=h400" id="130" name="Google Shape;13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714" y="0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REST API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Теперь остановимся подробнее на том, что же такое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Это сокращение может быть расшифровано в следующем виде: представление данных для клиента в формате удобном для него. Очень важно запомнить, что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 – это не протокол, а подход, архитектурный стиль к написанию прикладных интерфейсов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rPr b="0" i="0" lang="ru-RU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... </a:t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myrusakov.ru/images/articles/rest_api_design_2.png" id="141" name="Google Shape;14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2086" y="206829"/>
            <a:ext cx="7010400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gpht.com/AWwlVkdjjPBKz-5zNSelNfEJe3-gncIjdO2BZsFpy39KM9CQ1HxU1Q50F1CT2_wQcSs=h400" id="142" name="Google Shape;142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742" y="-290286"/>
            <a:ext cx="2119086" cy="21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/>
        </p:nvSpPr>
        <p:spPr>
          <a:xfrm>
            <a:off x="318956" y="833110"/>
            <a:ext cx="8374743" cy="395660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Если говорить еще проще то,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это архитектурный стиль, а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RESTfull API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это его практическое воплощение, и чем больше приложение отвечает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критериям стиля REST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тем более оно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RESTfull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RESTfull API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сводится к четырем базовым операциям: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получение данных в удобном для клиента формате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создание новых данных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обновление данных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удаление данных</a:t>
            </a:r>
            <a:endParaRPr/>
          </a:p>
          <a:p>
            <a:pPr indent="11430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2000" u="none" cap="none" strike="noStrike">
              <a:solidFill>
                <a:srgbClr val="4D4D4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27"/>
          <p:cNvSpPr txBox="1"/>
          <p:nvPr>
            <p:ph type="title"/>
          </p:nvPr>
        </p:nvSpPr>
        <p:spPr>
          <a:xfrm>
            <a:off x="318956" y="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RESTfull API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77370" y="203201"/>
            <a:ext cx="8447316" cy="428171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функционирует поверх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протокола HTTP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поэтому стоит упомянуть о его основных особенностях. Для каждой операции указанной выше используется свой собственный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 метод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GET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получение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POST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создание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PUT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обновление, модификация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DELETE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удаление</a:t>
            </a:r>
            <a:endParaRPr/>
          </a:p>
          <a:p>
            <a:pPr indent="114300" lvl="0" marL="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714827" y="366486"/>
            <a:ext cx="8066315" cy="4114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Фактически в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существует единственный, непротиворечивый общий интерфейс для запросов, например, к базам данных, что является его важнейшим преимуществом. На следующей картинке показано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соответствие HTTP методов SQL операциям и концепции CRUD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/>
          </a:p>
          <a:p>
            <a:pPr indent="114300" lvl="0" marL="0" marR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4.ggpht.com/AWwlVkdjjPBKz-5zNSelNfEJe3-gncIjdO2BZsFpy39KM9CQ1HxU1Q50F1CT2_wQcSs=h400" id="163" name="Google Shape;16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686" y="-370114"/>
            <a:ext cx="23622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myrusakov.ru/images/articles/request_methods_3.png" id="164" name="Google Shape;164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2384" y="1422399"/>
            <a:ext cx="6746474" cy="34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>
            <a:off x="566056" y="259798"/>
            <a:ext cx="7431315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Вообще, как делается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Создается некая точка входа для запросов,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api.php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например. Этому </a:t>
            </a: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могут передаваться, например, такие запросы: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http://site.com/api.php?action=create.user&amp;id=1&amp;key=46syhy77sash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http://site.com/api.php?action=delete.user&amp;id=1&amp;key=46syhy77sash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http://site.com/api.php?action=get.user&amp;id=1&amp;key=46syhy77sash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где параметр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action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это действие, которое необходимо выполнить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id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идентификатор пользователя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None/>
            </a:pPr>
            <a:r>
              <a:rPr b="1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кey</a:t>
            </a:r>
            <a:r>
              <a:rPr b="0" i="0" lang="ru-RU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– ключ доступа (фактически, временный пароль)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32219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Содержание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927995"/>
            <a:ext cx="6948909" cy="39778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Введение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Методы HTTP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Клиенты протокола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API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REST API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RESTfull API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Разница между REST и RESTfull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title"/>
          </p:nvPr>
        </p:nvSpPr>
        <p:spPr>
          <a:xfrm>
            <a:off x="318956" y="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Разница между REST и RESTfull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75" name="Google Shape;175;p32"/>
          <p:cNvSpPr txBox="1"/>
          <p:nvPr/>
        </p:nvSpPr>
        <p:spPr>
          <a:xfrm>
            <a:off x="551541" y="952500"/>
            <a:ext cx="8157029" cy="22261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REST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 — архитектурный стиль, а 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RESTfull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это сервис который следует этому стилю. Т.е если у вас на сервере </a:t>
            </a:r>
            <a:r>
              <a:rPr b="0" i="1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 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а на клиенте вы делаете запросы к этому </a:t>
            </a:r>
            <a:r>
              <a:rPr b="0" i="1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то у вас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RESTfull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приложение/сайт.</a:t>
            </a:r>
            <a:endParaRPr/>
          </a:p>
          <a:p>
            <a:pPr indent="11430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/>
          <p:nvPr>
            <p:ph type="title"/>
          </p:nvPr>
        </p:nvSpPr>
        <p:spPr>
          <a:xfrm>
            <a:off x="311700" y="21114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Введение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 — («протокол передачи гипертекста») — протокол прикладного уровня передачи данных (изначально — в виде гипертекстовых документов в формате «HTML», в настоящий момент используется для передачи произвольных данных).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257109" y="624880"/>
            <a:ext cx="8520600" cy="39607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Основой HTTP является технология «клиент-сервер», то есть предполагается существование: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Потребителей (клиентов), которые инициируют соединение и посылают запрос;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Поставщиков (серверов), которые ожидают соединения для получения запроса, производят необходимые действия и возвращают обратно сообщение с результатом.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 запрос и ответ" id="88" name="Google Shape;8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9379" y="400110"/>
            <a:ext cx="76962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2881952" y="3752910"/>
            <a:ext cx="31242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 запрос и ответ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296785" y="626420"/>
            <a:ext cx="831018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HTTP — протокол прикладного уровня; аналогичными ему являются FTP и SMTP. Обмен сообщениями идёт по обыкновенной схеме «запрос-ответ». Для идентификации ресурсов HTTP использует глобальные URI. В отличие от многих других протоколов, HTTP не сохраняет своего состояния.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859" y="712177"/>
            <a:ext cx="8310282" cy="371914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>
            <p:ph type="title"/>
          </p:nvPr>
        </p:nvSpPr>
        <p:spPr>
          <a:xfrm>
            <a:off x="416859" y="4777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Методы HTTP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227311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Клиенты протокола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934711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Целый комплекс программ-роботов используется в поисковых системах Интернета. Среди них веб-пауки (краулеры), которые производят проход по гиперссылкам, составляют базу данных ресурсов серверов и сохраняют их содержимое для дальнейшего анализа.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/>
          <p:nvPr/>
        </p:nvSpPr>
        <p:spPr>
          <a:xfrm>
            <a:off x="181430" y="964852"/>
            <a:ext cx="8527142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API (</a:t>
            </a:r>
            <a:r>
              <a:rPr b="0" i="1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application programming interface</a:t>
            </a:r>
            <a:r>
              <a:rPr b="0" i="0" lang="ru-RU" sz="2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) - это интерфейс прикладного программирования. Если говорить более простым языком, то это набор различных функций, констант, классов, форматов запросов, которые можно использовать в других программах.</a:t>
            </a:r>
            <a:endParaRPr b="0" i="0" sz="2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21"/>
          <p:cNvSpPr txBox="1"/>
          <p:nvPr>
            <p:ph type="title"/>
          </p:nvPr>
        </p:nvSpPr>
        <p:spPr>
          <a:xfrm>
            <a:off x="416859" y="4777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</a:pPr>
            <a:r>
              <a:rPr b="1" i="0" lang="ru-RU" sz="3600" u="none" cap="none" strike="noStrik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API</a:t>
            </a:r>
            <a:endParaRPr b="1" i="0" sz="3600" u="none" cap="none" strike="noStrike">
              <a:solidFill>
                <a:schemeClr val="accent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