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y="5143500" cx="9144000"/>
  <p:notesSz cx="6858000" cy="9144000"/>
  <p:embeddedFontLst>
    <p:embeddedFont>
      <p:font typeface="PT Sans Narrow"/>
      <p:regular r:id="rId26"/>
      <p:bold r:id="rId27"/>
    </p:embeddedFont>
    <p:embeddedFont>
      <p:font typeface="Open Sans"/>
      <p:regular r:id="rId28"/>
      <p:bold r:id="rId29"/>
      <p:italic r:id="rId30"/>
      <p:boldItalic r:id="rId3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PTSansNarrow-regular.fntdata"/><Relationship Id="rId25" Type="http://schemas.openxmlformats.org/officeDocument/2006/relationships/slide" Target="slides/slide21.xml"/><Relationship Id="rId28" Type="http://schemas.openxmlformats.org/officeDocument/2006/relationships/font" Target="fonts/OpenSans-regular.fntdata"/><Relationship Id="rId27" Type="http://schemas.openxmlformats.org/officeDocument/2006/relationships/font" Target="fonts/PTSansNarrow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font" Target="fonts/OpenSans-bold.fntdata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font" Target="fonts/OpenSans-boldItalic.fntdata"/><Relationship Id="rId30" Type="http://schemas.openxmlformats.org/officeDocument/2006/relationships/font" Target="fonts/OpenSans-italic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7" name="Google Shape;127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7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8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19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20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2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2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9" name="Google Shape;6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2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8" name="Google Shape;178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6985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5" name="Google Shape;7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1" name="Google Shape;8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9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9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8" name="Google Shape;18;p2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PT Sans Narrow"/>
              <a:buNone/>
              <a:defRPr b="1" i="0" sz="54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PT Sans Narrow"/>
              <a:buNone/>
              <a:defRPr b="1" sz="54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PT Sans Narrow"/>
              <a:buNone/>
              <a:defRPr b="1" sz="54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PT Sans Narrow"/>
              <a:buNone/>
              <a:defRPr b="1" sz="54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PT Sans Narrow"/>
              <a:buNone/>
              <a:defRPr b="1" sz="54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PT Sans Narrow"/>
              <a:buNone/>
              <a:defRPr b="1" sz="54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PT Sans Narrow"/>
              <a:buNone/>
              <a:defRPr b="1" sz="54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PT Sans Narrow"/>
              <a:buNone/>
              <a:defRPr b="1" sz="54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PT Sans Narrow"/>
              <a:buNone/>
              <a:defRPr b="1" sz="54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pen Sans"/>
              <a:buNone/>
              <a:defRPr b="0" i="0" sz="2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pen Sans"/>
              <a:buNone/>
              <a:defRPr b="0" i="0" sz="2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pen Sans"/>
              <a:buNone/>
              <a:defRPr b="0" i="0" sz="2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pen Sans"/>
              <a:buNone/>
              <a:defRPr b="0" i="0" sz="2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pen Sans"/>
              <a:buNone/>
              <a:defRPr b="0" i="0" sz="2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pen Sans"/>
              <a:buNone/>
              <a:defRPr b="0" i="0" sz="2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pen Sans"/>
              <a:buNone/>
              <a:defRPr b="0" i="0" sz="2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pen Sans"/>
              <a:buNone/>
              <a:defRPr b="0" i="0" sz="2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pen Sans"/>
              <a:buNone/>
              <a:defRPr b="0" i="0" sz="2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 number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1"/>
          <p:cNvSpPr txBox="1"/>
          <p:nvPr>
            <p:ph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Font typeface="PT Sans Narrow"/>
              <a:buNone/>
              <a:defRPr b="1" i="0" sz="13000" u="none" cap="none" strike="noStrike">
                <a:solidFill>
                  <a:schemeClr val="accent3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Font typeface="PT Sans Narrow"/>
              <a:buNone/>
              <a:defRPr b="1" sz="13000">
                <a:solidFill>
                  <a:schemeClr val="accent3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Font typeface="PT Sans Narrow"/>
              <a:buNone/>
              <a:defRPr b="1" sz="13000">
                <a:solidFill>
                  <a:schemeClr val="accent3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Font typeface="PT Sans Narrow"/>
              <a:buNone/>
              <a:defRPr b="1" sz="13000">
                <a:solidFill>
                  <a:schemeClr val="accent3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Font typeface="PT Sans Narrow"/>
              <a:buNone/>
              <a:defRPr b="1" sz="13000">
                <a:solidFill>
                  <a:schemeClr val="accent3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Font typeface="PT Sans Narrow"/>
              <a:buNone/>
              <a:defRPr b="1" sz="13000">
                <a:solidFill>
                  <a:schemeClr val="accent3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Font typeface="PT Sans Narrow"/>
              <a:buNone/>
              <a:defRPr b="1" sz="13000">
                <a:solidFill>
                  <a:schemeClr val="accent3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Font typeface="PT Sans Narrow"/>
              <a:buNone/>
              <a:defRPr b="1" sz="13000">
                <a:solidFill>
                  <a:schemeClr val="accent3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Font typeface="PT Sans Narrow"/>
              <a:buNone/>
              <a:defRPr b="1" sz="13000">
                <a:solidFill>
                  <a:schemeClr val="accent3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58" name="Google Shape;58;p11"/>
          <p:cNvSpPr txBox="1"/>
          <p:nvPr>
            <p:ph idx="1" type="body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b="0" i="0" sz="18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marR="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59" name="Google Shape;5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3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b="0" i="0" sz="18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4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048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○"/>
              <a:defRPr b="0" i="0" sz="12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048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■"/>
              <a:defRPr b="0" i="0" sz="12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048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●"/>
              <a:defRPr b="0" i="0" sz="12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048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○"/>
              <a:defRPr b="0" i="0" sz="12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048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■"/>
              <a:defRPr b="0" i="0" sz="12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048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●"/>
              <a:defRPr b="0" i="0" sz="12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048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○"/>
              <a:defRPr b="0" i="0" sz="12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048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Open Sans"/>
              <a:buChar char="■"/>
              <a:defRPr b="0" i="0" sz="12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2" type="body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048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○"/>
              <a:defRPr b="0" i="0" sz="12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048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■"/>
              <a:defRPr b="0" i="0" sz="12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048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●"/>
              <a:defRPr b="0" i="0" sz="12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048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○"/>
              <a:defRPr b="0" i="0" sz="12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048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■"/>
              <a:defRPr b="0" i="0" sz="12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048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●"/>
              <a:defRPr b="0" i="0" sz="12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048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○"/>
              <a:defRPr b="0" i="0" sz="12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048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Open Sans"/>
              <a:buChar char="■"/>
              <a:defRPr b="0" i="0" sz="12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 column 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PT Sans Narrow"/>
              <a:buNone/>
              <a:defRPr b="1" i="0" sz="24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PT Sans Narrow"/>
              <a:buNone/>
              <a:defRPr b="1" sz="24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PT Sans Narrow"/>
              <a:buNone/>
              <a:defRPr b="1" sz="24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PT Sans Narrow"/>
              <a:buNone/>
              <a:defRPr b="1" sz="24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PT Sans Narrow"/>
              <a:buNone/>
              <a:defRPr b="1" sz="24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PT Sans Narrow"/>
              <a:buNone/>
              <a:defRPr b="1" sz="24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PT Sans Narrow"/>
              <a:buNone/>
              <a:defRPr b="1" sz="24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PT Sans Narrow"/>
              <a:buNone/>
              <a:defRPr b="1" sz="24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PT Sans Narrow"/>
              <a:buNone/>
              <a:defRPr b="1" sz="24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048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●"/>
              <a:defRPr b="0" i="0" sz="12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048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○"/>
              <a:defRPr b="0" i="0" sz="12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048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■"/>
              <a:defRPr b="0" i="0" sz="12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048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●"/>
              <a:defRPr b="0" i="0" sz="12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048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○"/>
              <a:defRPr b="0" i="0" sz="12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048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■"/>
              <a:defRPr b="0" i="0" sz="12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048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●"/>
              <a:defRPr b="0" i="0" sz="12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048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○"/>
              <a:defRPr b="0" i="0" sz="12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048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Open Sans"/>
              <a:buChar char="■"/>
              <a:defRPr b="0" i="0" sz="12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 point">
    <p:bg>
      <p:bgPr>
        <a:solidFill>
          <a:schemeClr val="accent6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PT Sans Narrow"/>
              <a:buNone/>
              <a:defRPr b="0" i="0" sz="5400" u="none" cap="none" strike="noStrike">
                <a:solidFill>
                  <a:schemeClr val="dk2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PT Sans Narrow"/>
              <a:buNone/>
              <a:defRPr b="0" sz="5400">
                <a:solidFill>
                  <a:schemeClr val="dk2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PT Sans Narrow"/>
              <a:buNone/>
              <a:defRPr b="0" sz="5400">
                <a:solidFill>
                  <a:schemeClr val="dk2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PT Sans Narrow"/>
              <a:buNone/>
              <a:defRPr b="0" sz="5400">
                <a:solidFill>
                  <a:schemeClr val="dk2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PT Sans Narrow"/>
              <a:buNone/>
              <a:defRPr b="0" sz="5400">
                <a:solidFill>
                  <a:schemeClr val="dk2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PT Sans Narrow"/>
              <a:buNone/>
              <a:defRPr b="0" sz="5400">
                <a:solidFill>
                  <a:schemeClr val="dk2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PT Sans Narrow"/>
              <a:buNone/>
              <a:defRPr b="0" sz="5400">
                <a:solidFill>
                  <a:schemeClr val="dk2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PT Sans Narrow"/>
              <a:buNone/>
              <a:defRPr b="0" sz="5400">
                <a:solidFill>
                  <a:schemeClr val="dk2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PT Sans Narrow"/>
              <a:buNone/>
              <a:defRPr b="0" sz="5400">
                <a:solidFill>
                  <a:schemeClr val="dk2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 title and 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PT Sans Narrow"/>
              <a:buNone/>
              <a:defRPr b="1" i="0" sz="42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PT Sans Narrow"/>
              <a:buNone/>
              <a:defRPr b="1" sz="42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PT Sans Narrow"/>
              <a:buNone/>
              <a:defRPr b="1" sz="42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PT Sans Narrow"/>
              <a:buNone/>
              <a:defRPr b="1" sz="42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PT Sans Narrow"/>
              <a:buNone/>
              <a:defRPr b="1" sz="42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PT Sans Narrow"/>
              <a:buNone/>
              <a:defRPr b="1" sz="42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PT Sans Narrow"/>
              <a:buNone/>
              <a:defRPr b="1" sz="42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PT Sans Narrow"/>
              <a:buNone/>
              <a:defRPr b="1" sz="42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PT Sans Narrow"/>
              <a:buNone/>
              <a:defRPr b="1" sz="42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Open Sans"/>
              <a:buNone/>
              <a:defRPr b="0" i="0" sz="21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Open Sans"/>
              <a:buNone/>
              <a:defRPr b="0" i="0" sz="21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Open Sans"/>
              <a:buNone/>
              <a:defRPr b="0" i="0" sz="21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Open Sans"/>
              <a:buNone/>
              <a:defRPr b="0" i="0" sz="21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Open Sans"/>
              <a:buNone/>
              <a:defRPr b="0" i="0" sz="21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Open Sans"/>
              <a:buNone/>
              <a:defRPr b="0" i="0" sz="21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Open Sans"/>
              <a:buNone/>
              <a:defRPr b="0" i="0" sz="21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Open Sans"/>
              <a:buNone/>
              <a:defRPr b="0" i="0" sz="21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Open Sans"/>
              <a:buNone/>
              <a:defRPr b="0" i="0" sz="21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Open Sans"/>
              <a:buChar char="●"/>
              <a:defRPr b="0" i="0" sz="18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idx="1" type="body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T Sans Narrow"/>
              <a:buNone/>
              <a:defRPr b="0" i="0" sz="2400" u="none" cap="none" strike="noStrike">
                <a:solidFill>
                  <a:schemeClr val="dk2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54" name="Google Shape;5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trop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b="0" i="0" sz="18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Open Sans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Open Sans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Open Sans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Open Sans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Open Sans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Open Sans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Open Sans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Open Sans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Open Sans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PT Sans Narrow"/>
              <a:buNone/>
            </a:pPr>
            <a:r>
              <a:rPr b="1" i="0" lang="ru-RU" sz="32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Методы протокола HTTP, принцип построения RESTfull API</a:t>
            </a:r>
            <a:endParaRPr b="1" i="0" sz="3200" u="none" cap="none" strike="noStrike">
              <a:solidFill>
                <a:schemeClr val="accent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s://lh4.ggpht.com/AWwlVkdjjPBKz-5zNSelNfEJe3-gncIjdO2BZsFpy39KM9CQ1HxU1Q50F1CT2_wQcSs=h400" id="117" name="Google Shape;117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4329" y="-57150"/>
            <a:ext cx="1771650" cy="177165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22"/>
          <p:cNvSpPr txBox="1"/>
          <p:nvPr>
            <p:ph idx="1" type="body"/>
          </p:nvPr>
        </p:nvSpPr>
        <p:spPr>
          <a:xfrm>
            <a:off x="1961243" y="1517651"/>
            <a:ext cx="6500586" cy="122555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Примером </a:t>
            </a:r>
            <a:r>
              <a:rPr b="1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API</a:t>
            </a: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является </a:t>
            </a:r>
            <a:r>
              <a:rPr b="1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Windows API</a:t>
            </a: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, </a:t>
            </a:r>
            <a:r>
              <a:rPr b="1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OpenGL API</a:t>
            </a: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, </a:t>
            </a:r>
            <a:r>
              <a:rPr b="1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Direct3D API</a:t>
            </a: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и так далее.</a:t>
            </a:r>
            <a:endParaRPr/>
          </a:p>
          <a:p>
            <a:pPr indent="114300" lvl="0" marL="0" marR="0" rtl="0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None/>
            </a:pPr>
            <a:r>
              <a:t/>
            </a:r>
            <a:endParaRPr b="0" i="0" sz="1350" u="none" cap="none" strike="noStrike">
              <a:solidFill>
                <a:srgbClr val="4D4D4D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descr="https://im0-tub-ru.yandex.net/i?id=54e777abf282d451acc5ebe53a646cd3&amp;n=13" id="119" name="Google Shape;119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57700" y="3428716"/>
            <a:ext cx="4686300" cy="12203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"/>
          <p:cNvSpPr/>
          <p:nvPr/>
        </p:nvSpPr>
        <p:spPr>
          <a:xfrm>
            <a:off x="377371" y="191745"/>
            <a:ext cx="8273143" cy="3046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Open Sans"/>
              <a:buNone/>
            </a:pPr>
            <a:r>
              <a:rPr b="1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API</a:t>
            </a: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– это некий набор правил, с помощью которых приложение или какой-либо один его компонент могут взаимодействовать, общаться, если хотите, с другим приложением или компонентом. Прикладной интерфейс программирования (</a:t>
            </a:r>
            <a:r>
              <a:rPr b="1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API</a:t>
            </a: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) может возвращать данные в разных форматах, например в </a:t>
            </a:r>
            <a:r>
              <a:rPr b="1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JSON</a:t>
            </a: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, </a:t>
            </a:r>
            <a:r>
              <a:rPr b="1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XML</a:t>
            </a: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или в бинарном формате, но в </a:t>
            </a:r>
            <a:r>
              <a:rPr b="1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REST API</a:t>
            </a: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мы будем использовать </a:t>
            </a:r>
            <a:r>
              <a:rPr b="1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JSON</a:t>
            </a: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-формат, как наиболее удобный.</a:t>
            </a:r>
            <a:endParaRPr b="0" i="0" sz="2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s://myrusakov.ru/images/articles/rest_api_service_1.png" id="129" name="Google Shape;129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52814" y="1709058"/>
            <a:ext cx="6781800" cy="3124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lh4.ggpht.com/AWwlVkdjjPBKz-5zNSelNfEJe3-gncIjdO2BZsFpy39KM9CQ1HxU1Q50F1CT2_wQcSs=h400" id="130" name="Google Shape;130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71714" y="0"/>
            <a:ext cx="2362200" cy="2362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</a:pPr>
            <a:r>
              <a:rPr b="1" i="0" lang="ru-RU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REST API</a:t>
            </a:r>
            <a:endParaRPr b="1" i="0" sz="3600" u="none" cap="none" strike="noStrike">
              <a:solidFill>
                <a:schemeClr val="accent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136" name="Google Shape;136;p25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Теперь остановимся подробнее на том, что же такое </a:t>
            </a:r>
            <a:r>
              <a:rPr b="1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REST</a:t>
            </a: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. Это сокращение может быть расшифровано в следующем виде: представление данных для клиента в формате удобном для него. Очень важно запомнить, что </a:t>
            </a:r>
            <a:r>
              <a:rPr b="1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REST – это не протокол, а подход, архитектурный стиль к написанию прикладных интерфейсов</a:t>
            </a: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None/>
            </a:pPr>
            <a:r>
              <a:rPr b="0" i="0" lang="ru-RU" sz="18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... </a:t>
            </a:r>
            <a:endParaRPr b="0" i="0" sz="1800" u="none" cap="none" strike="noStrike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s://myrusakov.ru/images/articles/rest_api_design_2.png" id="141" name="Google Shape;141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92086" y="206829"/>
            <a:ext cx="7010400" cy="4800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lh4.ggpht.com/AWwlVkdjjPBKz-5zNSelNfEJe3-gncIjdO2BZsFpy39KM9CQ1HxU1Q50F1CT2_wQcSs=h400" id="142" name="Google Shape;142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9742" y="-290286"/>
            <a:ext cx="2119086" cy="21190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7"/>
          <p:cNvSpPr txBox="1"/>
          <p:nvPr/>
        </p:nvSpPr>
        <p:spPr>
          <a:xfrm>
            <a:off x="318956" y="833110"/>
            <a:ext cx="8374743" cy="3956604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b="0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 Если говорить еще проще то, </a:t>
            </a:r>
            <a:r>
              <a:rPr b="1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REST</a:t>
            </a:r>
            <a:r>
              <a:rPr b="0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– это архитектурный стиль, а </a:t>
            </a:r>
            <a:r>
              <a:rPr b="1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RESTfull API</a:t>
            </a:r>
            <a:r>
              <a:rPr b="0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– это его практическое воплощение, и чем больше приложение отвечает </a:t>
            </a:r>
            <a:r>
              <a:rPr b="1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критериям стиля REST</a:t>
            </a:r>
            <a:r>
              <a:rPr b="0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, тем более оно </a:t>
            </a:r>
            <a:r>
              <a:rPr b="1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RESTfull</a:t>
            </a:r>
            <a:r>
              <a:rPr b="0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b="1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 RESTfull API</a:t>
            </a:r>
            <a:r>
              <a:rPr b="0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сводится к четырем базовым операциям: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b="0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 получение данных в удобном для клиента формате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b="0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 создание новых данных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b="0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 обновление данных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b="0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 удаление данных</a:t>
            </a:r>
            <a:endParaRPr/>
          </a:p>
          <a:p>
            <a:pPr indent="114300" lvl="0" marL="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None/>
            </a:pPr>
            <a:r>
              <a:t/>
            </a:r>
            <a:endParaRPr b="0" i="0" sz="2000" u="none" cap="none" strike="noStrike">
              <a:solidFill>
                <a:srgbClr val="4D4D4D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8" name="Google Shape;148;p27"/>
          <p:cNvSpPr txBox="1"/>
          <p:nvPr>
            <p:ph type="title"/>
          </p:nvPr>
        </p:nvSpPr>
        <p:spPr>
          <a:xfrm>
            <a:off x="318956" y="0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</a:pPr>
            <a:r>
              <a:rPr b="1" i="0" lang="ru-RU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RESTfull API</a:t>
            </a:r>
            <a:endParaRPr b="1" i="0" sz="3600" u="none" cap="none" strike="noStrike">
              <a:solidFill>
                <a:schemeClr val="accent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8"/>
          <p:cNvSpPr txBox="1"/>
          <p:nvPr>
            <p:ph idx="1" type="body"/>
          </p:nvPr>
        </p:nvSpPr>
        <p:spPr>
          <a:xfrm>
            <a:off x="377370" y="203201"/>
            <a:ext cx="8447316" cy="428171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b="1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REST</a:t>
            </a: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функционирует поверх </a:t>
            </a:r>
            <a:r>
              <a:rPr b="1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протокола HTTP</a:t>
            </a: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, поэтому стоит упомянуть о его основных особенностях. Для каждой операции указанной выше используется свой собственный </a:t>
            </a:r>
            <a:r>
              <a:rPr b="1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HTTP метод</a:t>
            </a: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b="1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GET</a:t>
            </a: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– получение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b="1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POST</a:t>
            </a: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– создание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b="1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PUT</a:t>
            </a: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– обновление, модификация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b="1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DELETE</a:t>
            </a: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– удаление</a:t>
            </a:r>
            <a:endParaRPr/>
          </a:p>
          <a:p>
            <a:pPr indent="114300" lvl="0" marL="0" marR="0" rtl="0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9"/>
          <p:cNvSpPr txBox="1"/>
          <p:nvPr>
            <p:ph idx="1" type="body"/>
          </p:nvPr>
        </p:nvSpPr>
        <p:spPr>
          <a:xfrm>
            <a:off x="714827" y="366486"/>
            <a:ext cx="8066315" cy="41148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Фактически в </a:t>
            </a:r>
            <a:r>
              <a:rPr b="1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REST</a:t>
            </a: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существует единственный, непротиворечивый общий интерфейс для запросов, например, к базам данных, что является его важнейшим преимуществом. На следующей картинке показано </a:t>
            </a:r>
            <a:r>
              <a:rPr b="1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соответствие HTTP методов SQL операциям и концепции CRUD</a:t>
            </a: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/>
          </a:p>
          <a:p>
            <a:pPr indent="114300" lvl="0" marL="0" marR="0" rtl="0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s://lh4.ggpht.com/AWwlVkdjjPBKz-5zNSelNfEJe3-gncIjdO2BZsFpy39KM9CQ1HxU1Q50F1CT2_wQcSs=h400" id="163" name="Google Shape;163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8686" y="-370114"/>
            <a:ext cx="2362200" cy="2362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myrusakov.ru/images/articles/request_methods_3.png" id="164" name="Google Shape;164;p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52384" y="1422399"/>
            <a:ext cx="6746474" cy="34435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1"/>
          <p:cNvSpPr/>
          <p:nvPr/>
        </p:nvSpPr>
        <p:spPr>
          <a:xfrm>
            <a:off x="566056" y="259798"/>
            <a:ext cx="7431315" cy="40934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Open Sans"/>
              <a:buNone/>
            </a:pPr>
            <a:r>
              <a:rPr b="0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Вообще, как делается </a:t>
            </a:r>
            <a:r>
              <a:rPr b="1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API</a:t>
            </a:r>
            <a:r>
              <a:rPr b="0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. Создается некая точка входа для запросов, </a:t>
            </a:r>
            <a:r>
              <a:rPr b="1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api.php</a:t>
            </a:r>
            <a:r>
              <a:rPr b="0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, например. Этому </a:t>
            </a:r>
            <a:r>
              <a:rPr b="1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API</a:t>
            </a:r>
            <a:r>
              <a:rPr b="0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, могут передаваться, например, такие запросы: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Open Sans"/>
              <a:buNone/>
            </a:pPr>
            <a:r>
              <a:rPr b="0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http://site.com/api.php?action=create.user&amp;id=1&amp;key=46syhy77sash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Open Sans"/>
              <a:buNone/>
            </a:pPr>
            <a:r>
              <a:rPr b="0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http://site.com/api.php?action=delete.user&amp;id=1&amp;key=46syhy77sash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Open Sans"/>
              <a:buNone/>
            </a:pPr>
            <a:r>
              <a:rPr b="0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http://site.com/api.php?action=get.user&amp;id=1&amp;key=46syhy77sash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Open Sans"/>
              <a:buNone/>
            </a:pPr>
            <a:r>
              <a:rPr b="0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где параметр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Open Sans"/>
              <a:buNone/>
            </a:pPr>
            <a:r>
              <a:rPr b="1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action</a:t>
            </a:r>
            <a:r>
              <a:rPr b="0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– это действие, которое необходимо выполнить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Open Sans"/>
              <a:buNone/>
            </a:pPr>
            <a:r>
              <a:rPr b="1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id</a:t>
            </a:r>
            <a:r>
              <a:rPr b="0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– идентификатор пользователя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Open Sans"/>
              <a:buNone/>
            </a:pPr>
            <a:r>
              <a:rPr b="1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кey</a:t>
            </a:r>
            <a:r>
              <a:rPr b="0" i="0" lang="ru-RU" sz="2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– ключ доступа (фактически, временный пароль)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/>
          <p:nvPr>
            <p:ph type="title"/>
          </p:nvPr>
        </p:nvSpPr>
        <p:spPr>
          <a:xfrm>
            <a:off x="311700" y="32219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</a:pPr>
            <a:r>
              <a:rPr b="1" i="0" lang="ru-RU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Содержание</a:t>
            </a:r>
            <a:endParaRPr b="1" i="0" sz="3600" u="none" cap="none" strike="noStrike">
              <a:solidFill>
                <a:schemeClr val="accent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72" name="Google Shape;72;p14"/>
          <p:cNvSpPr txBox="1"/>
          <p:nvPr>
            <p:ph idx="1" type="body"/>
          </p:nvPr>
        </p:nvSpPr>
        <p:spPr>
          <a:xfrm>
            <a:off x="311700" y="927995"/>
            <a:ext cx="6948909" cy="397783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 Введение</a:t>
            </a:r>
            <a:endParaRPr b="0" i="0" sz="2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 Методы HTTP</a:t>
            </a:r>
            <a:endParaRPr b="0" i="0" sz="2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 Клиенты протокола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 API</a:t>
            </a:r>
            <a:endParaRPr b="0" i="0" sz="2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 REST API</a:t>
            </a:r>
            <a:endParaRPr b="0" i="0" sz="2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 RESTfull API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 Разница между REST и RESTfull</a:t>
            </a:r>
            <a:endParaRPr b="0" i="0" sz="2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228600" lvl="0" marL="457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2"/>
          <p:cNvSpPr txBox="1"/>
          <p:nvPr>
            <p:ph type="title"/>
          </p:nvPr>
        </p:nvSpPr>
        <p:spPr>
          <a:xfrm>
            <a:off x="318956" y="0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</a:pPr>
            <a:r>
              <a:rPr b="1" i="0" lang="ru-RU" sz="3600" u="none" cap="none" strike="noStrike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rPr>
              <a:t>Разница между REST и RESTfull</a:t>
            </a:r>
            <a:endParaRPr b="1" i="0" sz="3600" u="none" cap="none" strike="noStrike">
              <a:solidFill>
                <a:schemeClr val="accent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175" name="Google Shape;175;p32"/>
          <p:cNvSpPr txBox="1"/>
          <p:nvPr/>
        </p:nvSpPr>
        <p:spPr>
          <a:xfrm>
            <a:off x="551541" y="952500"/>
            <a:ext cx="8157029" cy="2226129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b="1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REST</a:t>
            </a: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 — архитектурный стиль, а </a:t>
            </a:r>
            <a:r>
              <a:rPr b="1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RESTfull</a:t>
            </a: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это сервис который следует этому стилю. Т.е если у вас на сервере </a:t>
            </a:r>
            <a:r>
              <a:rPr b="0" i="1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REST API</a:t>
            </a: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, а на клиенте вы делаете запросы к этому </a:t>
            </a:r>
            <a:r>
              <a:rPr b="0" i="1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API</a:t>
            </a: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, то у вас </a:t>
            </a:r>
            <a:r>
              <a:rPr b="1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RESTfull</a:t>
            </a: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приложение/сайт.</a:t>
            </a:r>
            <a:endParaRPr/>
          </a:p>
          <a:p>
            <a:pPr indent="11430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3"/>
          <p:cNvSpPr txBox="1"/>
          <p:nvPr>
            <p:ph type="title"/>
          </p:nvPr>
        </p:nvSpPr>
        <p:spPr>
          <a:xfrm>
            <a:off x="311700" y="21114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</a:pPr>
            <a:r>
              <a:rPr b="1" i="0" lang="ru-RU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Спасибо за внимание!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</a:pPr>
            <a:r>
              <a:rPr b="1" i="0" lang="ru-RU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Введение</a:t>
            </a:r>
            <a:endParaRPr b="1" i="0" sz="3600" u="none" cap="none" strike="noStrike">
              <a:solidFill>
                <a:schemeClr val="accent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78" name="Google Shape;78;p15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HTTP — («протокол передачи гипертекста») — протокол прикладного уровня передачи данных (изначально — в виде гипертекстовых документов в формате «HTML», в настоящий момент используется для передачи произвольных данных). 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/>
          <p:nvPr>
            <p:ph idx="1" type="body"/>
          </p:nvPr>
        </p:nvSpPr>
        <p:spPr>
          <a:xfrm>
            <a:off x="257109" y="624880"/>
            <a:ext cx="8520600" cy="396076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Основой HTTP является технология «клиент-сервер», то есть предполагается существование: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Потребителей (клиентов), которые инициируют соединение и посылают запрос;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Поставщиков (серверов), которые ожидают соединения для получения запроса, производят необходимые действия и возвращают обратно сообщение с результатом.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 запрос и ответ" id="88" name="Google Shape;88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89379" y="400110"/>
            <a:ext cx="7696200" cy="33528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7"/>
          <p:cNvSpPr/>
          <p:nvPr/>
        </p:nvSpPr>
        <p:spPr>
          <a:xfrm>
            <a:off x="2881952" y="3752910"/>
            <a:ext cx="31242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ru-RU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HTTP запрос и ответ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/>
          <p:nvPr/>
        </p:nvSpPr>
        <p:spPr>
          <a:xfrm>
            <a:off x="296785" y="626420"/>
            <a:ext cx="8310186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HTTP — протокол прикладного уровня; аналогичными ему являются FTP и SMTP. Обмен сообщениями идёт по обыкновенной схеме «запрос-ответ». Для идентификации ресурсов HTTP использует глобальные URI. В отличие от многих других протоколов, HTTP не сохраняет своего состояния.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6859" y="712177"/>
            <a:ext cx="8310282" cy="3719146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9"/>
          <p:cNvSpPr txBox="1"/>
          <p:nvPr>
            <p:ph type="title"/>
          </p:nvPr>
        </p:nvSpPr>
        <p:spPr>
          <a:xfrm>
            <a:off x="416859" y="4777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</a:pPr>
            <a:r>
              <a:rPr b="1" i="0" lang="ru-RU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Методы HTTP</a:t>
            </a:r>
            <a:endParaRPr b="1" i="0" sz="3600" u="none" cap="none" strike="noStrike">
              <a:solidFill>
                <a:schemeClr val="accent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 txBox="1"/>
          <p:nvPr>
            <p:ph type="title"/>
          </p:nvPr>
        </p:nvSpPr>
        <p:spPr>
          <a:xfrm>
            <a:off x="311700" y="22731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</a:pPr>
            <a:r>
              <a:rPr b="1" i="0" lang="ru-RU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Клиенты протокола</a:t>
            </a:r>
            <a:endParaRPr b="1" i="0" sz="3600" u="none" cap="none" strike="noStrike">
              <a:solidFill>
                <a:schemeClr val="accent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106" name="Google Shape;106;p20"/>
          <p:cNvSpPr txBox="1"/>
          <p:nvPr>
            <p:ph idx="1" type="body"/>
          </p:nvPr>
        </p:nvSpPr>
        <p:spPr>
          <a:xfrm>
            <a:off x="311700" y="934711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Целый комплекс программ-роботов используется в поисковых системах Интернета. Среди них веб-пауки (краулеры), которые производят проход по гиперссылкам, составляют базу данных ресурсов серверов и сохраняют их содержимое для дальнейшего анализа.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"/>
          <p:cNvSpPr/>
          <p:nvPr/>
        </p:nvSpPr>
        <p:spPr>
          <a:xfrm>
            <a:off x="181430" y="964852"/>
            <a:ext cx="8527142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API (</a:t>
            </a:r>
            <a:r>
              <a:rPr b="0" i="1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application programming interface</a:t>
            </a:r>
            <a:r>
              <a:rPr b="0" i="0" lang="ru-RU" sz="24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) - это интерфейс прикладного программирования. Если говорить более простым языком, то это набор различных функций, констант, классов, форматов запросов, которые можно использовать в других программах.</a:t>
            </a:r>
            <a:endParaRPr b="0" i="0" sz="2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2" name="Google Shape;112;p21"/>
          <p:cNvSpPr txBox="1"/>
          <p:nvPr>
            <p:ph type="title"/>
          </p:nvPr>
        </p:nvSpPr>
        <p:spPr>
          <a:xfrm>
            <a:off x="416859" y="4777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</a:pPr>
            <a:r>
              <a:rPr b="1" i="0" lang="ru-RU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API</a:t>
            </a:r>
            <a:endParaRPr b="1" i="0" sz="3600" u="none" cap="none" strike="noStrike">
              <a:solidFill>
                <a:schemeClr val="accent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