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 SemiBold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220CD5-A37B-4E76-BF8B-149C6C606464}">
  <a:tblStyle styleId="{88220CD5-A37B-4E76-BF8B-149C6C6064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SemiBold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SemiBold-italic.fntdata"/><Relationship Id="rId23" Type="http://schemas.openxmlformats.org/officeDocument/2006/relationships/font" Target="fonts/OpenSans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OpenSansSemiBold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cd1603b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cd1603b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cd1603b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cd1603b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ccc49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cccc49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cd1603b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cd1603b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867746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867746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cd1603b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cd1603b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cd1603b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cd1603b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cd1603b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cd1603b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cd1603b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cd1603b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cd1603b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cd1603b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cd1603b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cd1603b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cd1603b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cd1603b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cd1603b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cd1603b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Файловая система. Midnight Commander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726" y="1270500"/>
            <a:ext cx="6988549" cy="35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265050" y="3498975"/>
            <a:ext cx="4831800" cy="14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</a:rPr>
              <a:t>Общий вид окна программы Midnight Commander (mc).</a:t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000000"/>
                </a:solidFill>
              </a:rPr>
              <a:t>Вверху расположено главное меню, доступное по нажатию F9. </a:t>
            </a:r>
            <a:endParaRPr i="1"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000000"/>
                </a:solidFill>
              </a:rPr>
              <a:t>Внизу — линейка функциональных клавиш быстрого доступа.</a:t>
            </a:r>
            <a:endParaRPr i="1"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[F1] Справка.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[F2] Открывает пользовательское меню.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[F3] Показ содержания выделенного файла.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[F4] Текстовый редактор.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33326" l="22831" r="22961" t="18352"/>
          <a:stretch/>
        </p:blipFill>
        <p:spPr>
          <a:xfrm>
            <a:off x="1839850" y="622375"/>
            <a:ext cx="5464324" cy="27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4992000" y="3487425"/>
            <a:ext cx="41520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[F5] Копирование файлов.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[F6] Перемещение файлов.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[F7] Создание каталога.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[F8] Удаление файлов и каталогов.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[F9] Главное меню.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[F10] Конец текущего действия; выход из редактора, просмотрщика.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1176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Файловая система. Midnight Commander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Установка ПО</a:t>
            </a:r>
            <a:endParaRPr/>
          </a:p>
        </p:txBody>
      </p:sp>
      <p:graphicFrame>
        <p:nvGraphicFramePr>
          <p:cNvPr id="157" name="Google Shape;157;p24"/>
          <p:cNvGraphicFramePr/>
          <p:nvPr/>
        </p:nvGraphicFramePr>
        <p:xfrm>
          <a:off x="943088" y="142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{88220CD5-A37B-4E76-BF8B-149C6C606464}</a:tableStyleId>
              </a:tblPr>
              <a:tblGrid>
                <a:gridCol w="3681400"/>
                <a:gridCol w="3576425"/>
              </a:tblGrid>
              <a:tr h="54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# apt-get install [имя пакета]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8C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Установка пакета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  <a:tr h="77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# apt-get remove [имя пакета]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8C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Удаление пакета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825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# dpkg -i *.deb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8C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Установка всех пакетов в текущем каталоге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825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#dpkg-reconfigure </a:t>
                      </a:r>
                      <a:r>
                        <a:rPr lang="ru"/>
                        <a:t>[имя пакета]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8C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Перенастройка заново уже установленного пакета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188775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Сетевые интерфейсы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61150" y="3800900"/>
            <a:ext cx="8520600" cy="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900"/>
              <a:t>Чтобы управлять интерфейсами, нужны права суперпользователя root.</a:t>
            </a:r>
            <a:endParaRPr sz="900"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450" y="695400"/>
            <a:ext cx="5423101" cy="31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361150" y="3905625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Можно воспольоваться командой повышения прав sudo.</a:t>
            </a:r>
            <a:endParaRPr sz="900"/>
          </a:p>
        </p:txBody>
      </p:sp>
      <p:sp>
        <p:nvSpPr>
          <p:cNvPr id="166" name="Google Shape;166;p25"/>
          <p:cNvSpPr txBox="1"/>
          <p:nvPr/>
        </p:nvSpPr>
        <p:spPr>
          <a:xfrm>
            <a:off x="361150" y="402780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sudo ifconfig eth0 down («Роняем» сетевой интерфейс eth0)</a:t>
            </a:r>
            <a:endParaRPr sz="900"/>
          </a:p>
        </p:txBody>
      </p:sp>
      <p:sp>
        <p:nvSpPr>
          <p:cNvPr id="167" name="Google Shape;167;p25"/>
          <p:cNvSpPr txBox="1"/>
          <p:nvPr/>
        </p:nvSpPr>
        <p:spPr>
          <a:xfrm>
            <a:off x="361150" y="4122325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sudo ifconfig eth0 up («Поднимаем» сетевой интерфейс eth0)</a:t>
            </a:r>
            <a:endParaRPr sz="900"/>
          </a:p>
        </p:txBody>
      </p:sp>
      <p:sp>
        <p:nvSpPr>
          <p:cNvPr id="168" name="Google Shape;168;p25"/>
          <p:cNvSpPr txBox="1"/>
          <p:nvPr/>
        </p:nvSpPr>
        <p:spPr>
          <a:xfrm>
            <a:off x="361150" y="4209775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sudo ifconfig eth0 inet 192.168.14.182 (Меняем IP адрес)</a:t>
            </a:r>
            <a:endParaRPr sz="900"/>
          </a:p>
        </p:txBody>
      </p:sp>
      <p:sp>
        <p:nvSpPr>
          <p:cNvPr id="169" name="Google Shape;169;p25"/>
          <p:cNvSpPr txBox="1"/>
          <p:nvPr/>
        </p:nvSpPr>
        <p:spPr>
          <a:xfrm>
            <a:off x="361150" y="433040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sudo ifconfig eth0 hw ether 28:92:4a:34:df:59 (Меняем, при необходимости, MAC-адрес)</a:t>
            </a:r>
            <a:endParaRPr sz="900"/>
          </a:p>
        </p:txBody>
      </p:sp>
      <p:sp>
        <p:nvSpPr>
          <p:cNvPr id="170" name="Google Shape;170;p25"/>
          <p:cNvSpPr txBox="1"/>
          <p:nvPr/>
        </p:nvSpPr>
        <p:spPr>
          <a:xfrm>
            <a:off x="361150" y="444190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sudo ifconfig eth0 netmask 255.255.255.0 (Меняем маску подсети)</a:t>
            </a:r>
            <a:endParaRPr sz="900"/>
          </a:p>
        </p:txBody>
      </p:sp>
      <p:sp>
        <p:nvSpPr>
          <p:cNvPr id="171" name="Google Shape;171;p25"/>
          <p:cNvSpPr txBox="1"/>
          <p:nvPr/>
        </p:nvSpPr>
        <p:spPr>
          <a:xfrm>
            <a:off x="361150" y="4541025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Настройки сети хранятся в файле /etc/network/interfaces, оттуда они «подхватываются» при загрузке системы.</a:t>
            </a:r>
            <a:endParaRPr sz="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246750"/>
            <a:ext cx="3150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Подсистема DNS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00" y="4203575"/>
            <a:ext cx="8520600" cy="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Сведения об имени хоста, его DNS-записях и о DNS-серверах, на которых эти записи прописаны, </a:t>
            </a:r>
            <a:endParaRPr sz="12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можно узнать при помощи команды dig.</a:t>
            </a:r>
            <a:endParaRPr sz="12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Здесь 192.168.14.1 - выбранный для опроса DNS-сервер.</a:t>
            </a:r>
            <a:endParaRPr sz="12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913" y="1152425"/>
            <a:ext cx="5530175" cy="30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Содержание презентации по темам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Роль и место CLI в операционной системе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Использование CLI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Командная оболочка BASH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Горячие клавиши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Файловая система. Midnight Commander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Установка ПО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Сетевые интерфейсы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Подсистема DNS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Роль и место CLI в операционной системе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266325"/>
            <a:ext cx="5944800" cy="31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Командный интерпретатор представляет собой интерфейс к Unix подобной ОС. Фактически, это - программный уровень, который обеспечивает среду для ввода команд, обеспечивая тем самым взаимодействие между пользователем и ядром операционной системы.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/>
              <a:t>Ядро - специальный элемент программного обеспечения, управляющий взаимодействием программных компонентов с аппаратными средствами компьютера.</a:t>
            </a:r>
            <a:endParaRPr sz="14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900" y="1304825"/>
            <a:ext cx="2582701" cy="258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используют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47350" y="12574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/>
              <a:t>Суть командной строки в ОС Linux и в других Unix-подобных ОС состоит в том, что каждая строка, передаваемая пользователем системе, – это команда, которую та должна выполнить. Пока не нажата клавиша Enter, строку можно редактировать, затем она отсылается системе. Команды интерпретируются и выполняются специальной программой – командной оболочкой (или «shell», по-английски). Командная оболочка непосредственно связана с терминалом, через который осуществляется передача управляющих последовательностей и текста. На этом слайде выше представлена общая схема взаимодействия пользователя с системой при использовании командной строки.</a:t>
            </a:r>
            <a:endParaRPr sz="12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3049475"/>
            <a:ext cx="69723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09875" y="198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Командная оболочка BASH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0" y="4449650"/>
            <a:ext cx="91440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000"/>
              <a:t>Компонентная архитектура командной оболочки bash. Как командная оболочка анализирует введёные в консоли последовательности символов.</a:t>
            </a:r>
            <a:endParaRPr sz="1000"/>
          </a:p>
        </p:txBody>
      </p:sp>
      <p:sp>
        <p:nvSpPr>
          <p:cNvPr id="93" name="Google Shape;93;p17"/>
          <p:cNvSpPr/>
          <p:nvPr/>
        </p:nvSpPr>
        <p:spPr>
          <a:xfrm>
            <a:off x="1900573" y="985300"/>
            <a:ext cx="1152000" cy="4641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Ввод</a:t>
            </a:r>
            <a:endParaRPr sz="1000"/>
          </a:p>
        </p:txBody>
      </p:sp>
      <p:cxnSp>
        <p:nvCxnSpPr>
          <p:cNvPr id="94" name="Google Shape;94;p17"/>
          <p:cNvCxnSpPr>
            <a:stCxn id="93" idx="2"/>
            <a:endCxn id="95" idx="0"/>
          </p:cNvCxnSpPr>
          <p:nvPr/>
        </p:nvCxnSpPr>
        <p:spPr>
          <a:xfrm flipH="1">
            <a:off x="2474473" y="1449400"/>
            <a:ext cx="2100" cy="48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7"/>
          <p:cNvSpPr/>
          <p:nvPr/>
        </p:nvSpPr>
        <p:spPr>
          <a:xfrm>
            <a:off x="1898475" y="1933497"/>
            <a:ext cx="1152000" cy="6465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Лексический и синтаксический анализ</a:t>
            </a:r>
            <a:endParaRPr sz="1000"/>
          </a:p>
        </p:txBody>
      </p:sp>
      <p:sp>
        <p:nvSpPr>
          <p:cNvPr id="96" name="Google Shape;96;p17"/>
          <p:cNvSpPr/>
          <p:nvPr/>
        </p:nvSpPr>
        <p:spPr>
          <a:xfrm>
            <a:off x="6093515" y="1832508"/>
            <a:ext cx="1152000" cy="6465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Исполнение команд</a:t>
            </a:r>
            <a:endParaRPr sz="1000"/>
          </a:p>
        </p:txBody>
      </p:sp>
      <p:sp>
        <p:nvSpPr>
          <p:cNvPr id="97" name="Google Shape;97;p17"/>
          <p:cNvSpPr/>
          <p:nvPr/>
        </p:nvSpPr>
        <p:spPr>
          <a:xfrm>
            <a:off x="6093515" y="985313"/>
            <a:ext cx="1152000" cy="4641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Выход</a:t>
            </a:r>
            <a:endParaRPr sz="1000"/>
          </a:p>
        </p:txBody>
      </p:sp>
      <p:cxnSp>
        <p:nvCxnSpPr>
          <p:cNvPr id="98" name="Google Shape;98;p17"/>
          <p:cNvCxnSpPr>
            <a:stCxn id="96" idx="0"/>
            <a:endCxn id="97" idx="2"/>
          </p:cNvCxnSpPr>
          <p:nvPr/>
        </p:nvCxnSpPr>
        <p:spPr>
          <a:xfrm rot="10800000">
            <a:off x="6669515" y="1449408"/>
            <a:ext cx="0" cy="38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7"/>
          <p:cNvSpPr/>
          <p:nvPr/>
        </p:nvSpPr>
        <p:spPr>
          <a:xfrm>
            <a:off x="1900573" y="2834138"/>
            <a:ext cx="1152000" cy="4641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Раскрытие фигурных скобок { }</a:t>
            </a:r>
            <a:endParaRPr sz="1000"/>
          </a:p>
        </p:txBody>
      </p:sp>
      <p:sp>
        <p:nvSpPr>
          <p:cNvPr id="100" name="Google Shape;100;p17"/>
          <p:cNvSpPr/>
          <p:nvPr/>
        </p:nvSpPr>
        <p:spPr>
          <a:xfrm>
            <a:off x="1900585" y="3641888"/>
            <a:ext cx="1152000" cy="4641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Раскрытие символа “тильда” ~</a:t>
            </a:r>
            <a:endParaRPr sz="1000"/>
          </a:p>
        </p:txBody>
      </p:sp>
      <p:sp>
        <p:nvSpPr>
          <p:cNvPr id="101" name="Google Shape;101;p17"/>
          <p:cNvSpPr/>
          <p:nvPr/>
        </p:nvSpPr>
        <p:spPr>
          <a:xfrm>
            <a:off x="3741375" y="3589688"/>
            <a:ext cx="1443300" cy="5685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Раскрытие переменных и параметров</a:t>
            </a:r>
            <a:endParaRPr sz="1000"/>
          </a:p>
        </p:txBody>
      </p:sp>
      <p:sp>
        <p:nvSpPr>
          <p:cNvPr id="102" name="Google Shape;102;p17"/>
          <p:cNvSpPr/>
          <p:nvPr/>
        </p:nvSpPr>
        <p:spPr>
          <a:xfrm>
            <a:off x="6093535" y="3641888"/>
            <a:ext cx="1152000" cy="4641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Разбиение на слова</a:t>
            </a:r>
            <a:endParaRPr sz="1000"/>
          </a:p>
        </p:txBody>
      </p:sp>
      <p:sp>
        <p:nvSpPr>
          <p:cNvPr id="103" name="Google Shape;103;p17"/>
          <p:cNvSpPr/>
          <p:nvPr/>
        </p:nvSpPr>
        <p:spPr>
          <a:xfrm>
            <a:off x="6093523" y="2754788"/>
            <a:ext cx="1152000" cy="464100"/>
          </a:xfrm>
          <a:prstGeom prst="roundRect">
            <a:avLst>
              <a:gd fmla="val 16667" name="adj"/>
            </a:avLst>
          </a:prstGeom>
          <a:solidFill>
            <a:srgbClr val="FF8C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Генерация имен файлов</a:t>
            </a:r>
            <a:endParaRPr sz="1000"/>
          </a:p>
        </p:txBody>
      </p:sp>
      <p:cxnSp>
        <p:nvCxnSpPr>
          <p:cNvPr id="104" name="Google Shape;104;p17"/>
          <p:cNvCxnSpPr>
            <a:stCxn id="100" idx="3"/>
            <a:endCxn id="101" idx="1"/>
          </p:cNvCxnSpPr>
          <p:nvPr/>
        </p:nvCxnSpPr>
        <p:spPr>
          <a:xfrm>
            <a:off x="3052585" y="3873938"/>
            <a:ext cx="688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7"/>
          <p:cNvCxnSpPr>
            <a:stCxn id="101" idx="3"/>
            <a:endCxn id="102" idx="1"/>
          </p:cNvCxnSpPr>
          <p:nvPr/>
        </p:nvCxnSpPr>
        <p:spPr>
          <a:xfrm>
            <a:off x="5184675" y="3873938"/>
            <a:ext cx="90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7"/>
          <p:cNvCxnSpPr>
            <a:stCxn id="102" idx="0"/>
            <a:endCxn id="103" idx="2"/>
          </p:cNvCxnSpPr>
          <p:nvPr/>
        </p:nvCxnSpPr>
        <p:spPr>
          <a:xfrm rot="10800000">
            <a:off x="6669535" y="3218888"/>
            <a:ext cx="0" cy="42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7"/>
          <p:cNvCxnSpPr>
            <a:stCxn id="95" idx="2"/>
            <a:endCxn id="99" idx="0"/>
          </p:cNvCxnSpPr>
          <p:nvPr/>
        </p:nvCxnSpPr>
        <p:spPr>
          <a:xfrm>
            <a:off x="2474475" y="2579997"/>
            <a:ext cx="2100" cy="25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7"/>
          <p:cNvCxnSpPr>
            <a:stCxn id="99" idx="2"/>
            <a:endCxn id="100" idx="0"/>
          </p:cNvCxnSpPr>
          <p:nvPr/>
        </p:nvCxnSpPr>
        <p:spPr>
          <a:xfrm>
            <a:off x="2476573" y="3298238"/>
            <a:ext cx="0" cy="343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7"/>
          <p:cNvCxnSpPr>
            <a:stCxn id="103" idx="0"/>
            <a:endCxn id="96" idx="2"/>
          </p:cNvCxnSpPr>
          <p:nvPr/>
        </p:nvCxnSpPr>
        <p:spPr>
          <a:xfrm rot="10800000">
            <a:off x="6669523" y="2479088"/>
            <a:ext cx="0" cy="27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775" y="431075"/>
            <a:ext cx="6496050" cy="2543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18"/>
          <p:cNvGraphicFramePr/>
          <p:nvPr/>
        </p:nvGraphicFramePr>
        <p:xfrm>
          <a:off x="128300" y="34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{88220CD5-A37B-4E76-BF8B-149C6C606464}</a:tableStyleId>
              </a:tblPr>
              <a:tblGrid>
                <a:gridCol w="410300"/>
                <a:gridCol w="3453875"/>
              </a:tblGrid>
              <a:tr h="2182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Стандартные потоки (файлы)</a:t>
                      </a:r>
                      <a:endParaRPr sz="900"/>
                    </a:p>
                  </a:txBody>
                  <a:tcPr marT="91425" marB="91425" marR="91425" marL="91425"/>
                </a:tc>
                <a:tc hMerge="1"/>
              </a:tr>
              <a:tr h="218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Стандартный ввод (stdin)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8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Стандартный вывод (stdout)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8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Стандартный вывод ошибок (stderr)</a:t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6" name="Google Shape;116;p18"/>
          <p:cNvSpPr txBox="1"/>
          <p:nvPr/>
        </p:nvSpPr>
        <p:spPr>
          <a:xfrm>
            <a:off x="4332200" y="3400375"/>
            <a:ext cx="45096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Программный канал (конвейер) направляет вывод одной программы на ввод другой.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Так работает конкатенация (объединение) команд.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В общем случае bash просто читает программу из stdin и выполняет её.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Обычно stdin связан с клавиатурой, в stdout / stderr – с экраном.</a:t>
            </a:r>
            <a:endParaRPr sz="1000"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309875" y="198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Командная оболочка BASH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276050" y="344907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Но так же можно передавать данные stdin / stdout / stderr через сеть.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Для bash ничего не изменится. На рисунке - пример в случае использования telnet.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/>
              <a:t>Можно использовать SSH. Обмен будет шифрованным.</a:t>
            </a:r>
            <a:endParaRPr sz="1200"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53450"/>
            <a:ext cx="8839201" cy="2350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type="title"/>
          </p:nvPr>
        </p:nvSpPr>
        <p:spPr>
          <a:xfrm>
            <a:off x="309875" y="198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Командная оболочка BASH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11700" y="1091675"/>
            <a:ext cx="8520600" cy="3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Команды обычно имеют следующий формат: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Для разделения частей команды используются символы пробела.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200"/>
              <a:t>Пример: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cal -m 1 2014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Команда выведет календарь на январь 2014 года.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graphicFrame>
        <p:nvGraphicFramePr>
          <p:cNvPr id="130" name="Google Shape;130;p20"/>
          <p:cNvGraphicFramePr/>
          <p:nvPr/>
        </p:nvGraphicFramePr>
        <p:xfrm>
          <a:off x="391925" y="152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{88220CD5-A37B-4E76-BF8B-149C6C606464}</a:tableStyleId>
              </a:tblPr>
              <a:tblGrid>
                <a:gridCol w="2413000"/>
                <a:gridCol w="2413000"/>
                <a:gridCol w="23684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имя команды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8C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[модификаторы(ключи)]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8C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[параметры]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8C4A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имя программы или встроенной команды, либо ее псевдоним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режим запуска команды, модификаторы поведения обычно начинаются с дефиса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объекты воздействия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1" name="Google Shape;131;p20"/>
          <p:cNvSpPr txBox="1"/>
          <p:nvPr>
            <p:ph type="title"/>
          </p:nvPr>
        </p:nvSpPr>
        <p:spPr>
          <a:xfrm>
            <a:off x="391925" y="60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Формат команд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Console. Keyboard shortcuts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Enter</a:t>
            </a:r>
            <a:r>
              <a:rPr lang="ru" sz="1400"/>
              <a:t> - Выполнение команды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Стрелка вверх</a:t>
            </a:r>
            <a:r>
              <a:rPr lang="ru" sz="1400"/>
              <a:t> - Показывает предыдущую введенную команду из истории.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Ctrl+R</a:t>
            </a:r>
            <a:r>
              <a:rPr lang="ru" sz="1400"/>
              <a:t> - Переводит в режим поиска команды по истории. Повторное нажатие перебирает сходные по маске строки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Ctrl+Z</a:t>
            </a:r>
            <a:r>
              <a:rPr lang="ru" sz="1400"/>
              <a:t> - Останавливает текущую команду, процесс переходит в фоновый режим. Дальнейшие манипуляции с таким процессом - командами  fb и fg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Ctrl+C</a:t>
            </a:r>
            <a:r>
              <a:rPr lang="ru" sz="1400"/>
              <a:t> - Прервать текущий процесс (сигнал SIGINT)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Ctrl+L</a:t>
            </a:r>
            <a:r>
              <a:rPr lang="ru" sz="1400"/>
              <a:t> - Очистка экрана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!!</a:t>
            </a:r>
            <a:r>
              <a:rPr lang="ru" sz="1400"/>
              <a:t> - Повторить последнюю команду</a:t>
            </a:r>
            <a:br>
              <a:rPr lang="ru" sz="1400"/>
            </a:br>
            <a:r>
              <a:rPr b="1" lang="ru" sz="1400" u="sng"/>
              <a:t>Ctrl+T</a:t>
            </a:r>
            <a:r>
              <a:rPr lang="ru" sz="1400"/>
              <a:t> - Меняет символ под курсором на предыдущий или “тянет” предыдущий символ к концу строки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Ctrl+W</a:t>
            </a:r>
            <a:r>
              <a:rPr lang="ru" sz="1400"/>
              <a:t> - Удаляет символы слева от курсора до начала слова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Ctrl+D</a:t>
            </a:r>
            <a:r>
              <a:rPr b="1" lang="ru" sz="1400"/>
              <a:t> </a:t>
            </a:r>
            <a:r>
              <a:rPr lang="ru" sz="1400"/>
              <a:t>-   Eof (выход из консольного пользовательского процесса)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/>
              <a:t>Esc+. (знак точки)</a:t>
            </a:r>
            <a:r>
              <a:rPr lang="ru" sz="1400"/>
              <a:t> -Вставляет последний аргумент предыдущей команды “на лету”, что позволяет редактировать его перед выполненной команды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