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9"/>
  </p:notesMasterIdLst>
  <p:sldIdLst>
    <p:sldId id="256" r:id="rId2"/>
    <p:sldId id="257" r:id="rId3"/>
    <p:sldId id="258" r:id="rId4"/>
    <p:sldId id="265" r:id="rId5"/>
    <p:sldId id="267" r:id="rId6"/>
    <p:sldId id="266" r:id="rId7"/>
    <p:sldId id="259" r:id="rId8"/>
    <p:sldId id="260" r:id="rId9"/>
    <p:sldId id="261" r:id="rId10"/>
    <p:sldId id="262" r:id="rId11"/>
    <p:sldId id="263" r:id="rId12"/>
    <p:sldId id="264" r:id="rId13"/>
    <p:sldId id="271" r:id="rId14"/>
    <p:sldId id="272" r:id="rId15"/>
    <p:sldId id="268" r:id="rId16"/>
    <p:sldId id="270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на Векшинская" initials="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E11D4-E153-44A8-BD37-F31E04CE610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48F22-AA75-4A2D-8EB1-2EA83C057D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63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48F22-AA75-4A2D-8EB1-2EA83C057DA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678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48F22-AA75-4A2D-8EB1-2EA83C057DA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72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9890-F018-45C8-A264-6D0C605A84AD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0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912A-77F8-4B42-B62A-6E1E376EBBF2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69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3C9A-D340-4A8E-B0D9-8DBD5F7DE8F1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741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82F93-A24B-4632-9060-1EAE84414FE3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2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13EE8-561F-4763-B952-051354A35134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406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05E7D-17E8-4490-8978-AEF76A8B6BD4}" type="datetime1">
              <a:rPr lang="ru-RU" smtClean="0"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679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DDD7-F83B-4253-BE9E-5758D82FA457}" type="datetime1">
              <a:rPr lang="ru-RU" smtClean="0"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139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4642-7EDF-4925-A3DF-FC3B55220AB0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00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D288DE2-4EAB-4FBF-8B48-172FA607DDBE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91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213B-096E-447A-8A7C-6E06565A5A0F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74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22BA-1C05-4346-8F00-FA0B507AE359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840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38DA-1F50-4BE7-9289-6F7AB4EB3819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74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A822-ACAB-4EB8-8C02-E99F4346257B}" type="datetime1">
              <a:rPr lang="ru-RU" smtClean="0"/>
              <a:t>11.12.2018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06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4B40-8355-412E-BCCD-1B238FDC31C7}" type="datetime1">
              <a:rPr lang="ru-RU" smtClean="0"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2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63BD-8095-4CB9-B204-2638509738BA}" type="datetime1">
              <a:rPr lang="ru-RU" smtClean="0"/>
              <a:t>11.12.2018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35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2454-72E9-46F5-80A5-40BADF517993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41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88216-D5F5-4255-9A45-158D9C48E274}" type="datetime1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74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2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1178E-C33C-478F-879B-6924D12404CA}" type="datetime1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8553E-2051-4559-BAC1-101761398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50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5%D1%82%D0%B5%D0%B2%D0%B0%D1%8F_%D0%BC%D0%BE%D0%B4%D0%B5%D0%BB%D1%8C_OSI" TargetMode="External"/><Relationship Id="rId2" Type="http://schemas.openxmlformats.org/officeDocument/2006/relationships/hyperlink" Target="https://ru.wikipedia.org/wiki/Window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Linux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9280" y="555752"/>
            <a:ext cx="11094720" cy="369666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Программное обеспечение, реализующее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DPI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11257678" cy="2298861"/>
          </a:xfrm>
        </p:spPr>
        <p:txBody>
          <a:bodyPr>
            <a:normAutofit/>
          </a:bodyPr>
          <a:lstStyle/>
          <a:p>
            <a:endParaRPr lang="ru-RU" sz="1400" dirty="0" smtClean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 </a:t>
            </a:r>
            <a:endParaRPr lang="ru-RU" sz="1400" dirty="0" smtClean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ru-RU" sz="14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90800" y="1"/>
            <a:ext cx="65913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АГЕНТСТВО СВЯЗИ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 высшего образования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«Санкт-Петербургский государственный университет телекоммуникаций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им. проф. М. А. Бонч-Бруевича»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Дисциплина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 Методы инспекции пакетов и анализа трафика»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051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90788"/>
          </a:xfrm>
          <a:solidFill>
            <a:schemeClr val="tx2">
              <a:lumMod val="90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При анализе заголовка сетевого пакета могут использоваться следующие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параметры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: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10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42088" y="3219060"/>
            <a:ext cx="3179029" cy="788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IP-</a:t>
            </a:r>
            <a:r>
              <a:rPr lang="ru-RU" b="1" dirty="0">
                <a:solidFill>
                  <a:schemeClr val="bg1">
                    <a:lumMod val="10000"/>
                  </a:schemeClr>
                </a:solidFill>
              </a:rPr>
              <a:t>адреса источника и </a:t>
            </a:r>
            <a:r>
              <a:rPr lang="ru-RU" b="1" dirty="0" smtClean="0">
                <a:solidFill>
                  <a:schemeClr val="bg1">
                    <a:lumMod val="10000"/>
                  </a:schemeClr>
                </a:solidFill>
              </a:rPr>
              <a:t>получателя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43654" y="4976558"/>
            <a:ext cx="3195145" cy="8116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>
                    <a:lumMod val="10000"/>
                  </a:schemeClr>
                </a:solidFill>
              </a:rPr>
              <a:t>тип транспортного </a:t>
            </a:r>
            <a:r>
              <a:rPr lang="ru-RU" b="1" dirty="0" smtClean="0">
                <a:solidFill>
                  <a:schemeClr val="bg1">
                    <a:lumMod val="10000"/>
                  </a:schemeClr>
                </a:solidFill>
              </a:rPr>
              <a:t>протокола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39949" y="4801688"/>
            <a:ext cx="3528498" cy="814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chemeClr val="bg1">
                    <a:lumMod val="10000"/>
                  </a:schemeClr>
                </a:solidFill>
              </a:rPr>
              <a:t>порт источника и получателя.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895632" y="3206193"/>
            <a:ext cx="4145630" cy="9616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>
                    <a:lumMod val="10000"/>
                  </a:schemeClr>
                </a:solidFill>
              </a:rPr>
              <a:t>поля служебных заголовков протоколов сетевого и транспортного </a:t>
            </a:r>
            <a:r>
              <a:rPr lang="ru-RU" b="1" dirty="0" smtClean="0">
                <a:solidFill>
                  <a:schemeClr val="bg1">
                    <a:lumMod val="10000"/>
                  </a:schemeClr>
                </a:solidFill>
              </a:rPr>
              <a:t>уровней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7271303">
            <a:off x="2309930" y="2302515"/>
            <a:ext cx="914400" cy="6753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041226" y="2404822"/>
            <a:ext cx="646386" cy="24167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4298802">
            <a:off x="5496909" y="3294139"/>
            <a:ext cx="2264456" cy="6381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3732074">
            <a:off x="8625398" y="2346433"/>
            <a:ext cx="914400" cy="6753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759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4139" y="536028"/>
            <a:ext cx="9900044" cy="1298138"/>
          </a:xfrm>
          <a:solidFill>
            <a:schemeClr val="tx2">
              <a:lumMod val="90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txBody>
          <a:bodyPr>
            <a:normAutofit fontScale="90000"/>
          </a:bodyPr>
          <a:lstStyle/>
          <a:p>
            <a:pPr algn="just"/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Пакетные фильтры могут быть реализованы в следующих компонентах сетевой инфраструктуры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11</a:t>
            </a:fld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26979" y="2349062"/>
            <a:ext cx="3468414" cy="105629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>
                    <a:lumMod val="10000"/>
                  </a:schemeClr>
                </a:solidFill>
              </a:rPr>
              <a:t>пограничные маршрутизатор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26979" y="3405352"/>
            <a:ext cx="3468414" cy="10562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chemeClr val="bg1">
                    <a:lumMod val="10000"/>
                  </a:schemeClr>
                </a:solidFill>
              </a:rPr>
              <a:t>операционные системы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26979" y="4461642"/>
            <a:ext cx="3468414" cy="10562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chemeClr val="bg1">
                    <a:lumMod val="10000"/>
                  </a:schemeClr>
                </a:solidFill>
              </a:rPr>
              <a:t>персональные межсетевые экраны</a:t>
            </a:r>
          </a:p>
        </p:txBody>
      </p:sp>
    </p:spTree>
    <p:extLst>
      <p:ext uri="{BB962C8B-B14F-4D97-AF65-F5344CB8AC3E}">
        <p14:creationId xmlns:p14="http://schemas.microsoft.com/office/powerpoint/2010/main" val="3076195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9098" y="649552"/>
            <a:ext cx="5596758" cy="1298138"/>
          </a:xfrm>
          <a:solidFill>
            <a:schemeClr val="tx2">
              <a:lumMod val="90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L7-filter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12</a:t>
            </a:fld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1813033" y="3499943"/>
            <a:ext cx="8576443" cy="28850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>
                    <a:lumMod val="10000"/>
                  </a:schemeClr>
                </a:solidFill>
              </a:rPr>
              <a:t>Основная цель этого инструмента заключается в том, чтобы сделать возможным выявление трафика файлообменных сетей (также p2p), клиенты которых используют непредсказуемое число портов.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5076497" y="2337561"/>
            <a:ext cx="1481959" cy="77251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1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СКАТ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13</a:t>
            </a:fld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09903" y="2412125"/>
            <a:ext cx="10515600" cy="364183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«Система контроля и Анализа Трафика» - продукт, обеспечивающий функции фильтрации трафика, анализа протоколов, управления </a:t>
            </a:r>
            <a:r>
              <a:rPr lang="ru-RU" sz="2400" b="1" dirty="0" err="1">
                <a:solidFill>
                  <a:schemeClr val="bg1">
                    <a:lumMod val="10000"/>
                  </a:schemeClr>
                </a:solidFill>
              </a:rPr>
              <a:t>QoS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 и другую функциональность на основе использования технологии DPI.</a:t>
            </a:r>
          </a:p>
        </p:txBody>
      </p:sp>
    </p:spTree>
    <p:extLst>
      <p:ext uri="{BB962C8B-B14F-4D97-AF65-F5344CB8AC3E}">
        <p14:creationId xmlns:p14="http://schemas.microsoft.com/office/powerpoint/2010/main" val="115985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22" y="763078"/>
            <a:ext cx="9613861" cy="1080938"/>
          </a:xfrm>
        </p:spPr>
        <p:txBody>
          <a:bodyPr/>
          <a:lstStyle/>
          <a:p>
            <a:r>
              <a:rPr lang="ru-RU" b="1" dirty="0">
                <a:solidFill>
                  <a:schemeClr val="bg1">
                    <a:lumMod val="10000"/>
                  </a:schemeClr>
                </a:solidFill>
              </a:rPr>
              <a:t>Основные схемы работы СКАТ</a:t>
            </a:r>
            <a:br>
              <a:rPr lang="ru-RU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14</a:t>
            </a:fld>
            <a:endParaRPr lang="ru-RU"/>
          </a:p>
        </p:txBody>
      </p:sp>
      <p:pic>
        <p:nvPicPr>
          <p:cNvPr id="1027" name="Рисунок 23" descr="В разрыв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838" y="1776276"/>
            <a:ext cx="8278702" cy="160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Рисунок 22" descr="Ассиметричная"/>
          <p:cNvPicPr>
            <a:picLocks noChangeAspect="1" noChangeArrowheads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838" y="3220244"/>
            <a:ext cx="8520434" cy="1593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21" descr="Зеркалирование"/>
          <p:cNvPicPr>
            <a:picLocks noChangeAspect="1" noChangeArrowheads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937" y="4813710"/>
            <a:ext cx="8800235" cy="2196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194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СКАТ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15</a:t>
            </a:fld>
            <a:endParaRPr lang="ru-RU"/>
          </a:p>
        </p:txBody>
      </p:sp>
      <p:pic>
        <p:nvPicPr>
          <p:cNvPr id="2050" name="Picture 2" descr="http://www.pvsm.ru/images/2016/10/26/vvedenie-v-DPI-sostav-sistemy-i-shemy-podklyucheniya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473" y="2878486"/>
            <a:ext cx="9080057" cy="307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55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0" y="863820"/>
            <a:ext cx="9613861" cy="139955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По мимо все того о чем мы рассказали, хотим добавить что ПО реализующие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DPI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не такая уж и редкость, вот некоторые из них: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14400" y="2496867"/>
            <a:ext cx="9815055" cy="1056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SPID(Statistical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Protocol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IDentification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) — 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реализация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Deep Packet Inspection 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для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 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hlinkClick r:id="rId2" tooltip="Windows"/>
              </a:rPr>
              <a:t>Windows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 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с открытым исходным кодом на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C#. 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Идентифицирует протокол седьмого уровня 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  <a:hlinkClick r:id="rId3" tooltip="Сетевая модель OSI"/>
              </a:rPr>
              <a:t>модели OSI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 с помощью статистического анализа трафика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3589172"/>
            <a:ext cx="9815055" cy="116716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TCP </a:t>
            </a:r>
            <a:r>
              <a:rPr lang="ru-RU" dirty="0" smtClean="0"/>
              <a:t>S</a:t>
            </a:r>
            <a:r>
              <a:rPr lang="en-US" dirty="0" smtClean="0"/>
              <a:t>t</a:t>
            </a:r>
            <a:r>
              <a:rPr lang="ru-RU" dirty="0" err="1" smtClean="0"/>
              <a:t>atistic</a:t>
            </a:r>
            <a:r>
              <a:rPr lang="en-US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/>
              <a:t>Analysis</a:t>
            </a:r>
            <a:r>
              <a:rPr lang="ru-RU" dirty="0"/>
              <a:t> </a:t>
            </a:r>
            <a:r>
              <a:rPr lang="ru-RU" dirty="0" err="1" smtClean="0"/>
              <a:t>Tool</a:t>
            </a:r>
            <a:r>
              <a:rPr lang="en-US" dirty="0" smtClean="0"/>
              <a:t> -</a:t>
            </a:r>
            <a:r>
              <a:rPr lang="ru-RU" dirty="0"/>
              <a:t>предоставляет представление о паттернах трафика и предоставляет подробную информацию и статистику для многочисленных приложений и протоколов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4756334"/>
            <a:ext cx="9815055" cy="13133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</a:rPr>
              <a:t>Hippi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(Hi-Performance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Protocol Identification Engine) — 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реализация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Deep Packet Inspection 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для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 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hlinkClick r:id="rId4" tooltip="Linux"/>
              </a:rPr>
              <a:t>Linux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 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с открытым исходным кодом на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C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Я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вляется 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стандартным протоколом точка-точка для передачи больших объемов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данных. 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497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1080938"/>
          </a:xfr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Список источников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717" y="2336872"/>
            <a:ext cx="11085813" cy="46472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Статья «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Новые возможности СКАТ: SNI, BRAS, 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CG-NAT</a:t>
            </a:r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</a:rPr>
              <a:t>»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16.11.2016 Владимир Хазов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Архив лекций «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DPI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» </a:t>
            </a:r>
            <a:r>
              <a:rPr lang="ru-RU" sz="2000" dirty="0" err="1" smtClean="0">
                <a:solidFill>
                  <a:schemeClr val="bg1">
                    <a:lumMod val="10000"/>
                  </a:schemeClr>
                </a:solidFill>
              </a:rPr>
              <a:t>В.В.Фицов</a:t>
            </a:r>
            <a:endParaRPr lang="ru-RU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TStat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: TCP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STatistic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and Analysis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Tool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it-IT" sz="2000" dirty="0">
                <a:solidFill>
                  <a:schemeClr val="bg1">
                    <a:lumMod val="10000"/>
                  </a:schemeClr>
                </a:solidFill>
              </a:rPr>
              <a:t>Marco </a:t>
            </a:r>
            <a:r>
              <a:rPr lang="it-IT" sz="2000" dirty="0" smtClean="0">
                <a:solidFill>
                  <a:schemeClr val="bg1">
                    <a:lumMod val="10000"/>
                  </a:schemeClr>
                </a:solidFill>
              </a:rPr>
              <a:t>Mellia, </a:t>
            </a:r>
            <a:r>
              <a:rPr lang="it-IT" sz="2000" dirty="0">
                <a:solidFill>
                  <a:schemeClr val="bg1">
                    <a:lumMod val="10000"/>
                  </a:schemeClr>
                </a:solidFill>
              </a:rPr>
              <a:t>Andrea </a:t>
            </a:r>
            <a:r>
              <a:rPr lang="it-IT" sz="2000" dirty="0" smtClean="0">
                <a:solidFill>
                  <a:schemeClr val="bg1">
                    <a:lumMod val="10000"/>
                  </a:schemeClr>
                </a:solidFill>
              </a:rPr>
              <a:t>Carpani,Renato </a:t>
            </a:r>
            <a:r>
              <a:rPr lang="it-IT" sz="2000" dirty="0">
                <a:solidFill>
                  <a:schemeClr val="bg1">
                    <a:lumMod val="10000"/>
                  </a:schemeClr>
                </a:solidFill>
              </a:rPr>
              <a:t>Lo </a:t>
            </a:r>
            <a:r>
              <a:rPr lang="it-IT" sz="2000" dirty="0" smtClean="0">
                <a:solidFill>
                  <a:schemeClr val="bg1">
                    <a:lumMod val="10000"/>
                  </a:schemeClr>
                </a:solidFill>
              </a:rPr>
              <a:t>Cigno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  <a:r>
              <a:rPr lang="en-US" sz="2000" dirty="0"/>
              <a:t> </a:t>
            </a:r>
            <a:endParaRPr lang="ru-RU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nDPI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- Quick Start Guide Open and Extensible GPLv3 Deep Packet Inspection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Library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sz="2000" dirty="0">
              <a:solidFill>
                <a:schemeClr val="bg1">
                  <a:lumMod val="1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NGN</a:t>
            </a:r>
            <a:r>
              <a:rPr lang="ko-KR" altLang="en-US" sz="2000" dirty="0">
                <a:solidFill>
                  <a:schemeClr val="bg1">
                    <a:lumMod val="10000"/>
                  </a:schemeClr>
                </a:solidFill>
              </a:rPr>
              <a:t>에서 심층 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Requirements for Deep Packet Inspection in Next Generation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Networks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. 2012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C</a:t>
            </a:r>
            <a:r>
              <a:rPr lang="ru-RU" sz="2000" dirty="0" err="1" smtClean="0">
                <a:solidFill>
                  <a:schemeClr val="bg1">
                    <a:lumMod val="10000"/>
                  </a:schemeClr>
                </a:solidFill>
              </a:rPr>
              <a:t>татья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 «Блокировка 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сайтов не должна травмировать 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Рунет»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 //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CNews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Безопасность, 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</a:rPr>
              <a:t>2012/11/30.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Евгений </a:t>
            </a:r>
            <a:r>
              <a:rPr lang="ru-RU" sz="2000" dirty="0" err="1" smtClean="0">
                <a:solidFill>
                  <a:schemeClr val="bg1">
                    <a:lumMod val="10000"/>
                  </a:schemeClr>
                </a:solidFill>
              </a:rPr>
              <a:t>Тетенькин</a:t>
            </a:r>
            <a:endParaRPr lang="ru-RU" sz="20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82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>
                    <a:lumMod val="10000"/>
                  </a:schemeClr>
                </a:solidFill>
              </a:rPr>
              <a:t>Содержание:</a:t>
            </a:r>
            <a:endParaRPr lang="ru-RU" sz="18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Программное </a:t>
            </a:r>
            <a:r>
              <a:rPr lang="ru-RU" dirty="0" err="1" smtClean="0">
                <a:solidFill>
                  <a:schemeClr val="bg1">
                    <a:lumMod val="10000"/>
                  </a:schemeClr>
                </a:solidFill>
              </a:rPr>
              <a:t>обеспечение.Классификация</a:t>
            </a:r>
            <a:endParaRPr lang="ru-RU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L7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СКАТ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Список источников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1084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pic>
        <p:nvPicPr>
          <p:cNvPr id="6" name="Рисунок 5" descr="https://studfiles.net/html/2706/50/html_Dxlzoh4ThA.FJ4a/img-u_RxOz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82"/>
          <a:stretch/>
        </p:blipFill>
        <p:spPr bwMode="auto">
          <a:xfrm>
            <a:off x="1860332" y="0"/>
            <a:ext cx="7772399" cy="7015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0139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1781503" y="753227"/>
            <a:ext cx="6763409" cy="6034925"/>
            <a:chOff x="1781503" y="753227"/>
            <a:chExt cx="6763409" cy="6034925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3957146" y="753227"/>
              <a:ext cx="4587766" cy="9652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Системное программное обеспечение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3957146" y="1718441"/>
              <a:ext cx="0" cy="1569768"/>
            </a:xfrm>
            <a:prstGeom prst="line">
              <a:avLst/>
            </a:prstGeom>
            <a:ln>
              <a:solidFill>
                <a:schemeClr val="bg1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Прямоугольник 7"/>
            <p:cNvSpPr/>
            <p:nvPr/>
          </p:nvSpPr>
          <p:spPr>
            <a:xfrm>
              <a:off x="4335517" y="1971239"/>
              <a:ext cx="3121573" cy="70944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Операционные системы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335517" y="2933485"/>
              <a:ext cx="3121573" cy="70944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Сервисные системы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>
              <a:endCxn id="9" idx="1"/>
            </p:cNvCxnSpPr>
            <p:nvPr/>
          </p:nvCxnSpPr>
          <p:spPr>
            <a:xfrm>
              <a:off x="3957146" y="3288209"/>
              <a:ext cx="378371" cy="0"/>
            </a:xfrm>
            <a:prstGeom prst="line">
              <a:avLst/>
            </a:prstGeom>
            <a:ln>
              <a:solidFill>
                <a:schemeClr val="bg1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endCxn id="8" idx="1"/>
            </p:cNvCxnSpPr>
            <p:nvPr/>
          </p:nvCxnSpPr>
          <p:spPr>
            <a:xfrm>
              <a:off x="3957146" y="2325963"/>
              <a:ext cx="378371" cy="0"/>
            </a:xfrm>
            <a:prstGeom prst="line">
              <a:avLst/>
            </a:prstGeom>
            <a:ln>
              <a:solidFill>
                <a:schemeClr val="bg1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9" idx="2"/>
            </p:cNvCxnSpPr>
            <p:nvPr/>
          </p:nvCxnSpPr>
          <p:spPr>
            <a:xfrm flipH="1">
              <a:off x="5896303" y="3642933"/>
              <a:ext cx="1" cy="2805713"/>
            </a:xfrm>
            <a:prstGeom prst="line">
              <a:avLst/>
            </a:prstGeom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 flipH="1">
              <a:off x="1781503" y="6094469"/>
              <a:ext cx="4114799" cy="69368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Служебные программы(</a:t>
              </a:r>
              <a:r>
                <a:rPr lang="ru-RU" b="1" dirty="0" err="1" smtClean="0">
                  <a:solidFill>
                    <a:schemeClr val="bg1">
                      <a:lumMod val="10000"/>
                    </a:schemeClr>
                  </a:solidFill>
                </a:rPr>
                <a:t>улилиты</a:t>
              </a:r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)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781503" y="4943861"/>
              <a:ext cx="4114800" cy="69368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Программные оболочки и среды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781503" y="4036796"/>
              <a:ext cx="4114800" cy="69368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Системы тех. обслуживания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298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1781503" y="753227"/>
            <a:ext cx="8229599" cy="5444540"/>
            <a:chOff x="1781503" y="753227"/>
            <a:chExt cx="8229599" cy="5444540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1503" y="753227"/>
              <a:ext cx="6763409" cy="5444540"/>
              <a:chOff x="1781503" y="753227"/>
              <a:chExt cx="6763409" cy="5444540"/>
            </a:xfrm>
          </p:grpSpPr>
          <p:sp>
            <p:nvSpPr>
              <p:cNvPr id="8" name="Прямоугольник 7"/>
              <p:cNvSpPr/>
              <p:nvPr/>
            </p:nvSpPr>
            <p:spPr>
              <a:xfrm>
                <a:off x="3957146" y="753227"/>
                <a:ext cx="4587766" cy="965214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Прикладное программное обеспечение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3957146" y="1718441"/>
                <a:ext cx="0" cy="1569768"/>
              </a:xfrm>
              <a:prstGeom prst="line">
                <a:avLst/>
              </a:prstGeom>
              <a:ln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Прямоугольник 9"/>
              <p:cNvSpPr/>
              <p:nvPr/>
            </p:nvSpPr>
            <p:spPr>
              <a:xfrm>
                <a:off x="4335517" y="1971239"/>
                <a:ext cx="3121573" cy="709448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Прикладные программы пользователя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4335517" y="2933485"/>
                <a:ext cx="3121573" cy="709448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Пакеты прикладных программ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cxnSp>
            <p:nvCxnSpPr>
              <p:cNvPr id="12" name="Прямая соединительная линия 11"/>
              <p:cNvCxnSpPr>
                <a:endCxn id="11" idx="1"/>
              </p:cNvCxnSpPr>
              <p:nvPr/>
            </p:nvCxnSpPr>
            <p:spPr>
              <a:xfrm>
                <a:off x="3957146" y="3288209"/>
                <a:ext cx="378371" cy="0"/>
              </a:xfrm>
              <a:prstGeom prst="line">
                <a:avLst/>
              </a:prstGeom>
              <a:ln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>
                <a:endCxn id="10" idx="1"/>
              </p:cNvCxnSpPr>
              <p:nvPr/>
            </p:nvCxnSpPr>
            <p:spPr>
              <a:xfrm>
                <a:off x="3957146" y="2325963"/>
                <a:ext cx="378371" cy="0"/>
              </a:xfrm>
              <a:prstGeom prst="line">
                <a:avLst/>
              </a:prstGeom>
              <a:ln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stCxn id="11" idx="2"/>
              </p:cNvCxnSpPr>
              <p:nvPr/>
            </p:nvCxnSpPr>
            <p:spPr>
              <a:xfrm flipH="1">
                <a:off x="5896301" y="3642933"/>
                <a:ext cx="3" cy="2554834"/>
              </a:xfrm>
              <a:prstGeom prst="line">
                <a:avLst/>
              </a:prstGeom>
              <a:ln w="190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Прямоугольник 15"/>
              <p:cNvSpPr/>
              <p:nvPr/>
            </p:nvSpPr>
            <p:spPr>
              <a:xfrm>
                <a:off x="1781503" y="4943861"/>
                <a:ext cx="4114800" cy="693683"/>
              </a:xfrm>
              <a:prstGeom prst="rect">
                <a:avLst/>
              </a:prstGeom>
              <a:solidFill>
                <a:schemeClr val="tx1">
                  <a:lumMod val="7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Проблемно-ориентированные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1781503" y="4036796"/>
                <a:ext cx="4114800" cy="693683"/>
              </a:xfrm>
              <a:prstGeom prst="rect">
                <a:avLst/>
              </a:prstGeom>
              <a:solidFill>
                <a:schemeClr val="tx1">
                  <a:lumMod val="7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Общего назначения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</p:grpSp>
        <p:sp>
          <p:nvSpPr>
            <p:cNvPr id="18" name="Прямоугольник 17"/>
            <p:cNvSpPr/>
            <p:nvPr/>
          </p:nvSpPr>
          <p:spPr>
            <a:xfrm>
              <a:off x="5896302" y="5504084"/>
              <a:ext cx="4114800" cy="693683"/>
            </a:xfrm>
            <a:prstGeom prst="rect">
              <a:avLst/>
            </a:prstGeom>
            <a:solidFill>
              <a:schemeClr val="tx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Интегрированные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896302" y="4446973"/>
              <a:ext cx="4114800" cy="693683"/>
            </a:xfrm>
            <a:prstGeom prst="rect">
              <a:avLst/>
            </a:prstGeom>
            <a:solidFill>
              <a:schemeClr val="tx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bg1">
                      <a:lumMod val="10000"/>
                    </a:schemeClr>
                  </a:solidFill>
                </a:rPr>
                <a:t>Методо</a:t>
              </a:r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-ориентированные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3257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3957145" y="1014456"/>
            <a:ext cx="4587766" cy="3851952"/>
            <a:chOff x="3957145" y="1014456"/>
            <a:chExt cx="4587766" cy="3851952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3957145" y="1014456"/>
              <a:ext cx="4587766" cy="3692649"/>
              <a:chOff x="3957146" y="753227"/>
              <a:chExt cx="4587766" cy="3692649"/>
            </a:xfrm>
          </p:grpSpPr>
          <p:sp>
            <p:nvSpPr>
              <p:cNvPr id="8" name="Прямоугольник 7"/>
              <p:cNvSpPr/>
              <p:nvPr/>
            </p:nvSpPr>
            <p:spPr>
              <a:xfrm>
                <a:off x="3957146" y="753227"/>
                <a:ext cx="4587766" cy="9652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Инструментальное программное обеспечение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3957146" y="1718441"/>
                <a:ext cx="0" cy="2727435"/>
              </a:xfrm>
              <a:prstGeom prst="line">
                <a:avLst/>
              </a:prstGeom>
              <a:ln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Прямоугольник 9"/>
              <p:cNvSpPr/>
              <p:nvPr/>
            </p:nvSpPr>
            <p:spPr>
              <a:xfrm>
                <a:off x="4335517" y="1971239"/>
                <a:ext cx="3121573" cy="709448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Системы программирования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4335517" y="2933485"/>
                <a:ext cx="3121573" cy="709448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Инструментальные среды</a:t>
                </a:r>
                <a:endParaRPr lang="ru-RU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cxnSp>
            <p:nvCxnSpPr>
              <p:cNvPr id="12" name="Прямая соединительная линия 11"/>
              <p:cNvCxnSpPr>
                <a:endCxn id="11" idx="1"/>
              </p:cNvCxnSpPr>
              <p:nvPr/>
            </p:nvCxnSpPr>
            <p:spPr>
              <a:xfrm>
                <a:off x="3957146" y="3288209"/>
                <a:ext cx="378371" cy="0"/>
              </a:xfrm>
              <a:prstGeom prst="line">
                <a:avLst/>
              </a:prstGeom>
              <a:ln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>
                <a:endCxn id="10" idx="1"/>
              </p:cNvCxnSpPr>
              <p:nvPr/>
            </p:nvCxnSpPr>
            <p:spPr>
              <a:xfrm>
                <a:off x="3957146" y="2325963"/>
                <a:ext cx="378371" cy="0"/>
              </a:xfrm>
              <a:prstGeom prst="line">
                <a:avLst/>
              </a:prstGeom>
              <a:ln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Прямая соединительная линия 18"/>
            <p:cNvCxnSpPr/>
            <p:nvPr/>
          </p:nvCxnSpPr>
          <p:spPr>
            <a:xfrm>
              <a:off x="3957145" y="4700321"/>
              <a:ext cx="378371" cy="0"/>
            </a:xfrm>
            <a:prstGeom prst="line">
              <a:avLst/>
            </a:prstGeom>
            <a:ln>
              <a:solidFill>
                <a:schemeClr val="bg1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Прямоугольник 19"/>
            <p:cNvSpPr/>
            <p:nvPr/>
          </p:nvSpPr>
          <p:spPr>
            <a:xfrm>
              <a:off x="4335516" y="4156960"/>
              <a:ext cx="3121573" cy="70944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bg1">
                      <a:lumMod val="10000"/>
                    </a:schemeClr>
                  </a:solidFill>
                </a:rPr>
                <a:t>Системы моделирования</a:t>
              </a:r>
              <a:endParaRPr lang="ru-RU" b="1" dirty="0">
                <a:solidFill>
                  <a:schemeClr val="bg1">
                    <a:lumMod val="1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8384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4821" y="3302073"/>
            <a:ext cx="9784479" cy="1269927"/>
          </a:xfrm>
          <a:ln>
            <a:solidFill>
              <a:schemeClr val="bg1">
                <a:lumMod val="10000"/>
              </a:schemeClr>
            </a:solidFill>
          </a:ln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ru-RU" b="1" i="1" dirty="0">
                <a:ln/>
                <a:solidFill>
                  <a:schemeClr val="bg1">
                    <a:lumMod val="10000"/>
                  </a:schemeClr>
                </a:solidFill>
              </a:rPr>
              <a:t>Теперь, вы знаете о том, что такое программное обеспечение простыми словами, для чего оно применяется и чем различается.</a:t>
            </a:r>
            <a:endParaRPr lang="ru-RU" b="1" dirty="0">
              <a:ln/>
              <a:solidFill>
                <a:schemeClr val="bg1">
                  <a:lumMod val="10000"/>
                </a:schemeClr>
              </a:solidFill>
            </a:endParaRPr>
          </a:p>
          <a:p>
            <a:endParaRPr lang="ru-RU" b="1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7</a:t>
            </a:fld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9923005" y="4838700"/>
            <a:ext cx="1612900" cy="1676400"/>
          </a:xfrm>
          <a:prstGeom prst="smileyFac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4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348" y="744454"/>
            <a:ext cx="5684082" cy="1080938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L7 filter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8</a:t>
            </a:fld>
            <a:endParaRPr lang="ru-RU"/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7698956" y="2143650"/>
            <a:ext cx="4184650" cy="31734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27009" t="21468" r="14582" b="25173"/>
          <a:stretch/>
        </p:blipFill>
        <p:spPr>
          <a:xfrm>
            <a:off x="299442" y="2143650"/>
            <a:ext cx="7121106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52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8553E-2051-4559-BAC1-1017613988D1}" type="slidenum">
              <a:rPr lang="ru-RU" smtClean="0"/>
              <a:t>9</a:t>
            </a:fld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5348" y="744454"/>
            <a:ext cx="5684082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bg1">
                    <a:lumMod val="10000"/>
                  </a:schemeClr>
                </a:solidFill>
              </a:rPr>
              <a:t>L7 filter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838" y="2254469"/>
            <a:ext cx="8428189" cy="431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265862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Другая 2">
      <a:dk1>
        <a:srgbClr val="D8D8D8"/>
      </a:dk1>
      <a:lt1>
        <a:srgbClr val="D8D8D8"/>
      </a:lt1>
      <a:dk2>
        <a:srgbClr val="D8D8D8"/>
      </a:dk2>
      <a:lt2>
        <a:srgbClr val="D8D8D8"/>
      </a:lt2>
      <a:accent1>
        <a:srgbClr val="E48312"/>
      </a:accent1>
      <a:accent2>
        <a:srgbClr val="F7CD9D"/>
      </a:accent2>
      <a:accent3>
        <a:srgbClr val="7F7F7F"/>
      </a:accent3>
      <a:accent4>
        <a:srgbClr val="E48312"/>
      </a:accent4>
      <a:accent5>
        <a:srgbClr val="FFC000"/>
      </a:accent5>
      <a:accent6>
        <a:srgbClr val="FBE6CE"/>
      </a:accent6>
      <a:hlink>
        <a:srgbClr val="0C0C0C"/>
      </a:hlink>
      <a:folHlink>
        <a:srgbClr val="0C0C0C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367</TotalTime>
  <Words>382</Words>
  <Application>Microsoft Office PowerPoint</Application>
  <PresentationFormat>Произвольный</PresentationFormat>
  <Paragraphs>89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Берлин</vt:lpstr>
      <vt:lpstr>Программное обеспечение, реализующее DPI</vt:lpstr>
      <vt:lpstr>Содержание: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L7 filter</vt:lpstr>
      <vt:lpstr>Презентация PowerPoint</vt:lpstr>
      <vt:lpstr>При анализе заголовка сетевого пакета могут использоваться следующие параметры:</vt:lpstr>
      <vt:lpstr>Пакетные фильтры могут быть реализованы в следующих компонентах сетевой инфраструктуры</vt:lpstr>
      <vt:lpstr>L7-filter</vt:lpstr>
      <vt:lpstr>СКАТ</vt:lpstr>
      <vt:lpstr>Основные схемы работы СКАТ </vt:lpstr>
      <vt:lpstr>СКАТ</vt:lpstr>
      <vt:lpstr>Презентация PowerPoint</vt:lpstr>
      <vt:lpstr>Список источников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Программное обеспечение, реализующее DPI</dc:title>
  <dc:creator>Алена Векшинская</dc:creator>
  <cp:lastModifiedBy>Пупцев</cp:lastModifiedBy>
  <cp:revision>24</cp:revision>
  <dcterms:created xsi:type="dcterms:W3CDTF">2018-11-20T11:17:47Z</dcterms:created>
  <dcterms:modified xsi:type="dcterms:W3CDTF">2018-12-11T12:45:26Z</dcterms:modified>
</cp:coreProperties>
</file>