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4" r:id="rId20"/>
    <p:sldId id="275" r:id="rId21"/>
    <p:sldId id="277" r:id="rId22"/>
    <p:sldId id="279" r:id="rId23"/>
    <p:sldId id="278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C6D9-CD20-43C3-B828-C536BFA8B41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930A-932A-42A9-A645-A6E66EFC1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5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9930A-932A-42A9-A645-A6E66EFC13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62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9359" y="414560"/>
            <a:ext cx="562528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2588" y="86308"/>
            <a:ext cx="7638822" cy="112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318" y="1203936"/>
            <a:ext cx="8609362" cy="4517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5"/>
            <a:ext cx="9013372" cy="66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5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8"/>
                </a:moveTo>
                <a:lnTo>
                  <a:pt x="3576" y="281114"/>
                </a:lnTo>
                <a:lnTo>
                  <a:pt x="13965" y="234591"/>
                </a:lnTo>
                <a:lnTo>
                  <a:pt x="30657" y="190798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8"/>
                </a:lnTo>
                <a:lnTo>
                  <a:pt x="150247" y="53142"/>
                </a:lnTo>
                <a:lnTo>
                  <a:pt x="190798" y="30657"/>
                </a:lnTo>
                <a:lnTo>
                  <a:pt x="234591" y="13965"/>
                </a:lnTo>
                <a:lnTo>
                  <a:pt x="281114" y="3576"/>
                </a:lnTo>
                <a:lnTo>
                  <a:pt x="329858" y="0"/>
                </a:lnTo>
                <a:lnTo>
                  <a:pt x="8683512" y="0"/>
                </a:lnTo>
                <a:lnTo>
                  <a:pt x="8735425" y="4109"/>
                </a:lnTo>
                <a:lnTo>
                  <a:pt x="8785592" y="16192"/>
                </a:lnTo>
                <a:lnTo>
                  <a:pt x="8833127" y="35881"/>
                </a:lnTo>
                <a:lnTo>
                  <a:pt x="8877144" y="62811"/>
                </a:lnTo>
                <a:lnTo>
                  <a:pt x="8916757" y="96613"/>
                </a:lnTo>
                <a:lnTo>
                  <a:pt x="8950560" y="136226"/>
                </a:lnTo>
                <a:lnTo>
                  <a:pt x="8977489" y="180244"/>
                </a:lnTo>
                <a:lnTo>
                  <a:pt x="8997179" y="227779"/>
                </a:lnTo>
                <a:lnTo>
                  <a:pt x="9009262" y="277945"/>
                </a:lnTo>
                <a:lnTo>
                  <a:pt x="9013371" y="329858"/>
                </a:lnTo>
                <a:lnTo>
                  <a:pt x="9013371" y="6362342"/>
                </a:lnTo>
                <a:lnTo>
                  <a:pt x="9009794" y="6411086"/>
                </a:lnTo>
                <a:lnTo>
                  <a:pt x="8999405" y="6457609"/>
                </a:lnTo>
                <a:lnTo>
                  <a:pt x="8982713" y="6501402"/>
                </a:lnTo>
                <a:lnTo>
                  <a:pt x="8960229" y="6541953"/>
                </a:lnTo>
                <a:lnTo>
                  <a:pt x="8932462" y="6578754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3" y="6661543"/>
                </a:lnTo>
                <a:lnTo>
                  <a:pt x="8778780" y="6678235"/>
                </a:lnTo>
                <a:lnTo>
                  <a:pt x="8732257" y="6688624"/>
                </a:lnTo>
                <a:lnTo>
                  <a:pt x="8683512" y="6692201"/>
                </a:lnTo>
                <a:lnTo>
                  <a:pt x="329858" y="6692201"/>
                </a:lnTo>
                <a:lnTo>
                  <a:pt x="281114" y="6688624"/>
                </a:lnTo>
                <a:lnTo>
                  <a:pt x="234591" y="6678235"/>
                </a:lnTo>
                <a:lnTo>
                  <a:pt x="190798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4"/>
                </a:lnTo>
                <a:lnTo>
                  <a:pt x="53142" y="6541953"/>
                </a:lnTo>
                <a:lnTo>
                  <a:pt x="30657" y="6501402"/>
                </a:lnTo>
                <a:lnTo>
                  <a:pt x="13965" y="6457609"/>
                </a:lnTo>
                <a:lnTo>
                  <a:pt x="3576" y="6411086"/>
                </a:lnTo>
                <a:lnTo>
                  <a:pt x="0" y="6362342"/>
                </a:lnTo>
                <a:lnTo>
                  <a:pt x="0" y="32985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31" y="1396719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0"/>
                </a:moveTo>
                <a:lnTo>
                  <a:pt x="9021536" y="0"/>
                </a:lnTo>
                <a:lnTo>
                  <a:pt x="9021536" y="120579"/>
                </a:lnTo>
                <a:lnTo>
                  <a:pt x="0" y="120579"/>
                </a:lnTo>
                <a:lnTo>
                  <a:pt x="0" y="0"/>
                </a:lnTo>
                <a:close/>
              </a:path>
            </a:pathLst>
          </a:custGeom>
          <a:solidFill>
            <a:srgbClr val="E6A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" y="2976648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0"/>
                </a:moveTo>
                <a:lnTo>
                  <a:pt x="9021536" y="0"/>
                </a:lnTo>
                <a:lnTo>
                  <a:pt x="9021536" y="110531"/>
                </a:lnTo>
                <a:lnTo>
                  <a:pt x="0" y="110531"/>
                </a:lnTo>
                <a:lnTo>
                  <a:pt x="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15072" y="3135122"/>
            <a:ext cx="4761865" cy="4911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931" y="1517300"/>
            <a:ext cx="9022080" cy="1459865"/>
          </a:xfrm>
          <a:prstGeom prst="rect">
            <a:avLst/>
          </a:prstGeom>
          <a:solidFill>
            <a:srgbClr val="D34817"/>
          </a:solidFill>
        </p:spPr>
        <p:txBody>
          <a:bodyPr vert="horz" wrap="square" lIns="0" tIns="374650" rIns="0" bIns="0" rtlCol="0">
            <a:spAutoFit/>
          </a:bodyPr>
          <a:lstStyle/>
          <a:p>
            <a:pPr marL="2169160">
              <a:lnSpc>
                <a:spcPct val="100000"/>
              </a:lnSpc>
              <a:spcBef>
                <a:spcPts val="2950"/>
              </a:spcBef>
            </a:pPr>
            <a:r>
              <a:rPr sz="4000" b="0" spc="60" dirty="0">
                <a:solidFill>
                  <a:srgbClr val="FFFFFF"/>
                </a:solidFill>
                <a:latin typeface="Calibri"/>
                <a:cs typeface="Calibri"/>
              </a:rPr>
              <a:t>Коммутация</a:t>
            </a:r>
            <a:r>
              <a:rPr sz="4000" b="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114" dirty="0">
                <a:solidFill>
                  <a:srgbClr val="FFFFFF"/>
                </a:solidFill>
                <a:latin typeface="Calibri"/>
                <a:cs typeface="Calibri"/>
              </a:rPr>
              <a:t>пакетов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567940" marR="5080" indent="-2279650">
              <a:lnSpc>
                <a:spcPct val="100699"/>
              </a:lnSpc>
              <a:spcBef>
                <a:spcPts val="70"/>
              </a:spcBef>
            </a:pPr>
            <a:r>
              <a:rPr dirty="0"/>
              <a:t>С </a:t>
            </a:r>
            <a:r>
              <a:rPr spc="-5" dirty="0"/>
              <a:t>установлением </a:t>
            </a:r>
            <a:r>
              <a:rPr spc="-10" dirty="0"/>
              <a:t>виртуального  </a:t>
            </a:r>
            <a:r>
              <a:rPr spc="-5" dirty="0"/>
              <a:t>соединения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425" y="3433038"/>
            <a:ext cx="8153400" cy="215444"/>
          </a:xfrm>
        </p:spPr>
        <p:txBody>
          <a:bodyPr/>
          <a:lstStyle/>
          <a:p>
            <a:pPr indent="263525" algn="ctr"/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Процедура установления соединения состоит обычно из трех шагов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178560"/>
            <a:ext cx="872705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1371600" cy="23622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1. Узел-инициатор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соединения посылает узлу-получателю служебный кадр с предложением установить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соединение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2362200" y="3844260"/>
            <a:ext cx="3733800" cy="236988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2. Если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узел-получатель согласен с этим, то он посылает в ответ другой служебный кадр, подтверждающий установление соединения и предлагающий некоторые параметры, которые будут использоваться в рам­ках данного логического соединения. Это могут быть, например, идентификатор соединения, максимальное значение длины поля данных кадров, количество кад­ров, которые можно отправить без получения подтверждения, и т. п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6629400" y="3810000"/>
            <a:ext cx="1905000" cy="23622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3. Узел-ини­циатор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соединения может закончить процесс установления соединения отправкой третьего служебного кадра, в котором сообщит, что предложенные параметры ему подходят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515425" y="6400800"/>
            <a:ext cx="8153400" cy="215444"/>
          </a:xfrm>
        </p:spPr>
        <p:txBody>
          <a:bodyPr/>
          <a:lstStyle/>
          <a:p>
            <a:pPr indent="263525" algn="ctr"/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этом логическое соединение считается установленным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3733800"/>
            <a:ext cx="1524000" cy="259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9800" y="3733800"/>
            <a:ext cx="4038600" cy="259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7000" y="3733800"/>
            <a:ext cx="2133600" cy="259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676" y="198885"/>
            <a:ext cx="4718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Модель </a:t>
            </a:r>
            <a:r>
              <a:rPr spc="-10" dirty="0"/>
              <a:t>OSI </a:t>
            </a:r>
            <a:r>
              <a:rPr dirty="0"/>
              <a:t>и</a:t>
            </a:r>
            <a:r>
              <a:rPr spc="-95" dirty="0"/>
              <a:t> </a:t>
            </a:r>
            <a:r>
              <a:rPr spc="-5" dirty="0"/>
              <a:t>TCP/IP</a:t>
            </a:r>
          </a:p>
        </p:txBody>
      </p:sp>
      <p:sp>
        <p:nvSpPr>
          <p:cNvPr id="3" name="object 3"/>
          <p:cNvSpPr/>
          <p:nvPr/>
        </p:nvSpPr>
        <p:spPr>
          <a:xfrm>
            <a:off x="1277162" y="868050"/>
            <a:ext cx="6589674" cy="556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967" y="198885"/>
            <a:ext cx="3280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Инкапсуляция</a:t>
            </a:r>
          </a:p>
        </p:txBody>
      </p:sp>
      <p:sp>
        <p:nvSpPr>
          <p:cNvPr id="3" name="object 3"/>
          <p:cNvSpPr/>
          <p:nvPr/>
        </p:nvSpPr>
        <p:spPr>
          <a:xfrm>
            <a:off x="233801" y="1177875"/>
            <a:ext cx="8681600" cy="450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Взаимодействие устройств </a:t>
            </a:r>
            <a:r>
              <a:rPr sz="2000" dirty="0"/>
              <a:t>в </a:t>
            </a:r>
            <a:r>
              <a:rPr sz="2000" spc="-5" dirty="0"/>
              <a:t>соответствии </a:t>
            </a:r>
            <a:r>
              <a:rPr sz="2000" dirty="0"/>
              <a:t>с </a:t>
            </a:r>
            <a:r>
              <a:rPr sz="2000" spc="-5" dirty="0"/>
              <a:t>моделью</a:t>
            </a:r>
            <a:r>
              <a:rPr sz="2000" spc="-90" dirty="0"/>
              <a:t> </a:t>
            </a:r>
            <a:r>
              <a:rPr sz="2000" spc="-5" dirty="0"/>
              <a:t>OSI</a:t>
            </a:r>
            <a:endParaRPr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355598" y="381000"/>
            <a:ext cx="8381999" cy="624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640" y="1574800"/>
            <a:ext cx="538480" cy="538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2820" y="215392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Hab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9359" y="414560"/>
            <a:ext cx="5314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6600"/>
                </a:solidFill>
                <a:latin typeface="Arial"/>
                <a:cs typeface="Arial"/>
              </a:rPr>
              <a:t>Сетевое</a:t>
            </a:r>
            <a:r>
              <a:rPr sz="3600" b="1" spc="-9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6600"/>
                </a:solidFill>
                <a:latin typeface="Arial"/>
                <a:cs typeface="Arial"/>
              </a:rPr>
              <a:t>оборудование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100" y="1144558"/>
            <a:ext cx="666559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b="1" i="1" spc="-5" dirty="0">
                <a:solidFill>
                  <a:srgbClr val="FF9900"/>
                </a:solidFill>
                <a:latin typeface="Arial"/>
                <a:cs typeface="Arial"/>
              </a:rPr>
              <a:t>На слайде представлены устройства для  создания локальной или домашней</a:t>
            </a:r>
            <a:r>
              <a:rPr sz="2400" b="1" i="1" spc="-6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9900"/>
                </a:solidFill>
                <a:latin typeface="Arial"/>
                <a:cs typeface="Arial"/>
              </a:rPr>
              <a:t>сети.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133724"/>
            <a:ext cx="4470400" cy="236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4249" y="3796778"/>
            <a:ext cx="946150" cy="597535"/>
          </a:xfrm>
          <a:custGeom>
            <a:avLst/>
            <a:gdLst/>
            <a:ahLst/>
            <a:cxnLst/>
            <a:rect l="l" t="t" r="r" b="b"/>
            <a:pathLst>
              <a:path w="946150" h="597535">
                <a:moveTo>
                  <a:pt x="68999" y="596999"/>
                </a:moveTo>
                <a:lnTo>
                  <a:pt x="0" y="129299"/>
                </a:lnTo>
                <a:lnTo>
                  <a:pt x="876599" y="0"/>
                </a:lnTo>
                <a:lnTo>
                  <a:pt x="945599" y="467699"/>
                </a:lnTo>
                <a:lnTo>
                  <a:pt x="68999" y="59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1120000">
            <a:off x="2830093" y="3983972"/>
            <a:ext cx="7141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F6600"/>
                </a:solidFill>
                <a:latin typeface="Arial"/>
                <a:cs typeface="Arial"/>
              </a:rPr>
              <a:t>HUB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1981324"/>
            <a:ext cx="3589874" cy="220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0520000">
            <a:off x="6794366" y="3764903"/>
            <a:ext cx="17351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F6600"/>
                </a:solidFill>
                <a:latin typeface="Arial"/>
                <a:cs typeface="Arial"/>
              </a:rPr>
              <a:t>Коммутатор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7074" y="4393775"/>
            <a:ext cx="3589874" cy="205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0580000">
            <a:off x="6065950" y="5835935"/>
            <a:ext cx="2279797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6600"/>
                </a:solidFill>
                <a:latin typeface="Arial"/>
                <a:cs typeface="Arial"/>
              </a:rPr>
              <a:t>Маршрутизатор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8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2588" y="86308"/>
            <a:ext cx="763882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Маршрутизатор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254373"/>
            <a:ext cx="1843261" cy="1843261"/>
          </a:xfrm>
        </p:spPr>
      </p:pic>
      <p:sp>
        <p:nvSpPr>
          <p:cNvPr id="6" name="object 6"/>
          <p:cNvSpPr/>
          <p:nvPr/>
        </p:nvSpPr>
        <p:spPr>
          <a:xfrm>
            <a:off x="1066800" y="766510"/>
            <a:ext cx="3818424" cy="277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8750" y="3534698"/>
            <a:ext cx="7809450" cy="26802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sz="1900" b="1" dirty="0">
                <a:latin typeface="Arial"/>
                <a:cs typeface="Arial"/>
              </a:rPr>
              <a:t>Маршрутизатор </a:t>
            </a:r>
            <a:r>
              <a:rPr sz="1900" spc="-5" dirty="0">
                <a:latin typeface="Arial"/>
                <a:cs typeface="Arial"/>
              </a:rPr>
              <a:t>или </a:t>
            </a:r>
            <a:r>
              <a:rPr sz="1900" b="1" spc="-5" dirty="0">
                <a:latin typeface="Arial"/>
                <a:cs typeface="Arial"/>
              </a:rPr>
              <a:t>роутер </a:t>
            </a:r>
            <a:r>
              <a:rPr sz="1900" dirty="0">
                <a:latin typeface="Arial"/>
                <a:cs typeface="Arial"/>
              </a:rPr>
              <a:t>— устройство, </a:t>
            </a:r>
            <a:r>
              <a:rPr sz="1900" spc="-5" dirty="0">
                <a:latin typeface="Arial"/>
                <a:cs typeface="Arial"/>
              </a:rPr>
              <a:t>которое пересылает  пакеты между различными </a:t>
            </a:r>
            <a:r>
              <a:rPr sz="1900" dirty="0">
                <a:latin typeface="Arial"/>
                <a:cs typeface="Arial"/>
              </a:rPr>
              <a:t>сегментами сети </a:t>
            </a:r>
            <a:r>
              <a:rPr sz="1900" spc="-5" dirty="0">
                <a:latin typeface="Arial"/>
                <a:cs typeface="Arial"/>
              </a:rPr>
              <a:t>на основе правил </a:t>
            </a:r>
            <a:r>
              <a:rPr sz="1900" dirty="0">
                <a:latin typeface="Arial"/>
                <a:cs typeface="Arial"/>
              </a:rPr>
              <a:t>и  таблиц </a:t>
            </a:r>
            <a:r>
              <a:rPr sz="1900" spc="-5" dirty="0">
                <a:latin typeface="Arial"/>
                <a:cs typeface="Arial"/>
              </a:rPr>
              <a:t>маршрутизации. </a:t>
            </a:r>
            <a:r>
              <a:rPr sz="1900" dirty="0">
                <a:latin typeface="Arial"/>
                <a:cs typeface="Arial"/>
              </a:rPr>
              <a:t>Маршрутизатор </a:t>
            </a:r>
            <a:r>
              <a:rPr sz="1900" spc="-5" dirty="0">
                <a:latin typeface="Arial"/>
                <a:cs typeface="Arial"/>
              </a:rPr>
              <a:t>может </a:t>
            </a:r>
            <a:r>
              <a:rPr sz="1900" dirty="0">
                <a:latin typeface="Arial"/>
                <a:cs typeface="Arial"/>
              </a:rPr>
              <a:t>связывать  </a:t>
            </a:r>
            <a:r>
              <a:rPr sz="1900" spc="-5" dirty="0">
                <a:latin typeface="Arial"/>
                <a:cs typeface="Arial"/>
              </a:rPr>
              <a:t>разнородные </a:t>
            </a:r>
            <a:r>
              <a:rPr sz="1900" dirty="0">
                <a:latin typeface="Arial"/>
                <a:cs typeface="Arial"/>
              </a:rPr>
              <a:t>сети </a:t>
            </a:r>
            <a:r>
              <a:rPr sz="1900" spc="-5" dirty="0">
                <a:latin typeface="Arial"/>
                <a:cs typeface="Arial"/>
              </a:rPr>
              <a:t>различных архитектур. Для принятия решений </a:t>
            </a:r>
            <a:r>
              <a:rPr sz="1900" dirty="0">
                <a:latin typeface="Arial"/>
                <a:cs typeface="Arial"/>
              </a:rPr>
              <a:t>о  </a:t>
            </a:r>
            <a:r>
              <a:rPr sz="1900" spc="-5" dirty="0">
                <a:latin typeface="Arial"/>
                <a:cs typeface="Arial"/>
              </a:rPr>
              <a:t>пересылке пакетов используется информация </a:t>
            </a:r>
            <a:r>
              <a:rPr sz="1900" dirty="0">
                <a:latin typeface="Arial"/>
                <a:cs typeface="Arial"/>
              </a:rPr>
              <a:t>о топологии сети и  </a:t>
            </a:r>
            <a:r>
              <a:rPr sz="1900" spc="-5" dirty="0">
                <a:latin typeface="Arial"/>
                <a:cs typeface="Arial"/>
              </a:rPr>
              <a:t>определённые правила, заданные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администратором.</a:t>
            </a:r>
            <a:endParaRPr sz="1900" dirty="0">
              <a:latin typeface="Arial"/>
              <a:cs typeface="Arial"/>
            </a:endParaRPr>
          </a:p>
          <a:p>
            <a:pPr marL="12700" marR="770890">
              <a:lnSpc>
                <a:spcPts val="2250"/>
              </a:lnSpc>
            </a:pPr>
            <a:r>
              <a:rPr sz="1900" dirty="0">
                <a:latin typeface="Arial"/>
                <a:cs typeface="Arial"/>
              </a:rPr>
              <a:t>Маршрутизаторы </a:t>
            </a:r>
            <a:r>
              <a:rPr sz="1900" spc="-5" dirty="0">
                <a:latin typeface="Arial"/>
                <a:cs typeface="Arial"/>
              </a:rPr>
              <a:t>работают на «сетевом» </a:t>
            </a:r>
            <a:r>
              <a:rPr sz="1900" dirty="0">
                <a:latin typeface="Arial"/>
                <a:cs typeface="Arial"/>
              </a:rPr>
              <a:t>(третьем) уровне  сетевой </a:t>
            </a:r>
            <a:r>
              <a:rPr sz="1900" spc="-5" dirty="0">
                <a:latin typeface="Arial"/>
                <a:cs typeface="Arial"/>
              </a:rPr>
              <a:t>модели OSI, нежели </a:t>
            </a:r>
            <a:r>
              <a:rPr sz="1900" dirty="0">
                <a:latin typeface="Arial"/>
                <a:cs typeface="Arial"/>
              </a:rPr>
              <a:t>свитч и хаб, </a:t>
            </a:r>
            <a:r>
              <a:rPr sz="1900" spc="-5" dirty="0">
                <a:latin typeface="Arial"/>
                <a:cs typeface="Arial"/>
              </a:rPr>
              <a:t>которые работают  </a:t>
            </a:r>
            <a:r>
              <a:rPr sz="1900" dirty="0">
                <a:latin typeface="Arial"/>
                <a:cs typeface="Arial"/>
              </a:rPr>
              <a:t>соответственно </a:t>
            </a:r>
            <a:r>
              <a:rPr sz="1900" spc="-5" dirty="0">
                <a:latin typeface="Arial"/>
                <a:cs typeface="Arial"/>
              </a:rPr>
              <a:t>на втором </a:t>
            </a:r>
            <a:r>
              <a:rPr sz="1900" dirty="0">
                <a:latin typeface="Arial"/>
                <a:cs typeface="Arial"/>
              </a:rPr>
              <a:t>и </a:t>
            </a:r>
            <a:r>
              <a:rPr sz="1900" spc="-5" dirty="0">
                <a:latin typeface="Arial"/>
                <a:cs typeface="Arial"/>
              </a:rPr>
              <a:t>первом </a:t>
            </a:r>
            <a:r>
              <a:rPr sz="1900" dirty="0">
                <a:latin typeface="Arial"/>
                <a:cs typeface="Arial"/>
              </a:rPr>
              <a:t>уровнях </a:t>
            </a:r>
            <a:r>
              <a:rPr sz="1900" spc="-5" dirty="0">
                <a:latin typeface="Arial"/>
                <a:cs typeface="Arial"/>
              </a:rPr>
              <a:t>модели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OSI.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4463" y="198885"/>
            <a:ext cx="2773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Коммутатор</a:t>
            </a:r>
          </a:p>
        </p:txBody>
      </p:sp>
      <p:sp>
        <p:nvSpPr>
          <p:cNvPr id="6" name="object 6"/>
          <p:cNvSpPr/>
          <p:nvPr/>
        </p:nvSpPr>
        <p:spPr>
          <a:xfrm>
            <a:off x="304800" y="1017310"/>
            <a:ext cx="5181600" cy="272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5700" y="3923665"/>
            <a:ext cx="7665084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Сетевой коммутатор </a:t>
            </a:r>
            <a:r>
              <a:rPr sz="2000" dirty="0">
                <a:latin typeface="Arial"/>
                <a:cs typeface="Arial"/>
              </a:rPr>
              <a:t>— устройство, </a:t>
            </a:r>
            <a:r>
              <a:rPr sz="2000" spc="-5" dirty="0">
                <a:latin typeface="Arial"/>
                <a:cs typeface="Arial"/>
              </a:rPr>
              <a:t>предназначенное для  </a:t>
            </a:r>
            <a:r>
              <a:rPr sz="2000" dirty="0">
                <a:latin typeface="Arial"/>
                <a:cs typeface="Arial"/>
              </a:rPr>
              <a:t>соединения </a:t>
            </a:r>
            <a:r>
              <a:rPr sz="2000" spc="-5" dirty="0">
                <a:latin typeface="Arial"/>
                <a:cs typeface="Arial"/>
              </a:rPr>
              <a:t>нескольких </a:t>
            </a:r>
            <a:r>
              <a:rPr sz="2000" dirty="0">
                <a:latin typeface="Arial"/>
                <a:cs typeface="Arial"/>
              </a:rPr>
              <a:t>узлов </a:t>
            </a:r>
            <a:r>
              <a:rPr sz="2000" spc="-5" dirty="0">
                <a:latin typeface="Arial"/>
                <a:cs typeface="Arial"/>
              </a:rPr>
              <a:t>компьютерной </a:t>
            </a:r>
            <a:r>
              <a:rPr sz="2000" dirty="0">
                <a:latin typeface="Arial"/>
                <a:cs typeface="Arial"/>
              </a:rPr>
              <a:t>сети в </a:t>
            </a:r>
            <a:r>
              <a:rPr sz="2000" spc="-5" dirty="0">
                <a:latin typeface="Arial"/>
                <a:cs typeface="Arial"/>
              </a:rPr>
              <a:t>пределах  одного или нескольких </a:t>
            </a:r>
            <a:r>
              <a:rPr sz="2000" dirty="0">
                <a:latin typeface="Arial"/>
                <a:cs typeface="Arial"/>
              </a:rPr>
              <a:t>сегментов сети. </a:t>
            </a:r>
            <a:r>
              <a:rPr sz="2000" spc="-5" dirty="0">
                <a:latin typeface="Arial"/>
                <a:cs typeface="Arial"/>
              </a:rPr>
              <a:t>Коммутатор работает на  канальном </a:t>
            </a:r>
            <a:r>
              <a:rPr sz="2000" dirty="0">
                <a:latin typeface="Arial"/>
                <a:cs typeface="Arial"/>
              </a:rPr>
              <a:t>(втором) уровне </a:t>
            </a:r>
            <a:r>
              <a:rPr sz="2000" spc="-5" dirty="0">
                <a:latin typeface="Arial"/>
                <a:cs typeface="Arial"/>
              </a:rPr>
              <a:t>модели OSI. Коммутаторы были  разработаны </a:t>
            </a:r>
            <a:r>
              <a:rPr sz="2000" dirty="0">
                <a:latin typeface="Arial"/>
                <a:cs typeface="Arial"/>
              </a:rPr>
              <a:t>с </a:t>
            </a:r>
            <a:r>
              <a:rPr sz="2000" spc="-5" dirty="0">
                <a:latin typeface="Arial"/>
                <a:cs typeface="Arial"/>
              </a:rPr>
              <a:t>использованием мостовых </a:t>
            </a:r>
            <a:r>
              <a:rPr sz="2000" dirty="0">
                <a:latin typeface="Arial"/>
                <a:cs typeface="Arial"/>
              </a:rPr>
              <a:t>технологий и </a:t>
            </a:r>
            <a:r>
              <a:rPr sz="2000" spc="-5" dirty="0">
                <a:latin typeface="Arial"/>
                <a:cs typeface="Arial"/>
              </a:rPr>
              <a:t>часто  рассматриваются как многопортовые мосты. Для </a:t>
            </a:r>
            <a:r>
              <a:rPr sz="2000" dirty="0">
                <a:latin typeface="Arial"/>
                <a:cs typeface="Arial"/>
              </a:rPr>
              <a:t>соединения  </a:t>
            </a:r>
            <a:r>
              <a:rPr sz="2000" spc="-5" dirty="0">
                <a:latin typeface="Arial"/>
                <a:cs typeface="Arial"/>
              </a:rPr>
              <a:t>нескольких </a:t>
            </a:r>
            <a:r>
              <a:rPr sz="2000" dirty="0">
                <a:latin typeface="Arial"/>
                <a:cs typeface="Arial"/>
              </a:rPr>
              <a:t>сетей </a:t>
            </a:r>
            <a:r>
              <a:rPr sz="2000" spc="-5" dirty="0">
                <a:latin typeface="Arial"/>
                <a:cs typeface="Arial"/>
              </a:rPr>
              <a:t>на основе </a:t>
            </a:r>
            <a:r>
              <a:rPr sz="2000" dirty="0">
                <a:latin typeface="Arial"/>
                <a:cs typeface="Arial"/>
              </a:rPr>
              <a:t>сетевого уровня служат  </a:t>
            </a:r>
            <a:r>
              <a:rPr sz="2000" spc="-5" dirty="0">
                <a:latin typeface="Arial"/>
                <a:cs typeface="Arial"/>
              </a:rPr>
              <a:t>маршрутизаторы </a:t>
            </a:r>
            <a:r>
              <a:rPr sz="2000" dirty="0">
                <a:latin typeface="Arial"/>
                <a:cs typeface="Arial"/>
              </a:rPr>
              <a:t>(3 уровень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OSI).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800" y="1462712"/>
            <a:ext cx="1831020" cy="183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7437" y="198885"/>
            <a:ext cx="88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Hab</a:t>
            </a:r>
          </a:p>
        </p:txBody>
      </p:sp>
      <p:sp>
        <p:nvSpPr>
          <p:cNvPr id="6" name="object 6"/>
          <p:cNvSpPr/>
          <p:nvPr/>
        </p:nvSpPr>
        <p:spPr>
          <a:xfrm>
            <a:off x="152401" y="1295400"/>
            <a:ext cx="5562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350" y="4041174"/>
            <a:ext cx="7006590" cy="20275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</a:pPr>
            <a:r>
              <a:rPr sz="2200" b="1" spc="-5" dirty="0">
                <a:latin typeface="Arial"/>
                <a:cs typeface="Arial"/>
              </a:rPr>
              <a:t>Hab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— устройство </a:t>
            </a:r>
            <a:r>
              <a:rPr sz="2200" spc="-5" dirty="0">
                <a:latin typeface="Arial"/>
                <a:cs typeface="Arial"/>
              </a:rPr>
              <a:t>для объединения компьютеров </a:t>
            </a:r>
            <a:r>
              <a:rPr sz="2200" dirty="0">
                <a:latin typeface="Arial"/>
                <a:cs typeface="Arial"/>
              </a:rPr>
              <a:t>в  сеть </a:t>
            </a:r>
            <a:r>
              <a:rPr sz="2200" spc="-5" dirty="0">
                <a:latin typeface="Arial"/>
                <a:cs typeface="Arial"/>
              </a:rPr>
              <a:t>Ethernet </a:t>
            </a:r>
            <a:r>
              <a:rPr sz="2200" dirty="0">
                <a:latin typeface="Arial"/>
                <a:cs typeface="Arial"/>
              </a:rPr>
              <a:t>c </a:t>
            </a:r>
            <a:r>
              <a:rPr sz="2200" spc="-5" dirty="0">
                <a:latin typeface="Arial"/>
                <a:cs typeface="Arial"/>
              </a:rPr>
              <a:t>применением кабельной  инфраструктуры. Работает на первом </a:t>
            </a:r>
            <a:r>
              <a:rPr sz="2200" dirty="0">
                <a:latin typeface="Arial"/>
                <a:cs typeface="Arial"/>
              </a:rPr>
              <a:t>(физическом)  уровне сетевой </a:t>
            </a:r>
            <a:r>
              <a:rPr sz="2200" spc="-5" dirty="0">
                <a:latin typeface="Arial"/>
                <a:cs typeface="Arial"/>
              </a:rPr>
              <a:t>модели OSI, ретранслируя входящий  </a:t>
            </a:r>
            <a:r>
              <a:rPr sz="2200" dirty="0">
                <a:latin typeface="Arial"/>
                <a:cs typeface="Arial"/>
              </a:rPr>
              <a:t>сигнал с </a:t>
            </a:r>
            <a:r>
              <a:rPr sz="2200" spc="-5" dirty="0">
                <a:latin typeface="Arial"/>
                <a:cs typeface="Arial"/>
              </a:rPr>
              <a:t>одного из портов </a:t>
            </a:r>
            <a:r>
              <a:rPr sz="2200" dirty="0">
                <a:latin typeface="Arial"/>
                <a:cs typeface="Arial"/>
              </a:rPr>
              <a:t>в сигнал </a:t>
            </a:r>
            <a:r>
              <a:rPr sz="2200" spc="-5" dirty="0">
                <a:latin typeface="Arial"/>
                <a:cs typeface="Arial"/>
              </a:rPr>
              <a:t>на все остальные  </a:t>
            </a:r>
            <a:r>
              <a:rPr sz="2200" dirty="0">
                <a:latin typeface="Arial"/>
                <a:cs typeface="Arial"/>
              </a:rPr>
              <a:t>(подключённые)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порты.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519030"/>
            <a:ext cx="1838740" cy="18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447800"/>
            <a:ext cx="533400" cy="533400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2743200"/>
            <a:ext cx="533400" cy="533400"/>
          </a:xfrm>
        </p:spPr>
      </p:pic>
      <p:pic>
        <p:nvPicPr>
          <p:cNvPr id="10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478280"/>
            <a:ext cx="533400" cy="533400"/>
          </a:xfrm>
        </p:spPr>
      </p:pic>
      <p:pic>
        <p:nvPicPr>
          <p:cNvPr id="11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5000"/>
            <a:ext cx="533400" cy="533400"/>
          </a:xfrm>
        </p:spPr>
      </p:pic>
      <p:pic>
        <p:nvPicPr>
          <p:cNvPr id="12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905000"/>
            <a:ext cx="533400" cy="533400"/>
          </a:xfrm>
        </p:spPr>
      </p:pic>
      <p:pic>
        <p:nvPicPr>
          <p:cNvPr id="13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58" y="4495800"/>
            <a:ext cx="533400" cy="533400"/>
          </a:xfrm>
        </p:spPr>
      </p:pic>
      <p:pic>
        <p:nvPicPr>
          <p:cNvPr id="14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898" y="5085080"/>
            <a:ext cx="533400" cy="533400"/>
          </a:xfrm>
        </p:spPr>
      </p:pic>
      <p:pic>
        <p:nvPicPr>
          <p:cNvPr id="1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953000"/>
            <a:ext cx="533400" cy="533400"/>
          </a:xfrm>
        </p:spPr>
      </p:pic>
      <p:pic>
        <p:nvPicPr>
          <p:cNvPr id="17" name="Объект 4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648200"/>
            <a:ext cx="533400" cy="533400"/>
          </a:xfrm>
        </p:spPr>
      </p:pic>
      <p:pic>
        <p:nvPicPr>
          <p:cNvPr id="26" name="Объект 18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819" y="3581400"/>
            <a:ext cx="533400" cy="533400"/>
          </a:xfrm>
        </p:spPr>
      </p:pic>
      <p:pic>
        <p:nvPicPr>
          <p:cNvPr id="27" name="Объект 18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740" y="3581400"/>
            <a:ext cx="533400" cy="533400"/>
          </a:xfrm>
        </p:spPr>
      </p:pic>
      <p:pic>
        <p:nvPicPr>
          <p:cNvPr id="28" name="Объект 18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190" y="2743200"/>
            <a:ext cx="533400" cy="533400"/>
          </a:xfr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947420" y="2362200"/>
            <a:ext cx="489585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2"/>
          <p:cNvSpPr>
            <a:spLocks noGrp="1"/>
          </p:cNvSpPr>
          <p:nvPr>
            <p:ph sz="half" idx="3"/>
          </p:nvPr>
        </p:nvSpPr>
        <p:spPr>
          <a:xfrm>
            <a:off x="1676400" y="5562600"/>
            <a:ext cx="381000" cy="228600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ПК 1</a:t>
            </a:r>
          </a:p>
        </p:txBody>
      </p:sp>
      <p:cxnSp>
        <p:nvCxnSpPr>
          <p:cNvPr id="34" name="Прямая соединительная линия 33"/>
          <p:cNvCxnSpPr>
            <a:stCxn id="7" idx="2"/>
          </p:cNvCxnSpPr>
          <p:nvPr/>
        </p:nvCxnSpPr>
        <p:spPr>
          <a:xfrm>
            <a:off x="1257300" y="1981200"/>
            <a:ext cx="179705" cy="838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675890" y="1996440"/>
            <a:ext cx="105410" cy="835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675890" y="2420620"/>
            <a:ext cx="562610" cy="411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743200" y="4008120"/>
            <a:ext cx="3810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67898" y="4038600"/>
            <a:ext cx="493554" cy="528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5" idx="0"/>
          </p:cNvCxnSpPr>
          <p:nvPr/>
        </p:nvCxnSpPr>
        <p:spPr>
          <a:xfrm flipH="1" flipV="1">
            <a:off x="1473358" y="4038600"/>
            <a:ext cx="393542" cy="91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1347152" y="4038600"/>
            <a:ext cx="126207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9" idx="3"/>
            <a:endCxn id="28" idx="1"/>
          </p:cNvCxnSpPr>
          <p:nvPr/>
        </p:nvCxnSpPr>
        <p:spPr>
          <a:xfrm>
            <a:off x="1790700" y="3009900"/>
            <a:ext cx="618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26" idx="3"/>
            <a:endCxn id="27" idx="1"/>
          </p:cNvCxnSpPr>
          <p:nvPr/>
        </p:nvCxnSpPr>
        <p:spPr>
          <a:xfrm>
            <a:off x="1750219" y="3848100"/>
            <a:ext cx="6145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1687948" y="3134360"/>
            <a:ext cx="739061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468278" y="3215640"/>
            <a:ext cx="10160" cy="447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675890" y="3195320"/>
            <a:ext cx="0" cy="46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бъект 22"/>
          <p:cNvSpPr>
            <a:spLocks noGrp="1"/>
          </p:cNvSpPr>
          <p:nvPr>
            <p:ph sz="half" idx="3"/>
          </p:nvPr>
        </p:nvSpPr>
        <p:spPr>
          <a:xfrm>
            <a:off x="2670889" y="1219200"/>
            <a:ext cx="381000" cy="184666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ПК 2</a:t>
            </a:r>
          </a:p>
        </p:txBody>
      </p:sp>
      <p:sp>
        <p:nvSpPr>
          <p:cNvPr id="133" name="Полилиния 132"/>
          <p:cNvSpPr/>
          <p:nvPr/>
        </p:nvSpPr>
        <p:spPr>
          <a:xfrm>
            <a:off x="1609092" y="2052320"/>
            <a:ext cx="1435392" cy="2946400"/>
          </a:xfrm>
          <a:custGeom>
            <a:avLst/>
            <a:gdLst>
              <a:gd name="connsiteX0" fmla="*/ 412748 w 1435392"/>
              <a:gd name="connsiteY0" fmla="*/ 2946400 h 2946400"/>
              <a:gd name="connsiteX1" fmla="*/ 36828 w 1435392"/>
              <a:gd name="connsiteY1" fmla="*/ 2143760 h 2946400"/>
              <a:gd name="connsiteX2" fmla="*/ 1215388 w 1435392"/>
              <a:gd name="connsiteY2" fmla="*/ 2052320 h 2946400"/>
              <a:gd name="connsiteX3" fmla="*/ 1398268 w 1435392"/>
              <a:gd name="connsiteY3" fmla="*/ 1696720 h 2946400"/>
              <a:gd name="connsiteX4" fmla="*/ 1134108 w 1435392"/>
              <a:gd name="connsiteY4" fmla="*/ 1564640 h 2946400"/>
              <a:gd name="connsiteX5" fmla="*/ 1134108 w 1435392"/>
              <a:gd name="connsiteY5" fmla="*/ 1270000 h 2946400"/>
              <a:gd name="connsiteX6" fmla="*/ 1337308 w 1435392"/>
              <a:gd name="connsiteY6" fmla="*/ 1168400 h 2946400"/>
              <a:gd name="connsiteX7" fmla="*/ 1428748 w 1435392"/>
              <a:gd name="connsiteY7" fmla="*/ 894080 h 2946400"/>
              <a:gd name="connsiteX8" fmla="*/ 1164588 w 1435392"/>
              <a:gd name="connsiteY8" fmla="*/ 660400 h 2946400"/>
              <a:gd name="connsiteX9" fmla="*/ 1235708 w 1435392"/>
              <a:gd name="connsiteY9" fmla="*/ 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392" h="2946400">
                <a:moveTo>
                  <a:pt x="412748" y="2946400"/>
                </a:moveTo>
                <a:cubicBezTo>
                  <a:pt x="157901" y="2619586"/>
                  <a:pt x="-96945" y="2292773"/>
                  <a:pt x="36828" y="2143760"/>
                </a:cubicBezTo>
                <a:cubicBezTo>
                  <a:pt x="170601" y="1994747"/>
                  <a:pt x="988481" y="2126827"/>
                  <a:pt x="1215388" y="2052320"/>
                </a:cubicBezTo>
                <a:cubicBezTo>
                  <a:pt x="1442295" y="1977813"/>
                  <a:pt x="1411815" y="1778000"/>
                  <a:pt x="1398268" y="1696720"/>
                </a:cubicBezTo>
                <a:cubicBezTo>
                  <a:pt x="1384721" y="1615440"/>
                  <a:pt x="1178135" y="1635760"/>
                  <a:pt x="1134108" y="1564640"/>
                </a:cubicBezTo>
                <a:cubicBezTo>
                  <a:pt x="1090081" y="1493520"/>
                  <a:pt x="1100241" y="1336040"/>
                  <a:pt x="1134108" y="1270000"/>
                </a:cubicBezTo>
                <a:cubicBezTo>
                  <a:pt x="1167975" y="1203960"/>
                  <a:pt x="1288201" y="1231053"/>
                  <a:pt x="1337308" y="1168400"/>
                </a:cubicBezTo>
                <a:cubicBezTo>
                  <a:pt x="1386415" y="1105747"/>
                  <a:pt x="1457535" y="978747"/>
                  <a:pt x="1428748" y="894080"/>
                </a:cubicBezTo>
                <a:cubicBezTo>
                  <a:pt x="1399961" y="809413"/>
                  <a:pt x="1196761" y="809413"/>
                  <a:pt x="1164588" y="660400"/>
                </a:cubicBezTo>
                <a:cubicBezTo>
                  <a:pt x="1132415" y="511387"/>
                  <a:pt x="1227241" y="111760"/>
                  <a:pt x="123570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 flipH="1">
            <a:off x="2781300" y="1981200"/>
            <a:ext cx="152400" cy="889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1181896" y="2021840"/>
            <a:ext cx="1510504" cy="2936240"/>
          </a:xfrm>
          <a:custGeom>
            <a:avLst/>
            <a:gdLst>
              <a:gd name="connsiteX0" fmla="*/ 555464 w 1510504"/>
              <a:gd name="connsiteY0" fmla="*/ 2936240 h 2936240"/>
              <a:gd name="connsiteX1" fmla="*/ 301464 w 1510504"/>
              <a:gd name="connsiteY1" fmla="*/ 2204720 h 2936240"/>
              <a:gd name="connsiteX2" fmla="*/ 98264 w 1510504"/>
              <a:gd name="connsiteY2" fmla="*/ 2021840 h 2936240"/>
              <a:gd name="connsiteX3" fmla="*/ 6824 w 1510504"/>
              <a:gd name="connsiteY3" fmla="*/ 1879600 h 2936240"/>
              <a:gd name="connsiteX4" fmla="*/ 27144 w 1510504"/>
              <a:gd name="connsiteY4" fmla="*/ 1706880 h 2936240"/>
              <a:gd name="connsiteX5" fmla="*/ 189704 w 1510504"/>
              <a:gd name="connsiteY5" fmla="*/ 1625600 h 2936240"/>
              <a:gd name="connsiteX6" fmla="*/ 240504 w 1510504"/>
              <a:gd name="connsiteY6" fmla="*/ 1270000 h 2936240"/>
              <a:gd name="connsiteX7" fmla="*/ 108424 w 1510504"/>
              <a:gd name="connsiteY7" fmla="*/ 1158240 h 2936240"/>
              <a:gd name="connsiteX8" fmla="*/ 67784 w 1510504"/>
              <a:gd name="connsiteY8" fmla="*/ 995680 h 2936240"/>
              <a:gd name="connsiteX9" fmla="*/ 149064 w 1510504"/>
              <a:gd name="connsiteY9" fmla="*/ 792480 h 2936240"/>
              <a:gd name="connsiteX10" fmla="*/ 331944 w 1510504"/>
              <a:gd name="connsiteY10" fmla="*/ 762000 h 2936240"/>
              <a:gd name="connsiteX11" fmla="*/ 433544 w 1510504"/>
              <a:gd name="connsiteY11" fmla="*/ 782320 h 2936240"/>
              <a:gd name="connsiteX12" fmla="*/ 545304 w 1510504"/>
              <a:gd name="connsiteY12" fmla="*/ 833120 h 2936240"/>
              <a:gd name="connsiteX13" fmla="*/ 606264 w 1510504"/>
              <a:gd name="connsiteY13" fmla="*/ 914400 h 2936240"/>
              <a:gd name="connsiteX14" fmla="*/ 819624 w 1510504"/>
              <a:gd name="connsiteY14" fmla="*/ 955040 h 2936240"/>
              <a:gd name="connsiteX15" fmla="*/ 1165064 w 1510504"/>
              <a:gd name="connsiteY15" fmla="*/ 965200 h 2936240"/>
              <a:gd name="connsiteX16" fmla="*/ 1246344 w 1510504"/>
              <a:gd name="connsiteY16" fmla="*/ 843280 h 2936240"/>
              <a:gd name="connsiteX17" fmla="*/ 1408904 w 1510504"/>
              <a:gd name="connsiteY17" fmla="*/ 762000 h 2936240"/>
              <a:gd name="connsiteX18" fmla="*/ 1510504 w 1510504"/>
              <a:gd name="connsiteY18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0504" h="2936240">
                <a:moveTo>
                  <a:pt x="555464" y="2936240"/>
                </a:moveTo>
                <a:cubicBezTo>
                  <a:pt x="466564" y="2646680"/>
                  <a:pt x="377664" y="2357120"/>
                  <a:pt x="301464" y="2204720"/>
                </a:cubicBezTo>
                <a:cubicBezTo>
                  <a:pt x="225264" y="2052320"/>
                  <a:pt x="147371" y="2076027"/>
                  <a:pt x="98264" y="2021840"/>
                </a:cubicBezTo>
                <a:cubicBezTo>
                  <a:pt x="49157" y="1967653"/>
                  <a:pt x="18677" y="1932093"/>
                  <a:pt x="6824" y="1879600"/>
                </a:cubicBezTo>
                <a:cubicBezTo>
                  <a:pt x="-5029" y="1827107"/>
                  <a:pt x="-3336" y="1749213"/>
                  <a:pt x="27144" y="1706880"/>
                </a:cubicBezTo>
                <a:cubicBezTo>
                  <a:pt x="57624" y="1664547"/>
                  <a:pt x="154144" y="1698413"/>
                  <a:pt x="189704" y="1625600"/>
                </a:cubicBezTo>
                <a:cubicBezTo>
                  <a:pt x="225264" y="1552787"/>
                  <a:pt x="254051" y="1347893"/>
                  <a:pt x="240504" y="1270000"/>
                </a:cubicBezTo>
                <a:cubicBezTo>
                  <a:pt x="226957" y="1192107"/>
                  <a:pt x="137211" y="1203960"/>
                  <a:pt x="108424" y="1158240"/>
                </a:cubicBezTo>
                <a:cubicBezTo>
                  <a:pt x="79637" y="1112520"/>
                  <a:pt x="61011" y="1056640"/>
                  <a:pt x="67784" y="995680"/>
                </a:cubicBezTo>
                <a:cubicBezTo>
                  <a:pt x="74557" y="934720"/>
                  <a:pt x="105037" y="831427"/>
                  <a:pt x="149064" y="792480"/>
                </a:cubicBezTo>
                <a:cubicBezTo>
                  <a:pt x="193091" y="753533"/>
                  <a:pt x="284531" y="763693"/>
                  <a:pt x="331944" y="762000"/>
                </a:cubicBezTo>
                <a:cubicBezTo>
                  <a:pt x="379357" y="760307"/>
                  <a:pt x="397984" y="770467"/>
                  <a:pt x="433544" y="782320"/>
                </a:cubicBezTo>
                <a:cubicBezTo>
                  <a:pt x="469104" y="794173"/>
                  <a:pt x="516517" y="811107"/>
                  <a:pt x="545304" y="833120"/>
                </a:cubicBezTo>
                <a:cubicBezTo>
                  <a:pt x="574091" y="855133"/>
                  <a:pt x="560544" y="894080"/>
                  <a:pt x="606264" y="914400"/>
                </a:cubicBezTo>
                <a:cubicBezTo>
                  <a:pt x="651984" y="934720"/>
                  <a:pt x="726491" y="946573"/>
                  <a:pt x="819624" y="955040"/>
                </a:cubicBezTo>
                <a:cubicBezTo>
                  <a:pt x="912757" y="963507"/>
                  <a:pt x="1093944" y="983827"/>
                  <a:pt x="1165064" y="965200"/>
                </a:cubicBezTo>
                <a:cubicBezTo>
                  <a:pt x="1236184" y="946573"/>
                  <a:pt x="1205704" y="877147"/>
                  <a:pt x="1246344" y="843280"/>
                </a:cubicBezTo>
                <a:cubicBezTo>
                  <a:pt x="1286984" y="809413"/>
                  <a:pt x="1364877" y="902547"/>
                  <a:pt x="1408904" y="762000"/>
                </a:cubicBezTo>
                <a:cubicBezTo>
                  <a:pt x="1452931" y="621453"/>
                  <a:pt x="1480024" y="116840"/>
                  <a:pt x="151050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 flipH="1">
            <a:off x="2616200" y="1963420"/>
            <a:ext cx="152400" cy="889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Дуга 138"/>
          <p:cNvSpPr/>
          <p:nvPr/>
        </p:nvSpPr>
        <p:spPr>
          <a:xfrm>
            <a:off x="2099131" y="5699760"/>
            <a:ext cx="717696" cy="7620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 rot="5400000" flipH="1">
            <a:off x="2768145" y="5703967"/>
            <a:ext cx="158118" cy="6778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Дуга 141"/>
          <p:cNvSpPr/>
          <p:nvPr/>
        </p:nvSpPr>
        <p:spPr>
          <a:xfrm>
            <a:off x="2114268" y="5872480"/>
            <a:ext cx="717696" cy="762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 rot="5400000" flipH="1">
            <a:off x="2771661" y="5862085"/>
            <a:ext cx="158118" cy="677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2442986" y="6248400"/>
            <a:ext cx="404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Объект 24"/>
          <p:cNvSpPr>
            <a:spLocks noGrp="1"/>
          </p:cNvSpPr>
          <p:nvPr>
            <p:ph sz="half" idx="3"/>
          </p:nvPr>
        </p:nvSpPr>
        <p:spPr>
          <a:xfrm>
            <a:off x="2920173" y="5595480"/>
            <a:ext cx="1880427" cy="738664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Возможные пути доставки пакетов между ПК1 и ПК2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Линии связи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9" name="Объект 3"/>
          <p:cNvSpPr>
            <a:spLocks noGrp="1"/>
          </p:cNvSpPr>
          <p:nvPr>
            <p:ph sz="half" idx="3"/>
          </p:nvPr>
        </p:nvSpPr>
        <p:spPr>
          <a:xfrm>
            <a:off x="4800600" y="1038860"/>
            <a:ext cx="4114800" cy="54102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Интернет протокол (IP, </a:t>
            </a:r>
            <a:r>
              <a:rPr lang="ru-RU" sz="1600" dirty="0" err="1">
                <a:solidFill>
                  <a:schemeClr val="tx1"/>
                </a:solidFill>
              </a:rPr>
              <a:t>Internet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Protocol</a:t>
            </a:r>
            <a:r>
              <a:rPr lang="ru-RU" sz="1600" dirty="0">
                <a:solidFill>
                  <a:schemeClr val="tx1"/>
                </a:solidFill>
              </a:rPr>
              <a:t>) обеспечивает адресацию на сетевом уровне модели OSI.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Сетевой </a:t>
            </a:r>
            <a:r>
              <a:rPr lang="ru-RU" sz="1600" dirty="0">
                <a:solidFill>
                  <a:schemeClr val="tx1"/>
                </a:solidFill>
              </a:rPr>
              <a:t>уровень занимается выбором маршрута в сети в соответствии с IP-адресом, качеством предоставления услуг и управлением нагрузкой канала.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Протокол </a:t>
            </a:r>
            <a:r>
              <a:rPr lang="ru-RU" sz="1600" dirty="0">
                <a:solidFill>
                  <a:schemeClr val="tx1"/>
                </a:solidFill>
              </a:rPr>
              <a:t>сетевого уровня задает структуру сетевого адреса устройства (IP-адрес) и виды услуг предоставляемых вышележащим уровням. Например, с установлением соединения или без. IP не устанавливает соединения.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стеке TCP/IP, протокол IP позволяет принимать данные от транспортных протоколов и передавать их с помощью технологии </a:t>
            </a:r>
            <a:r>
              <a:rPr lang="ru-RU" sz="1600" dirty="0" err="1">
                <a:solidFill>
                  <a:schemeClr val="tx1"/>
                </a:solidFill>
              </a:rPr>
              <a:t>Ethernet</a:t>
            </a:r>
            <a:r>
              <a:rPr lang="ru-RU" sz="1600" dirty="0">
                <a:solidFill>
                  <a:schemeClr val="tx1"/>
                </a:solidFill>
              </a:rPr>
              <a:t> по сети.</a:t>
            </a:r>
          </a:p>
        </p:txBody>
      </p:sp>
      <p:sp>
        <p:nvSpPr>
          <p:cNvPr id="150" name="Объект 24"/>
          <p:cNvSpPr>
            <a:spLocks noGrp="1"/>
          </p:cNvSpPr>
          <p:nvPr>
            <p:ph sz="half" idx="3"/>
          </p:nvPr>
        </p:nvSpPr>
        <p:spPr>
          <a:xfrm>
            <a:off x="265714" y="3215640"/>
            <a:ext cx="1187879" cy="180340"/>
          </a:xfrm>
        </p:spPr>
        <p:txBody>
          <a:bodyPr/>
          <a:lstStyle/>
          <a:p>
            <a:r>
              <a:rPr lang="en-US" sz="1050" dirty="0" smtClean="0">
                <a:solidFill>
                  <a:schemeClr val="tx1"/>
                </a:solidFill>
              </a:rPr>
              <a:t>IP </a:t>
            </a:r>
            <a:r>
              <a:rPr lang="ru-RU" sz="1050" dirty="0" smtClean="0">
                <a:solidFill>
                  <a:schemeClr val="tx1"/>
                </a:solidFill>
              </a:rPr>
              <a:t>Маршрутизатор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51" name="object 2"/>
          <p:cNvSpPr txBox="1">
            <a:spLocks/>
          </p:cNvSpPr>
          <p:nvPr/>
        </p:nvSpPr>
        <p:spPr>
          <a:xfrm>
            <a:off x="762000" y="271378"/>
            <a:ext cx="763882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pc="-10" dirty="0" smtClean="0"/>
              <a:t>Принцип работы</a:t>
            </a:r>
            <a:r>
              <a:rPr lang="ru-RU" spc="-85" dirty="0" smtClean="0"/>
              <a:t> </a:t>
            </a:r>
            <a:r>
              <a:rPr lang="en-US" spc="-5" dirty="0" smtClean="0"/>
              <a:t>IP-</a:t>
            </a:r>
            <a:r>
              <a:rPr lang="ru-RU" spc="-5" dirty="0" smtClean="0"/>
              <a:t>сети</a:t>
            </a:r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xmlns="" val="39562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" y="157428"/>
            <a:ext cx="7638822" cy="751892"/>
          </a:xfrm>
        </p:spPr>
        <p:txBody>
          <a:bodyPr/>
          <a:lstStyle/>
          <a:p>
            <a:pPr algn="ctr"/>
            <a:r>
              <a:rPr lang="ru-RU" dirty="0"/>
              <a:t>Принцип работы</a:t>
            </a:r>
            <a:r>
              <a:rPr lang="en-US" dirty="0"/>
              <a:t> IP-</a:t>
            </a:r>
            <a:r>
              <a:rPr lang="ru-RU" dirty="0"/>
              <a:t>сети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33800" y="972820"/>
            <a:ext cx="4815840" cy="489458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На канальном уровне сетей IP чаще всего используется технология </a:t>
            </a: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 (стандарт IEEE 802.3) – технология канального уровня, используемая для организации локальных и магистральных сетей передачи данных, использующая в качестве физической среды коаксиальный кабель, неэкранированную витую пару (</a:t>
            </a:r>
            <a:r>
              <a:rPr lang="ru-RU" sz="1400" dirty="0" err="1">
                <a:solidFill>
                  <a:schemeClr val="tx1"/>
                </a:solidFill>
              </a:rPr>
              <a:t>Unshielded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Twisted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Pair</a:t>
            </a:r>
            <a:r>
              <a:rPr lang="ru-RU" sz="1400" dirty="0">
                <a:solidFill>
                  <a:schemeClr val="tx1"/>
                </a:solidFill>
              </a:rPr>
              <a:t>, UTP), волоконно-оптический кабель.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 поддерживает скорости передачи 1, 10, 100 (</a:t>
            </a:r>
            <a:r>
              <a:rPr lang="ru-RU" sz="1400" dirty="0" err="1">
                <a:solidFill>
                  <a:schemeClr val="tx1"/>
                </a:solidFill>
              </a:rPr>
              <a:t>Fast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), 1000 (</a:t>
            </a:r>
            <a:r>
              <a:rPr lang="ru-RU" sz="1400" dirty="0" err="1">
                <a:solidFill>
                  <a:schemeClr val="tx1"/>
                </a:solidFill>
              </a:rPr>
              <a:t>Gigabit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), 10000 </a:t>
            </a:r>
            <a:r>
              <a:rPr lang="ru-RU" sz="1400" dirty="0" smtClean="0">
                <a:solidFill>
                  <a:schemeClr val="tx1"/>
                </a:solidFill>
              </a:rPr>
              <a:t>Мбит/с. Наиболее </a:t>
            </a:r>
            <a:r>
              <a:rPr lang="ru-RU" sz="1400" dirty="0">
                <a:solidFill>
                  <a:schemeClr val="tx1"/>
                </a:solidFill>
              </a:rPr>
              <a:t>распространены 100BaseT и 1000BaseT.</a:t>
            </a:r>
            <a:endParaRPr lang="en-US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 - это сетевая технология (LAN-</a:t>
            </a:r>
            <a:r>
              <a:rPr lang="ru-RU" sz="1400" dirty="0" err="1">
                <a:solidFill>
                  <a:schemeClr val="tx1"/>
                </a:solidFill>
              </a:rPr>
              <a:t>sharing</a:t>
            </a:r>
            <a:r>
              <a:rPr lang="ru-RU" sz="1400" dirty="0">
                <a:solidFill>
                  <a:schemeClr val="tx1"/>
                </a:solidFill>
              </a:rPr>
              <a:t>), позволяющая нескольким устройствам взаимодействовать в рамках одной сети. 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 обычно использует топологию «звезда» или «шина».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05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14400"/>
            <a:ext cx="533400" cy="533400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" y="1747520"/>
            <a:ext cx="533400" cy="533400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620" y="914400"/>
            <a:ext cx="533400" cy="533400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914400"/>
            <a:ext cx="533400" cy="533400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510" y="1747520"/>
            <a:ext cx="533400" cy="533400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00" y="1762760"/>
            <a:ext cx="533400" cy="5334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45820" y="1600200"/>
            <a:ext cx="2430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2"/>
          </p:cNvCxnSpPr>
          <p:nvPr/>
        </p:nvCxnSpPr>
        <p:spPr>
          <a:xfrm flipV="1">
            <a:off x="1485900" y="1447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179320" y="1447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860040" y="1447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19200" y="160528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14600" y="161036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07210" y="161036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3"/>
          <p:cNvSpPr txBox="1">
            <a:spLocks/>
          </p:cNvSpPr>
          <p:nvPr/>
        </p:nvSpPr>
        <p:spPr>
          <a:xfrm>
            <a:off x="1379220" y="2417914"/>
            <a:ext cx="165354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/>
                </a:solidFill>
              </a:rPr>
              <a:t>Шинная топология</a:t>
            </a:r>
            <a:endParaRPr lang="ru-RU" sz="900" dirty="0"/>
          </a:p>
        </p:txBody>
      </p:sp>
      <p:pic>
        <p:nvPicPr>
          <p:cNvPr id="2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60" y="3355340"/>
            <a:ext cx="533400" cy="533400"/>
          </a:xfrm>
          <a:prstGeom prst="rect">
            <a:avLst/>
          </a:prstGeom>
        </p:spPr>
      </p:pic>
      <p:pic>
        <p:nvPicPr>
          <p:cNvPr id="2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460" y="4262120"/>
            <a:ext cx="533400" cy="533400"/>
          </a:xfrm>
          <a:prstGeom prst="rect">
            <a:avLst/>
          </a:prstGeom>
        </p:spPr>
      </p:pic>
      <p:pic>
        <p:nvPicPr>
          <p:cNvPr id="3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940" y="4528820"/>
            <a:ext cx="533400" cy="533400"/>
          </a:xfrm>
          <a:prstGeom prst="rect">
            <a:avLst/>
          </a:prstGeom>
        </p:spPr>
      </p:pic>
      <p:pic>
        <p:nvPicPr>
          <p:cNvPr id="3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60" y="4262120"/>
            <a:ext cx="533400" cy="533400"/>
          </a:xfrm>
          <a:prstGeom prst="rect">
            <a:avLst/>
          </a:prstGeom>
        </p:spPr>
      </p:pic>
      <p:pic>
        <p:nvPicPr>
          <p:cNvPr id="3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940" y="2969260"/>
            <a:ext cx="533400" cy="533400"/>
          </a:xfrm>
          <a:prstGeom prst="rect">
            <a:avLst/>
          </a:prstGeom>
        </p:spPr>
      </p:pic>
      <p:pic>
        <p:nvPicPr>
          <p:cNvPr id="3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460" y="3355340"/>
            <a:ext cx="533400" cy="53340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1860550" y="3888740"/>
            <a:ext cx="228600" cy="2667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525270" y="4180522"/>
            <a:ext cx="321310" cy="21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124710" y="3770949"/>
            <a:ext cx="321310" cy="21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485900" y="3719513"/>
            <a:ext cx="321310" cy="26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124710" y="4156075"/>
            <a:ext cx="321310" cy="260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974850" y="3502660"/>
            <a:ext cx="0" cy="347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974850" y="4181475"/>
            <a:ext cx="0" cy="347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ъект 3"/>
          <p:cNvSpPr txBox="1">
            <a:spLocks/>
          </p:cNvSpPr>
          <p:nvPr/>
        </p:nvSpPr>
        <p:spPr>
          <a:xfrm>
            <a:off x="1379220" y="5103678"/>
            <a:ext cx="165354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</a:rPr>
              <a:t>З</a:t>
            </a:r>
            <a:r>
              <a:rPr lang="ru-RU" sz="1100" dirty="0" smtClean="0">
                <a:solidFill>
                  <a:schemeClr val="tx1"/>
                </a:solidFill>
              </a:rPr>
              <a:t>вездная топология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1564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471" y="1345599"/>
            <a:ext cx="931383" cy="1652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1533" y="2060848"/>
            <a:ext cx="2032635" cy="1656714"/>
          </a:xfrm>
          <a:custGeom>
            <a:avLst/>
            <a:gdLst/>
            <a:ahLst/>
            <a:cxnLst/>
            <a:rect l="l" t="t" r="r" b="b"/>
            <a:pathLst>
              <a:path w="2032635" h="1656714">
                <a:moveTo>
                  <a:pt x="2032165" y="276030"/>
                </a:moveTo>
                <a:lnTo>
                  <a:pt x="447989" y="276030"/>
                </a:lnTo>
                <a:lnTo>
                  <a:pt x="447989" y="0"/>
                </a:lnTo>
                <a:lnTo>
                  <a:pt x="2032165" y="0"/>
                </a:lnTo>
                <a:lnTo>
                  <a:pt x="2032165" y="276030"/>
                </a:lnTo>
                <a:close/>
              </a:path>
              <a:path w="2032635" h="1656714">
                <a:moveTo>
                  <a:pt x="2032165" y="1656183"/>
                </a:moveTo>
                <a:lnTo>
                  <a:pt x="447989" y="1656183"/>
                </a:lnTo>
                <a:lnTo>
                  <a:pt x="447989" y="690076"/>
                </a:lnTo>
                <a:lnTo>
                  <a:pt x="0" y="142381"/>
                </a:lnTo>
                <a:lnTo>
                  <a:pt x="447989" y="276030"/>
                </a:lnTo>
                <a:lnTo>
                  <a:pt x="2032165" y="276030"/>
                </a:lnTo>
                <a:lnTo>
                  <a:pt x="2032165" y="1656183"/>
                </a:lnTo>
                <a:close/>
              </a:path>
            </a:pathLst>
          </a:custGeom>
          <a:solidFill>
            <a:srgbClr val="E9E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8794" y="2060848"/>
            <a:ext cx="2032635" cy="1656714"/>
          </a:xfrm>
          <a:custGeom>
            <a:avLst/>
            <a:gdLst/>
            <a:ahLst/>
            <a:cxnLst/>
            <a:rect l="l" t="t" r="r" b="b"/>
            <a:pathLst>
              <a:path w="2032635" h="1656714">
                <a:moveTo>
                  <a:pt x="447989" y="0"/>
                </a:moveTo>
                <a:lnTo>
                  <a:pt x="712018" y="0"/>
                </a:lnTo>
                <a:lnTo>
                  <a:pt x="1108062" y="0"/>
                </a:lnTo>
                <a:lnTo>
                  <a:pt x="2032165" y="0"/>
                </a:lnTo>
                <a:lnTo>
                  <a:pt x="2032165" y="276030"/>
                </a:lnTo>
                <a:lnTo>
                  <a:pt x="2032165" y="690076"/>
                </a:lnTo>
                <a:lnTo>
                  <a:pt x="2032165" y="1656183"/>
                </a:lnTo>
                <a:lnTo>
                  <a:pt x="1108062" y="1656183"/>
                </a:lnTo>
                <a:lnTo>
                  <a:pt x="712018" y="1656183"/>
                </a:lnTo>
                <a:lnTo>
                  <a:pt x="447989" y="1656183"/>
                </a:lnTo>
                <a:lnTo>
                  <a:pt x="447989" y="690076"/>
                </a:lnTo>
                <a:lnTo>
                  <a:pt x="0" y="142381"/>
                </a:lnTo>
                <a:lnTo>
                  <a:pt x="447989" y="276030"/>
                </a:lnTo>
                <a:lnTo>
                  <a:pt x="44798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234" y="125776"/>
            <a:ext cx="7915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Телефонная </a:t>
            </a:r>
            <a:r>
              <a:rPr sz="3200" spc="-5" dirty="0"/>
              <a:t>сеть </a:t>
            </a:r>
            <a:r>
              <a:rPr sz="3200" spc="-10" dirty="0"/>
              <a:t>общего</a:t>
            </a:r>
            <a:r>
              <a:rPr sz="3200" spc="-85" dirty="0"/>
              <a:t> </a:t>
            </a:r>
            <a:r>
              <a:rPr sz="3200" dirty="0"/>
              <a:t>пользования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009012" y="4357114"/>
            <a:ext cx="1416099" cy="1415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0311" y="2171841"/>
            <a:ext cx="1072514" cy="141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3378" y="2129736"/>
            <a:ext cx="1438051" cy="1502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8662" y="4377685"/>
            <a:ext cx="1292955" cy="1395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0622" y="4231481"/>
            <a:ext cx="1588770" cy="1687830"/>
          </a:xfrm>
          <a:custGeom>
            <a:avLst/>
            <a:gdLst/>
            <a:ahLst/>
            <a:cxnLst/>
            <a:rect l="l" t="t" r="r" b="b"/>
            <a:pathLst>
              <a:path w="1588770" h="1687829">
                <a:moveTo>
                  <a:pt x="0" y="0"/>
                </a:moveTo>
                <a:lnTo>
                  <a:pt x="1588422" y="0"/>
                </a:lnTo>
                <a:lnTo>
                  <a:pt x="1588422" y="1687354"/>
                </a:lnTo>
                <a:lnTo>
                  <a:pt x="0" y="168735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5454" y="2874072"/>
            <a:ext cx="650240" cy="6985"/>
          </a:xfrm>
          <a:custGeom>
            <a:avLst/>
            <a:gdLst/>
            <a:ahLst/>
            <a:cxnLst/>
            <a:rect l="l" t="t" r="r" b="b"/>
            <a:pathLst>
              <a:path w="650239" h="6985">
                <a:moveTo>
                  <a:pt x="650100" y="6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6568" y="3505200"/>
            <a:ext cx="1905" cy="746125"/>
          </a:xfrm>
          <a:custGeom>
            <a:avLst/>
            <a:gdLst/>
            <a:ahLst/>
            <a:cxnLst/>
            <a:rect l="l" t="t" r="r" b="b"/>
            <a:pathLst>
              <a:path w="1904" h="746125">
                <a:moveTo>
                  <a:pt x="1799" y="0"/>
                </a:moveTo>
                <a:lnTo>
                  <a:pt x="0" y="7457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5111" y="5069012"/>
            <a:ext cx="958850" cy="1905"/>
          </a:xfrm>
          <a:custGeom>
            <a:avLst/>
            <a:gdLst/>
            <a:ahLst/>
            <a:cxnLst/>
            <a:rect l="l" t="t" r="r" b="b"/>
            <a:pathLst>
              <a:path w="958850" h="1904">
                <a:moveTo>
                  <a:pt x="958799" y="17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0" y="1468409"/>
            <a:ext cx="2726055" cy="494665"/>
          </a:xfrm>
          <a:custGeom>
            <a:avLst/>
            <a:gdLst/>
            <a:ahLst/>
            <a:cxnLst/>
            <a:rect l="l" t="t" r="r" b="b"/>
            <a:pathLst>
              <a:path w="2726054" h="494664">
                <a:moveTo>
                  <a:pt x="2643425" y="494548"/>
                </a:move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643425" y="0"/>
                </a:lnTo>
                <a:lnTo>
                  <a:pt x="2689156" y="13848"/>
                </a:lnTo>
                <a:lnTo>
                  <a:pt x="2719578" y="50883"/>
                </a:lnTo>
                <a:lnTo>
                  <a:pt x="2725852" y="82426"/>
                </a:lnTo>
                <a:lnTo>
                  <a:pt x="2725852" y="412122"/>
                </a:lnTo>
                <a:lnTo>
                  <a:pt x="2719374" y="444206"/>
                </a:lnTo>
                <a:lnTo>
                  <a:pt x="2701710" y="470406"/>
                </a:lnTo>
                <a:lnTo>
                  <a:pt x="2675510" y="488071"/>
                </a:lnTo>
                <a:lnTo>
                  <a:pt x="2643425" y="494548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0189" y="1573771"/>
            <a:ext cx="3343275" cy="363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ОСОБЕННОСТИ: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73685" marR="30480" indent="-260985">
              <a:lnSpc>
                <a:spcPct val="100699"/>
              </a:lnSpc>
              <a:buChar char="•"/>
              <a:tabLst>
                <a:tab pos="273685" algn="l"/>
                <a:tab pos="274320" algn="l"/>
              </a:tabLst>
            </a:pPr>
            <a:r>
              <a:rPr sz="1800" spc="-5" dirty="0">
                <a:latin typeface="Georgia"/>
                <a:cs typeface="Georgia"/>
              </a:rPr>
              <a:t>Для предоставления услуги  связи выделяется канал </a:t>
            </a:r>
            <a:r>
              <a:rPr sz="1800" dirty="0">
                <a:latin typeface="Georgia"/>
                <a:cs typeface="Georgia"/>
              </a:rPr>
              <a:t>с  </a:t>
            </a:r>
            <a:r>
              <a:rPr sz="1800" spc="-5" dirty="0">
                <a:latin typeface="Georgia"/>
                <a:cs typeface="Georgia"/>
              </a:rPr>
              <a:t>фиксированной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пропускной  способностью</a:t>
            </a:r>
            <a:endParaRPr sz="1800" dirty="0">
              <a:latin typeface="Georgia"/>
              <a:cs typeface="Georgia"/>
            </a:endParaRPr>
          </a:p>
          <a:p>
            <a:pPr marL="273685" marR="145415" indent="-260985">
              <a:lnSpc>
                <a:spcPct val="100699"/>
              </a:lnSpc>
              <a:buChar char="•"/>
              <a:tabLst>
                <a:tab pos="273685" algn="l"/>
                <a:tab pos="274320" algn="l"/>
              </a:tabLst>
            </a:pPr>
            <a:r>
              <a:rPr sz="1800" spc="-5" dirty="0">
                <a:latin typeface="Georgia"/>
                <a:cs typeface="Georgia"/>
              </a:rPr>
              <a:t>Пропускная способность  канала определена услугой  связи</a:t>
            </a:r>
            <a:endParaRPr sz="1800" dirty="0">
              <a:latin typeface="Georgia"/>
              <a:cs typeface="Georgia"/>
            </a:endParaRPr>
          </a:p>
          <a:p>
            <a:pPr marL="273685" marR="123189" indent="-260985">
              <a:lnSpc>
                <a:spcPct val="100699"/>
              </a:lnSpc>
              <a:buChar char="•"/>
              <a:tabLst>
                <a:tab pos="273685" algn="l"/>
                <a:tab pos="274320" algn="l"/>
              </a:tabLst>
            </a:pPr>
            <a:r>
              <a:rPr sz="1800" spc="-5" dirty="0">
                <a:latin typeface="Georgia"/>
                <a:cs typeface="Georgia"/>
              </a:rPr>
              <a:t>Если все каналы заняты, то 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услуге будет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отказано</a:t>
            </a:r>
            <a:endParaRPr sz="1800" dirty="0">
              <a:latin typeface="Georgia"/>
              <a:cs typeface="Georgia"/>
            </a:endParaRPr>
          </a:p>
          <a:p>
            <a:pPr marL="273685" marR="5080" indent="-260985">
              <a:lnSpc>
                <a:spcPct val="100699"/>
              </a:lnSpc>
              <a:buChar char="•"/>
              <a:tabLst>
                <a:tab pos="273685" algn="l"/>
                <a:tab pos="274320" algn="l"/>
              </a:tabLst>
            </a:pPr>
            <a:r>
              <a:rPr sz="1800" spc="-5" dirty="0">
                <a:latin typeface="Georgia"/>
                <a:cs typeface="Georgia"/>
              </a:rPr>
              <a:t>При аварии нужно  повторно затребовать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услугу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588" y="86308"/>
            <a:ext cx="7638822" cy="553998"/>
          </a:xfrm>
        </p:spPr>
        <p:txBody>
          <a:bodyPr/>
          <a:lstStyle/>
          <a:p>
            <a:pPr algn="ctr"/>
            <a:r>
              <a:rPr lang="ru-RU" dirty="0" smtClean="0"/>
              <a:t>Принцип работы</a:t>
            </a:r>
            <a:r>
              <a:rPr lang="en-US" dirty="0" smtClean="0"/>
              <a:t> IP-</a:t>
            </a:r>
            <a:r>
              <a:rPr lang="ru-RU" dirty="0" smtClean="0"/>
              <a:t>сети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52811" y="973870"/>
            <a:ext cx="4562589" cy="527453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Канальный уровень </a:t>
            </a: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 делится на два подуровня: LLC (</a:t>
            </a:r>
            <a:r>
              <a:rPr lang="ru-RU" sz="1400" dirty="0" err="1">
                <a:solidFill>
                  <a:schemeClr val="tx1"/>
                </a:solidFill>
              </a:rPr>
              <a:t>Logical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Link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Control</a:t>
            </a:r>
            <a:r>
              <a:rPr lang="ru-RU" sz="1400" dirty="0">
                <a:solidFill>
                  <a:schemeClr val="tx1"/>
                </a:solidFill>
              </a:rPr>
              <a:t>) и MAC (</a:t>
            </a:r>
            <a:r>
              <a:rPr lang="ru-RU" sz="1400" dirty="0" err="1">
                <a:solidFill>
                  <a:schemeClr val="tx1"/>
                </a:solidFill>
              </a:rPr>
              <a:t>Media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Access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Control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LLC </a:t>
            </a:r>
            <a:r>
              <a:rPr lang="ru-RU" sz="1400" dirty="0">
                <a:solidFill>
                  <a:schemeClr val="tx1"/>
                </a:solidFill>
              </a:rPr>
              <a:t>обеспечивает заданное протоколами верхнего уровня качество услуг транспортной </a:t>
            </a:r>
            <a:r>
              <a:rPr lang="ru-RU" sz="1400" dirty="0" smtClean="0">
                <a:solidFill>
                  <a:schemeClr val="tx1"/>
                </a:solidFill>
              </a:rPr>
              <a:t>службы.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Все </a:t>
            </a:r>
            <a:r>
              <a:rPr lang="ru-RU" sz="1400" dirty="0">
                <a:solidFill>
                  <a:schemeClr val="tx1"/>
                </a:solidFill>
              </a:rPr>
              <a:t>данные, получаемые от протоколов сетевого уровня, подуровень LLC помещает в кадры определенной структуры.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Подуровень </a:t>
            </a:r>
            <a:r>
              <a:rPr lang="ru-RU" sz="1400" dirty="0">
                <a:solidFill>
                  <a:schemeClr val="tx1"/>
                </a:solidFill>
              </a:rPr>
              <a:t>MAC обеспечивает корректное совместное использование общей среды передачи, предоставляя ее в соответствии с определенным алгоритмом в распоряжение той или иной станции сети.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После </a:t>
            </a:r>
            <a:r>
              <a:rPr lang="ru-RU" sz="1400" dirty="0">
                <a:solidFill>
                  <a:schemeClr val="tx1"/>
                </a:solidFill>
              </a:rPr>
              <a:t>того как доступ к среде получен, ею может пользоваться более высокий уровень, то есть LLC.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Подуровнем </a:t>
            </a:r>
            <a:r>
              <a:rPr lang="ru-RU" sz="1400" dirty="0">
                <a:solidFill>
                  <a:schemeClr val="tx1"/>
                </a:solidFill>
              </a:rPr>
              <a:t>МАС обычно используется алгоритм управления доступом CSMA/CD   множественный доступ с контролем несущей и обнаружением коллизий.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3400" y="989111"/>
            <a:ext cx="3819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Место </a:t>
            </a:r>
            <a:r>
              <a:rPr lang="ru-RU" sz="2000" dirty="0" err="1" smtClean="0">
                <a:solidFill>
                  <a:schemeClr val="tx1"/>
                </a:solidFill>
              </a:rPr>
              <a:t>Ethernet</a:t>
            </a:r>
            <a:r>
              <a:rPr lang="ru-RU" sz="2000" dirty="0" smtClean="0">
                <a:solidFill>
                  <a:schemeClr val="tx1"/>
                </a:solidFill>
              </a:rPr>
              <a:t> в модели </a:t>
            </a:r>
            <a:r>
              <a:rPr lang="en-US" sz="2000" dirty="0" smtClean="0">
                <a:solidFill>
                  <a:schemeClr val="tx1"/>
                </a:solidFill>
              </a:rPr>
              <a:t>OSI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79" y="1447800"/>
            <a:ext cx="27278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92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 работы</a:t>
            </a:r>
            <a:r>
              <a:rPr lang="en-US" dirty="0"/>
              <a:t> IP-</a:t>
            </a:r>
            <a:r>
              <a:rPr lang="ru-RU" dirty="0"/>
              <a:t>сети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24400" y="914400"/>
            <a:ext cx="3977640" cy="215443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 сетях на основе </a:t>
            </a: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 адрес, используемый на канальном уровне, называемый MAC-адресом, позволяет уникально идентифицировать каждый узел сети (сетевой адаптер) и доставлять данные только этому узлу.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Стандарты </a:t>
            </a:r>
            <a:r>
              <a:rPr lang="ru-RU" sz="1400" dirty="0">
                <a:solidFill>
                  <a:schemeClr val="tx1"/>
                </a:solidFill>
              </a:rPr>
              <a:t>IEEE определяют, например, 48-разрядный MAC-адрес, который разделен на четыре части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386840" y="914400"/>
            <a:ext cx="1981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Структура </a:t>
            </a:r>
            <a:r>
              <a:rPr lang="en-US" sz="1400" dirty="0" smtClean="0">
                <a:solidFill>
                  <a:schemeClr val="tx1"/>
                </a:solidFill>
              </a:rPr>
              <a:t>MAC-</a:t>
            </a:r>
            <a:r>
              <a:rPr lang="ru-RU" sz="1400" dirty="0" smtClean="0">
                <a:solidFill>
                  <a:schemeClr val="tx1"/>
                </a:solidFill>
              </a:rPr>
              <a:t>адреса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39415333"/>
              </p:ext>
            </p:extLst>
          </p:nvPr>
        </p:nvGraphicFramePr>
        <p:xfrm>
          <a:off x="476881" y="1295400"/>
          <a:ext cx="39782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1219555"/>
                <a:gridCol w="17681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I/G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U/L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 OUA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482600" y="1828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14400" y="183388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47800" y="183388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67000" y="183388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3"/>
          <p:cNvSpPr txBox="1">
            <a:spLocks/>
          </p:cNvSpPr>
          <p:nvPr/>
        </p:nvSpPr>
        <p:spPr>
          <a:xfrm>
            <a:off x="533400" y="1976398"/>
            <a:ext cx="381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</a:rPr>
              <a:t>бит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Объект 3"/>
          <p:cNvSpPr txBox="1">
            <a:spLocks/>
          </p:cNvSpPr>
          <p:nvPr/>
        </p:nvSpPr>
        <p:spPr>
          <a:xfrm>
            <a:off x="1066800" y="1976398"/>
            <a:ext cx="381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</a:rPr>
              <a:t>бит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1447800" y="2001183"/>
            <a:ext cx="1219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22бита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Объект 3"/>
          <p:cNvSpPr txBox="1">
            <a:spLocks/>
          </p:cNvSpPr>
          <p:nvPr/>
        </p:nvSpPr>
        <p:spPr>
          <a:xfrm>
            <a:off x="2672080" y="1976398"/>
            <a:ext cx="17526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24бита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482600" y="2333685"/>
            <a:ext cx="42164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tabLst>
                <a:tab pos="447675" algn="l"/>
              </a:tabLst>
            </a:pPr>
            <a:r>
              <a:rPr lang="en-US" sz="1400" b="1" dirty="0" smtClean="0">
                <a:solidFill>
                  <a:schemeClr val="tx1"/>
                </a:solidFill>
              </a:rPr>
              <a:t>I/G</a:t>
            </a:r>
            <a:r>
              <a:rPr lang="en-US" sz="1400" dirty="0" smtClean="0">
                <a:solidFill>
                  <a:schemeClr val="tx1"/>
                </a:solidFill>
              </a:rPr>
              <a:t> - </a:t>
            </a:r>
            <a:r>
              <a:rPr lang="ru-RU" sz="1400" dirty="0" smtClean="0">
                <a:solidFill>
                  <a:schemeClr val="tx1"/>
                </a:solidFill>
              </a:rPr>
              <a:t>Первый бит (</a:t>
            </a:r>
            <a:r>
              <a:rPr lang="ru-RU" sz="1400" dirty="0" err="1" smtClean="0">
                <a:solidFill>
                  <a:schemeClr val="tx1"/>
                </a:solidFill>
              </a:rPr>
              <a:t>Source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Route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Indicator</a:t>
            </a:r>
            <a:r>
              <a:rPr lang="ru-RU" sz="1400" dirty="0" smtClean="0">
                <a:solidFill>
                  <a:schemeClr val="tx1"/>
                </a:solidFill>
              </a:rPr>
              <a:t>) указывает, для какого адресата предназначен кадр.</a:t>
            </a:r>
          </a:p>
          <a:p>
            <a:pPr marL="355600">
              <a:tabLst>
                <a:tab pos="44767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«I» (0) - одиночный</a:t>
            </a:r>
          </a:p>
          <a:p>
            <a:pPr marL="355600">
              <a:tabLst>
                <a:tab pos="44767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«G» (1) - групповой </a:t>
            </a:r>
          </a:p>
          <a:p>
            <a:pPr marL="355600" indent="-355600">
              <a:tabLst>
                <a:tab pos="263525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447675" indent="-447675">
              <a:tabLst>
                <a:tab pos="263525" algn="l"/>
              </a:tabLst>
            </a:pPr>
            <a:r>
              <a:rPr lang="en-US" sz="1400" b="1" dirty="0" smtClean="0">
                <a:solidFill>
                  <a:schemeClr val="tx1"/>
                </a:solidFill>
              </a:rPr>
              <a:t>U/L</a:t>
            </a:r>
            <a:r>
              <a:rPr lang="ru-RU" sz="1400" dirty="0" smtClean="0">
                <a:solidFill>
                  <a:schemeClr val="tx1"/>
                </a:solidFill>
              </a:rPr>
              <a:t> - Второй бит определяет, как был присвоен адрес сетевому интерфейсу.</a:t>
            </a:r>
          </a:p>
          <a:p>
            <a:pPr marL="447675">
              <a:tabLst>
                <a:tab pos="2635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«U» (0) – универсальный</a:t>
            </a:r>
          </a:p>
          <a:p>
            <a:pPr marL="447675">
              <a:tabLst>
                <a:tab pos="2635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«L» (1) – локально управляемый</a:t>
            </a:r>
          </a:p>
          <a:p>
            <a:pPr marL="447675">
              <a:tabLst>
                <a:tab pos="263525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OUI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Organizationally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Unique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Identifier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 - </a:t>
            </a:r>
            <a:r>
              <a:rPr lang="ru-RU" sz="1400" dirty="0" smtClean="0">
                <a:solidFill>
                  <a:schemeClr val="tx1"/>
                </a:solidFill>
              </a:rPr>
              <a:t>Указывает часть адреса, которую производитель получает в IEEE при регистрации.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OUА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Organizationally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Unique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Address</a:t>
            </a:r>
            <a:r>
              <a:rPr lang="ru-RU" sz="1400" dirty="0" smtClean="0">
                <a:solidFill>
                  <a:schemeClr val="tx1"/>
                </a:solidFill>
              </a:rPr>
              <a:t>) – Организационно-уникальный адрес. Выбирается изготовителем устройства. Адрес устройства глобально уникален и обычно зашивается в аппаратуру.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3231" y="3443733"/>
            <a:ext cx="3389538" cy="2088776"/>
          </a:xfrm>
          <a:prstGeom prst="rect">
            <a:avLst/>
          </a:prstGeom>
        </p:spPr>
      </p:pic>
      <p:sp>
        <p:nvSpPr>
          <p:cNvPr id="27" name="Объект 3"/>
          <p:cNvSpPr txBox="1">
            <a:spLocks/>
          </p:cNvSpPr>
          <p:nvPr/>
        </p:nvSpPr>
        <p:spPr>
          <a:xfrm>
            <a:off x="5163231" y="5674638"/>
            <a:ext cx="338953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075" algn="ctr">
              <a:tabLst>
                <a:tab pos="447675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Пример </a:t>
            </a:r>
            <a:r>
              <a:rPr lang="en-US" sz="1200" dirty="0" smtClean="0">
                <a:solidFill>
                  <a:schemeClr val="tx1"/>
                </a:solidFill>
              </a:rPr>
              <a:t>MAC</a:t>
            </a:r>
            <a:r>
              <a:rPr lang="ru-RU" sz="1200" dirty="0" smtClean="0">
                <a:solidFill>
                  <a:schemeClr val="tx1"/>
                </a:solidFill>
              </a:rPr>
              <a:t>-адреса и серийного номера дискетной сетевой платы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Стек </a:t>
            </a:r>
            <a:r>
              <a:rPr lang="en-US" dirty="0" smtClean="0"/>
              <a:t>TCP/IP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3"/>
          </p:nvPr>
        </p:nvSpPr>
        <p:spPr>
          <a:xfrm>
            <a:off x="838200" y="838200"/>
            <a:ext cx="7620000" cy="1661993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T</a:t>
            </a:r>
            <a:r>
              <a:rPr lang="ru-RU" sz="1800" b="1" dirty="0" err="1" smtClean="0">
                <a:solidFill>
                  <a:schemeClr val="tx1"/>
                </a:solidFill>
              </a:rPr>
              <a:t>ransmission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Control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Protocol</a:t>
            </a:r>
            <a:r>
              <a:rPr lang="ru-RU" sz="1800" b="1" dirty="0" smtClean="0">
                <a:solidFill>
                  <a:schemeClr val="tx1"/>
                </a:solidFill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</a:rPr>
              <a:t>Internet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Protocol</a:t>
            </a:r>
            <a:r>
              <a:rPr lang="ru-RU" sz="1800" b="1" dirty="0">
                <a:solidFill>
                  <a:schemeClr val="tx1"/>
                </a:solidFill>
              </a:rPr>
              <a:t> (TCP/IP)</a:t>
            </a:r>
            <a:r>
              <a:rPr lang="ru-RU" sz="1800" dirty="0">
                <a:solidFill>
                  <a:schemeClr val="tx1"/>
                </a:solidFill>
              </a:rPr>
              <a:t> - это промышленный стандарт стека протоколов, разработанный для глобальных сетей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Структура протоколов TCP/IP приведена </a:t>
            </a:r>
            <a:r>
              <a:rPr lang="ru-RU" sz="1800" dirty="0" smtClean="0">
                <a:solidFill>
                  <a:schemeClr val="tx1"/>
                </a:solidFill>
              </a:rPr>
              <a:t>ниже. </a:t>
            </a:r>
            <a:r>
              <a:rPr lang="ru-RU" sz="1800" dirty="0">
                <a:solidFill>
                  <a:schemeClr val="tx1"/>
                </a:solidFill>
              </a:rPr>
              <a:t>Протоколы TCP/IP делятся на 4 уровня.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43200"/>
            <a:ext cx="7924800" cy="36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6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588" y="86308"/>
            <a:ext cx="7638822" cy="553998"/>
          </a:xfrm>
        </p:spPr>
        <p:txBody>
          <a:bodyPr/>
          <a:lstStyle/>
          <a:p>
            <a:pPr algn="ctr"/>
            <a:r>
              <a:rPr lang="ru-RU" dirty="0" smtClean="0"/>
              <a:t>Типы пакетных сетей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066800"/>
            <a:ext cx="6891130" cy="1981200"/>
          </a:xfrm>
        </p:spPr>
      </p:pic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09600" y="3429000"/>
            <a:ext cx="8001000" cy="276998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Глобальная </a:t>
            </a:r>
            <a:r>
              <a:rPr lang="ru-RU" dirty="0">
                <a:solidFill>
                  <a:schemeClr val="tx1"/>
                </a:solidFill>
              </a:rPr>
              <a:t>сеть Интернет  </a:t>
            </a:r>
            <a:r>
              <a:rPr lang="ru-RU" b="1" dirty="0">
                <a:solidFill>
                  <a:schemeClr val="tx1"/>
                </a:solidFill>
              </a:rPr>
              <a:t>GAN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Global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Area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Network</a:t>
            </a:r>
            <a:r>
              <a:rPr lang="ru-RU" dirty="0">
                <a:solidFill>
                  <a:schemeClr val="tx1"/>
                </a:solidFill>
              </a:rPr>
              <a:t>), охватывающая всю планету, состоит из сетей стран и континентов -  WAN (</a:t>
            </a:r>
            <a:r>
              <a:rPr lang="ru-RU" dirty="0" err="1">
                <a:solidFill>
                  <a:schemeClr val="tx1"/>
                </a:solidFill>
              </a:rPr>
              <a:t>Wide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Area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Network</a:t>
            </a:r>
            <a:r>
              <a:rPr lang="ru-RU" dirty="0">
                <a:solidFill>
                  <a:schemeClr val="tx1"/>
                </a:solidFill>
              </a:rPr>
              <a:t>), которые связывают сети городов </a:t>
            </a:r>
            <a:r>
              <a:rPr lang="ru-RU" b="1" dirty="0">
                <a:solidFill>
                  <a:schemeClr val="tx1"/>
                </a:solidFill>
              </a:rPr>
              <a:t>MAN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Metropolitan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Area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Network</a:t>
            </a:r>
            <a:r>
              <a:rPr lang="ru-RU" dirty="0">
                <a:solidFill>
                  <a:schemeClr val="tx1"/>
                </a:solidFill>
              </a:rPr>
              <a:t>), а те объединяют локальные сети   </a:t>
            </a:r>
            <a:r>
              <a:rPr lang="ru-RU" b="1" dirty="0">
                <a:solidFill>
                  <a:schemeClr val="tx1"/>
                </a:solidFill>
              </a:rPr>
              <a:t>LAN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Local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Area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Network</a:t>
            </a:r>
            <a:r>
              <a:rPr lang="ru-RU" dirty="0">
                <a:solidFill>
                  <a:schemeClr val="tx1"/>
                </a:solidFill>
              </a:rPr>
              <a:t>) предприятий, учреждений, жилых районов и </a:t>
            </a:r>
            <a:r>
              <a:rPr lang="ru-RU" dirty="0" err="1">
                <a:solidFill>
                  <a:schemeClr val="tx1"/>
                </a:solidFill>
              </a:rPr>
              <a:t>тд</a:t>
            </a:r>
            <a:r>
              <a:rPr lang="ru-RU" dirty="0">
                <a:solidFill>
                  <a:schemeClr val="tx1"/>
                </a:solidFill>
              </a:rPr>
              <a:t>. На следующем уровне расположены  персональные сети — </a:t>
            </a:r>
            <a:r>
              <a:rPr lang="ru-RU" b="1" dirty="0">
                <a:solidFill>
                  <a:schemeClr val="tx1"/>
                </a:solidFill>
              </a:rPr>
              <a:t>PAN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Personal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Area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Network</a:t>
            </a:r>
            <a:r>
              <a:rPr lang="ru-RU" dirty="0">
                <a:solidFill>
                  <a:schemeClr val="tx1"/>
                </a:solidFill>
              </a:rPr>
              <a:t>) обслуживающие персональные устройства пользователя и нательные сети </a:t>
            </a:r>
            <a:r>
              <a:rPr lang="ru-RU" b="1" dirty="0">
                <a:solidFill>
                  <a:schemeClr val="tx1"/>
                </a:solidFill>
              </a:rPr>
              <a:t>BAN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Body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Area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Network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8051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840" y="269792"/>
            <a:ext cx="6035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Теле-радиовещательная</a:t>
            </a:r>
            <a:r>
              <a:rPr sz="3200" spc="-85" dirty="0"/>
              <a:t> </a:t>
            </a:r>
            <a:r>
              <a:rPr sz="3200" spc="-5" dirty="0"/>
              <a:t>сеть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1268760"/>
            <a:ext cx="2655448" cy="2993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9912" y="2734104"/>
            <a:ext cx="1365964" cy="136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7704" y="4711352"/>
            <a:ext cx="1006424" cy="1006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1851" y="4175719"/>
            <a:ext cx="777931" cy="777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5817" y="3332939"/>
            <a:ext cx="611823" cy="611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2976" y="2177055"/>
            <a:ext cx="3106420" cy="39839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6225" marR="52069" indent="-263525">
              <a:lnSpc>
                <a:spcPct val="101600"/>
              </a:lnSpc>
              <a:spcBef>
                <a:spcPts val="70"/>
              </a:spcBef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Широковещательное  распределение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информации.</a:t>
            </a:r>
            <a:endParaRPr sz="1600">
              <a:latin typeface="Georgia"/>
              <a:cs typeface="Georgia"/>
            </a:endParaRPr>
          </a:p>
          <a:p>
            <a:pPr marL="276225" marR="127000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Для предоставления услуги  вещания выделяется  частотный диапазон </a:t>
            </a:r>
            <a:r>
              <a:rPr sz="1600" dirty="0">
                <a:latin typeface="Georgia"/>
                <a:cs typeface="Georgia"/>
              </a:rPr>
              <a:t>с  </a:t>
            </a:r>
            <a:r>
              <a:rPr sz="1600" spc="-5" dirty="0">
                <a:latin typeface="Georgia"/>
                <a:cs typeface="Georgia"/>
              </a:rPr>
              <a:t>фиксированной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пропускной  способностью</a:t>
            </a:r>
            <a:endParaRPr sz="1600">
              <a:latin typeface="Georgia"/>
              <a:cs typeface="Georgia"/>
            </a:endParaRPr>
          </a:p>
          <a:p>
            <a:pPr marL="276225" marR="200025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Пропускная способность  частного диапазона  определена технологией  используемой для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вещания</a:t>
            </a:r>
            <a:endParaRPr sz="1600">
              <a:latin typeface="Georgia"/>
              <a:cs typeface="Georgia"/>
            </a:endParaRPr>
          </a:p>
          <a:p>
            <a:pPr marL="276225" marR="5080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dirty="0">
                <a:latin typeface="Georgia"/>
                <a:cs typeface="Georgia"/>
              </a:rPr>
              <a:t>В </a:t>
            </a:r>
            <a:r>
              <a:rPr sz="1600" spc="-5" dirty="0">
                <a:latin typeface="Georgia"/>
                <a:cs typeface="Georgia"/>
              </a:rPr>
              <a:t>рамках выделенных частот,  услуга всегда  предоставляется</a:t>
            </a:r>
            <a:endParaRPr sz="1600">
              <a:latin typeface="Georgia"/>
              <a:cs typeface="Georgia"/>
            </a:endParaRPr>
          </a:p>
          <a:p>
            <a:pPr marL="276225" marR="18415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При аварии воспроизводится  шум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6134" y="1412775"/>
            <a:ext cx="2726055" cy="494665"/>
          </a:xfrm>
          <a:custGeom>
            <a:avLst/>
            <a:gdLst/>
            <a:ahLst/>
            <a:cxnLst/>
            <a:rect l="l" t="t" r="r" b="b"/>
            <a:pathLst>
              <a:path w="2726054" h="494664">
                <a:moveTo>
                  <a:pt x="2643426" y="494548"/>
                </a:move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643426" y="0"/>
                </a:lnTo>
                <a:lnTo>
                  <a:pt x="2689156" y="13848"/>
                </a:lnTo>
                <a:lnTo>
                  <a:pt x="2719578" y="50883"/>
                </a:lnTo>
                <a:lnTo>
                  <a:pt x="2725852" y="82426"/>
                </a:lnTo>
                <a:lnTo>
                  <a:pt x="2725852" y="412122"/>
                </a:lnTo>
                <a:lnTo>
                  <a:pt x="2719375" y="444206"/>
                </a:lnTo>
                <a:lnTo>
                  <a:pt x="2701710" y="470406"/>
                </a:lnTo>
                <a:lnTo>
                  <a:pt x="2675510" y="488071"/>
                </a:lnTo>
                <a:lnTo>
                  <a:pt x="2643426" y="494548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01613" y="1523219"/>
            <a:ext cx="209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ОСОБЕННОСТИ: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3080" y="227155"/>
            <a:ext cx="522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Вычислительные</a:t>
            </a:r>
            <a:r>
              <a:rPr spc="-90" dirty="0"/>
              <a:t> </a:t>
            </a:r>
            <a:r>
              <a:rPr spc="-5" dirty="0"/>
              <a:t>сети</a:t>
            </a:r>
          </a:p>
        </p:txBody>
      </p:sp>
      <p:sp>
        <p:nvSpPr>
          <p:cNvPr id="6" name="object 6"/>
          <p:cNvSpPr/>
          <p:nvPr/>
        </p:nvSpPr>
        <p:spPr>
          <a:xfrm>
            <a:off x="1541566" y="3889042"/>
            <a:ext cx="1144829" cy="846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170" y="916659"/>
            <a:ext cx="3388360" cy="2304415"/>
          </a:xfrm>
          <a:custGeom>
            <a:avLst/>
            <a:gdLst/>
            <a:ahLst/>
            <a:cxnLst/>
            <a:rect l="l" t="t" r="r" b="b"/>
            <a:pathLst>
              <a:path w="3388360" h="2304415">
                <a:moveTo>
                  <a:pt x="2957843" y="175133"/>
                </a:moveTo>
                <a:lnTo>
                  <a:pt x="1761261" y="175133"/>
                </a:lnTo>
                <a:lnTo>
                  <a:pt x="1786854" y="135173"/>
                </a:lnTo>
                <a:lnTo>
                  <a:pt x="1818024" y="99560"/>
                </a:lnTo>
                <a:lnTo>
                  <a:pt x="1854127" y="68701"/>
                </a:lnTo>
                <a:lnTo>
                  <a:pt x="1894523" y="43005"/>
                </a:lnTo>
                <a:lnTo>
                  <a:pt x="1938567" y="22881"/>
                </a:lnTo>
                <a:lnTo>
                  <a:pt x="1985618" y="8737"/>
                </a:lnTo>
                <a:lnTo>
                  <a:pt x="2035034" y="983"/>
                </a:lnTo>
                <a:lnTo>
                  <a:pt x="2085140" y="0"/>
                </a:lnTo>
                <a:lnTo>
                  <a:pt x="2134218" y="5703"/>
                </a:lnTo>
                <a:lnTo>
                  <a:pt x="2181552" y="17805"/>
                </a:lnTo>
                <a:lnTo>
                  <a:pt x="2226430" y="36014"/>
                </a:lnTo>
                <a:lnTo>
                  <a:pt x="2268137" y="60042"/>
                </a:lnTo>
                <a:lnTo>
                  <a:pt x="2305960" y="89598"/>
                </a:lnTo>
                <a:lnTo>
                  <a:pt x="2339185" y="124394"/>
                </a:lnTo>
                <a:lnTo>
                  <a:pt x="2919137" y="124394"/>
                </a:lnTo>
                <a:lnTo>
                  <a:pt x="2925016" y="130307"/>
                </a:lnTo>
                <a:lnTo>
                  <a:pt x="2952439" y="165872"/>
                </a:lnTo>
                <a:lnTo>
                  <a:pt x="2957843" y="175133"/>
                </a:lnTo>
                <a:close/>
              </a:path>
              <a:path w="3388360" h="2304415">
                <a:moveTo>
                  <a:pt x="2919137" y="124394"/>
                </a:moveTo>
                <a:lnTo>
                  <a:pt x="2339185" y="124394"/>
                </a:lnTo>
                <a:lnTo>
                  <a:pt x="2372923" y="92023"/>
                </a:lnTo>
                <a:lnTo>
                  <a:pt x="2410291" y="64264"/>
                </a:lnTo>
                <a:lnTo>
                  <a:pt x="2450749" y="41270"/>
                </a:lnTo>
                <a:lnTo>
                  <a:pt x="2493757" y="23198"/>
                </a:lnTo>
                <a:lnTo>
                  <a:pt x="2538776" y="10203"/>
                </a:lnTo>
                <a:lnTo>
                  <a:pt x="2585266" y="2442"/>
                </a:lnTo>
                <a:lnTo>
                  <a:pt x="2632688" y="70"/>
                </a:lnTo>
                <a:lnTo>
                  <a:pt x="2680502" y="3243"/>
                </a:lnTo>
                <a:lnTo>
                  <a:pt x="2728168" y="12116"/>
                </a:lnTo>
                <a:lnTo>
                  <a:pt x="2774227" y="26521"/>
                </a:lnTo>
                <a:lnTo>
                  <a:pt x="2817324" y="45927"/>
                </a:lnTo>
                <a:lnTo>
                  <a:pt x="2857076" y="69950"/>
                </a:lnTo>
                <a:lnTo>
                  <a:pt x="2893101" y="98205"/>
                </a:lnTo>
                <a:lnTo>
                  <a:pt x="2919137" y="124394"/>
                </a:lnTo>
                <a:close/>
              </a:path>
              <a:path w="3388360" h="2304415">
                <a:moveTo>
                  <a:pt x="2998603" y="269545"/>
                </a:moveTo>
                <a:lnTo>
                  <a:pt x="1099202" y="269545"/>
                </a:lnTo>
                <a:lnTo>
                  <a:pt x="1124748" y="230628"/>
                </a:lnTo>
                <a:lnTo>
                  <a:pt x="1154708" y="195112"/>
                </a:lnTo>
                <a:lnTo>
                  <a:pt x="1188682" y="163262"/>
                </a:lnTo>
                <a:lnTo>
                  <a:pt x="1226268" y="135342"/>
                </a:lnTo>
                <a:lnTo>
                  <a:pt x="1267065" y="111617"/>
                </a:lnTo>
                <a:lnTo>
                  <a:pt x="1310671" y="92351"/>
                </a:lnTo>
                <a:lnTo>
                  <a:pt x="1356685" y="77808"/>
                </a:lnTo>
                <a:lnTo>
                  <a:pt x="1404706" y="68254"/>
                </a:lnTo>
                <a:lnTo>
                  <a:pt x="1453602" y="63987"/>
                </a:lnTo>
                <a:lnTo>
                  <a:pt x="1502199" y="65038"/>
                </a:lnTo>
                <a:lnTo>
                  <a:pt x="1550029" y="71265"/>
                </a:lnTo>
                <a:lnTo>
                  <a:pt x="1596622" y="82528"/>
                </a:lnTo>
                <a:lnTo>
                  <a:pt x="1641510" y="98687"/>
                </a:lnTo>
                <a:lnTo>
                  <a:pt x="1684225" y="119601"/>
                </a:lnTo>
                <a:lnTo>
                  <a:pt x="1724298" y="145130"/>
                </a:lnTo>
                <a:lnTo>
                  <a:pt x="1761261" y="175133"/>
                </a:lnTo>
                <a:lnTo>
                  <a:pt x="2957843" y="175133"/>
                </a:lnTo>
                <a:lnTo>
                  <a:pt x="2974987" y="204514"/>
                </a:lnTo>
                <a:lnTo>
                  <a:pt x="2992278" y="245849"/>
                </a:lnTo>
                <a:lnTo>
                  <a:pt x="2998603" y="269545"/>
                </a:lnTo>
                <a:close/>
              </a:path>
              <a:path w="3388360" h="2304415">
                <a:moveTo>
                  <a:pt x="403737" y="1886014"/>
                </a:moveTo>
                <a:lnTo>
                  <a:pt x="351934" y="1880481"/>
                </a:lnTo>
                <a:lnTo>
                  <a:pt x="302176" y="1867884"/>
                </a:lnTo>
                <a:lnTo>
                  <a:pt x="255262" y="1848621"/>
                </a:lnTo>
                <a:lnTo>
                  <a:pt x="211993" y="1823090"/>
                </a:lnTo>
                <a:lnTo>
                  <a:pt x="173171" y="1791687"/>
                </a:lnTo>
                <a:lnTo>
                  <a:pt x="139595" y="1754812"/>
                </a:lnTo>
                <a:lnTo>
                  <a:pt x="112067" y="1712861"/>
                </a:lnTo>
                <a:lnTo>
                  <a:pt x="91878" y="1667486"/>
                </a:lnTo>
                <a:lnTo>
                  <a:pt x="79698" y="1620625"/>
                </a:lnTo>
                <a:lnTo>
                  <a:pt x="75398" y="1573111"/>
                </a:lnTo>
                <a:lnTo>
                  <a:pt x="78850" y="1525774"/>
                </a:lnTo>
                <a:lnTo>
                  <a:pt x="89924" y="1479448"/>
                </a:lnTo>
                <a:lnTo>
                  <a:pt x="108492" y="1434962"/>
                </a:lnTo>
                <a:lnTo>
                  <a:pt x="134424" y="1393150"/>
                </a:lnTo>
                <a:lnTo>
                  <a:pt x="167591" y="1354842"/>
                </a:lnTo>
                <a:lnTo>
                  <a:pt x="127600" y="1329314"/>
                </a:lnTo>
                <a:lnTo>
                  <a:pt x="92494" y="1299322"/>
                </a:lnTo>
                <a:lnTo>
                  <a:pt x="62554" y="1265458"/>
                </a:lnTo>
                <a:lnTo>
                  <a:pt x="38056" y="1228312"/>
                </a:lnTo>
                <a:lnTo>
                  <a:pt x="19279" y="1188473"/>
                </a:lnTo>
                <a:lnTo>
                  <a:pt x="6500" y="1146533"/>
                </a:lnTo>
                <a:lnTo>
                  <a:pt x="0" y="1103081"/>
                </a:lnTo>
                <a:lnTo>
                  <a:pt x="54" y="1058707"/>
                </a:lnTo>
                <a:lnTo>
                  <a:pt x="6942" y="1014001"/>
                </a:lnTo>
                <a:lnTo>
                  <a:pt x="20547" y="970653"/>
                </a:lnTo>
                <a:lnTo>
                  <a:pt x="40226" y="930243"/>
                </a:lnTo>
                <a:lnTo>
                  <a:pt x="65461" y="893201"/>
                </a:lnTo>
                <a:lnTo>
                  <a:pt x="95737" y="859958"/>
                </a:lnTo>
                <a:lnTo>
                  <a:pt x="130540" y="830942"/>
                </a:lnTo>
                <a:lnTo>
                  <a:pt x="169352" y="806584"/>
                </a:lnTo>
                <a:lnTo>
                  <a:pt x="211659" y="787313"/>
                </a:lnTo>
                <a:lnTo>
                  <a:pt x="256945" y="773560"/>
                </a:lnTo>
                <a:lnTo>
                  <a:pt x="304695" y="765755"/>
                </a:lnTo>
                <a:lnTo>
                  <a:pt x="307546" y="758578"/>
                </a:lnTo>
                <a:lnTo>
                  <a:pt x="303137" y="712192"/>
                </a:lnTo>
                <a:lnTo>
                  <a:pt x="303466" y="666155"/>
                </a:lnTo>
                <a:lnTo>
                  <a:pt x="308401" y="620738"/>
                </a:lnTo>
                <a:lnTo>
                  <a:pt x="317810" y="576212"/>
                </a:lnTo>
                <a:lnTo>
                  <a:pt x="331560" y="532849"/>
                </a:lnTo>
                <a:lnTo>
                  <a:pt x="349521" y="490919"/>
                </a:lnTo>
                <a:lnTo>
                  <a:pt x="371559" y="450694"/>
                </a:lnTo>
                <a:lnTo>
                  <a:pt x="397544" y="412445"/>
                </a:lnTo>
                <a:lnTo>
                  <a:pt x="427342" y="376443"/>
                </a:lnTo>
                <a:lnTo>
                  <a:pt x="460822" y="342958"/>
                </a:lnTo>
                <a:lnTo>
                  <a:pt x="497852" y="312263"/>
                </a:lnTo>
                <a:lnTo>
                  <a:pt x="538300" y="284628"/>
                </a:lnTo>
                <a:lnTo>
                  <a:pt x="581387" y="260661"/>
                </a:lnTo>
                <a:lnTo>
                  <a:pt x="626208" y="240794"/>
                </a:lnTo>
                <a:lnTo>
                  <a:pt x="672442" y="225036"/>
                </a:lnTo>
                <a:lnTo>
                  <a:pt x="719769" y="213396"/>
                </a:lnTo>
                <a:lnTo>
                  <a:pt x="767867" y="205882"/>
                </a:lnTo>
                <a:lnTo>
                  <a:pt x="816415" y="202503"/>
                </a:lnTo>
                <a:lnTo>
                  <a:pt x="865094" y="203268"/>
                </a:lnTo>
                <a:lnTo>
                  <a:pt x="913581" y="208185"/>
                </a:lnTo>
                <a:lnTo>
                  <a:pt x="961556" y="217262"/>
                </a:lnTo>
                <a:lnTo>
                  <a:pt x="1008699" y="230509"/>
                </a:lnTo>
                <a:lnTo>
                  <a:pt x="1054688" y="247934"/>
                </a:lnTo>
                <a:lnTo>
                  <a:pt x="1099202" y="269545"/>
                </a:lnTo>
                <a:lnTo>
                  <a:pt x="2998603" y="269545"/>
                </a:lnTo>
                <a:lnTo>
                  <a:pt x="3003928" y="289492"/>
                </a:lnTo>
                <a:lnTo>
                  <a:pt x="3052665" y="304864"/>
                </a:lnTo>
                <a:lnTo>
                  <a:pt x="3098577" y="325467"/>
                </a:lnTo>
                <a:lnTo>
                  <a:pt x="3141224" y="350962"/>
                </a:lnTo>
                <a:lnTo>
                  <a:pt x="3180166" y="381012"/>
                </a:lnTo>
                <a:lnTo>
                  <a:pt x="3214966" y="415276"/>
                </a:lnTo>
                <a:lnTo>
                  <a:pt x="3245184" y="453416"/>
                </a:lnTo>
                <a:lnTo>
                  <a:pt x="3270380" y="495093"/>
                </a:lnTo>
                <a:lnTo>
                  <a:pt x="3289870" y="539328"/>
                </a:lnTo>
                <a:lnTo>
                  <a:pt x="3303254" y="585017"/>
                </a:lnTo>
                <a:lnTo>
                  <a:pt x="3310521" y="631629"/>
                </a:lnTo>
                <a:lnTo>
                  <a:pt x="3311657" y="678634"/>
                </a:lnTo>
                <a:lnTo>
                  <a:pt x="3306648" y="725502"/>
                </a:lnTo>
                <a:lnTo>
                  <a:pt x="3295484" y="771703"/>
                </a:lnTo>
                <a:lnTo>
                  <a:pt x="3278150" y="816705"/>
                </a:lnTo>
                <a:lnTo>
                  <a:pt x="3307293" y="855598"/>
                </a:lnTo>
                <a:lnTo>
                  <a:pt x="3332028" y="896464"/>
                </a:lnTo>
                <a:lnTo>
                  <a:pt x="3352307" y="938994"/>
                </a:lnTo>
                <a:lnTo>
                  <a:pt x="3368087" y="982878"/>
                </a:lnTo>
                <a:lnTo>
                  <a:pt x="3379321" y="1027804"/>
                </a:lnTo>
                <a:lnTo>
                  <a:pt x="3385965" y="1073461"/>
                </a:lnTo>
                <a:lnTo>
                  <a:pt x="3387974" y="1119540"/>
                </a:lnTo>
                <a:lnTo>
                  <a:pt x="3385301" y="1165729"/>
                </a:lnTo>
                <a:lnTo>
                  <a:pt x="3377903" y="1211717"/>
                </a:lnTo>
                <a:lnTo>
                  <a:pt x="3365733" y="1257194"/>
                </a:lnTo>
                <a:lnTo>
                  <a:pt x="3348747" y="1301850"/>
                </a:lnTo>
                <a:lnTo>
                  <a:pt x="3327216" y="1344790"/>
                </a:lnTo>
                <a:lnTo>
                  <a:pt x="3301620" y="1385198"/>
                </a:lnTo>
                <a:lnTo>
                  <a:pt x="3272227" y="1422883"/>
                </a:lnTo>
                <a:lnTo>
                  <a:pt x="3239301" y="1457650"/>
                </a:lnTo>
                <a:lnTo>
                  <a:pt x="3203111" y="1489308"/>
                </a:lnTo>
                <a:lnTo>
                  <a:pt x="3163923" y="1517662"/>
                </a:lnTo>
                <a:lnTo>
                  <a:pt x="3122004" y="1542521"/>
                </a:lnTo>
                <a:lnTo>
                  <a:pt x="3077619" y="1563690"/>
                </a:lnTo>
                <a:lnTo>
                  <a:pt x="3031037" y="1580978"/>
                </a:lnTo>
                <a:lnTo>
                  <a:pt x="2982523" y="1594191"/>
                </a:lnTo>
                <a:lnTo>
                  <a:pt x="2932344" y="1603136"/>
                </a:lnTo>
                <a:lnTo>
                  <a:pt x="2928673" y="1653233"/>
                </a:lnTo>
                <a:lnTo>
                  <a:pt x="2918727" y="1701960"/>
                </a:lnTo>
                <a:lnTo>
                  <a:pt x="2902792" y="1748876"/>
                </a:lnTo>
                <a:lnTo>
                  <a:pt x="2881152" y="1793538"/>
                </a:lnTo>
                <a:lnTo>
                  <a:pt x="2854092" y="1835504"/>
                </a:lnTo>
                <a:lnTo>
                  <a:pt x="2821898" y="1874332"/>
                </a:lnTo>
                <a:lnTo>
                  <a:pt x="2811649" y="1884085"/>
                </a:lnTo>
                <a:lnTo>
                  <a:pt x="456783" y="1884085"/>
                </a:lnTo>
                <a:lnTo>
                  <a:pt x="403737" y="1886014"/>
                </a:lnTo>
                <a:close/>
              </a:path>
              <a:path w="3388360" h="2304415">
                <a:moveTo>
                  <a:pt x="972470" y="2166791"/>
                </a:moveTo>
                <a:lnTo>
                  <a:pt x="924502" y="2164349"/>
                </a:lnTo>
                <a:lnTo>
                  <a:pt x="876673" y="2158337"/>
                </a:lnTo>
                <a:lnTo>
                  <a:pt x="829210" y="2148724"/>
                </a:lnTo>
                <a:lnTo>
                  <a:pt x="777657" y="2133939"/>
                </a:lnTo>
                <a:lnTo>
                  <a:pt x="728066" y="2115085"/>
                </a:lnTo>
                <a:lnTo>
                  <a:pt x="680685" y="2092341"/>
                </a:lnTo>
                <a:lnTo>
                  <a:pt x="635764" y="2065883"/>
                </a:lnTo>
                <a:lnTo>
                  <a:pt x="593553" y="2035888"/>
                </a:lnTo>
                <a:lnTo>
                  <a:pt x="554300" y="2002534"/>
                </a:lnTo>
                <a:lnTo>
                  <a:pt x="518254" y="1965997"/>
                </a:lnTo>
                <a:lnTo>
                  <a:pt x="485665" y="1926455"/>
                </a:lnTo>
                <a:lnTo>
                  <a:pt x="456783" y="1884085"/>
                </a:lnTo>
                <a:lnTo>
                  <a:pt x="2811649" y="1884085"/>
                </a:lnTo>
                <a:lnTo>
                  <a:pt x="2784855" y="1909579"/>
                </a:lnTo>
                <a:lnTo>
                  <a:pt x="2743248" y="1940804"/>
                </a:lnTo>
                <a:lnTo>
                  <a:pt x="2717643" y="1955736"/>
                </a:lnTo>
                <a:lnTo>
                  <a:pt x="2239148" y="1955736"/>
                </a:lnTo>
                <a:lnTo>
                  <a:pt x="2222129" y="2000184"/>
                </a:lnTo>
                <a:lnTo>
                  <a:pt x="2200878" y="2042428"/>
                </a:lnTo>
                <a:lnTo>
                  <a:pt x="2175646" y="2082267"/>
                </a:lnTo>
                <a:lnTo>
                  <a:pt x="2172376" y="2086471"/>
                </a:lnTo>
                <a:lnTo>
                  <a:pt x="1293126" y="2086471"/>
                </a:lnTo>
                <a:lnTo>
                  <a:pt x="1250522" y="2108170"/>
                </a:lnTo>
                <a:lnTo>
                  <a:pt x="1206472" y="2126511"/>
                </a:lnTo>
                <a:lnTo>
                  <a:pt x="1161204" y="2141465"/>
                </a:lnTo>
                <a:lnTo>
                  <a:pt x="1114944" y="2153000"/>
                </a:lnTo>
                <a:lnTo>
                  <a:pt x="1067917" y="2161086"/>
                </a:lnTo>
                <a:lnTo>
                  <a:pt x="1020350" y="2165693"/>
                </a:lnTo>
                <a:lnTo>
                  <a:pt x="972470" y="2166791"/>
                </a:lnTo>
                <a:close/>
              </a:path>
              <a:path w="3388360" h="2304415">
                <a:moveTo>
                  <a:pt x="2466521" y="2019245"/>
                </a:moveTo>
                <a:lnTo>
                  <a:pt x="2419148" y="2015716"/>
                </a:lnTo>
                <a:lnTo>
                  <a:pt x="2372318" y="2007591"/>
                </a:lnTo>
                <a:lnTo>
                  <a:pt x="2326438" y="1994879"/>
                </a:lnTo>
                <a:lnTo>
                  <a:pt x="2281913" y="1977590"/>
                </a:lnTo>
                <a:lnTo>
                  <a:pt x="2239148" y="1955736"/>
                </a:lnTo>
                <a:lnTo>
                  <a:pt x="2717643" y="1955736"/>
                </a:lnTo>
                <a:lnTo>
                  <a:pt x="2653348" y="1987178"/>
                </a:lnTo>
                <a:lnTo>
                  <a:pt x="2607852" y="2002143"/>
                </a:lnTo>
                <a:lnTo>
                  <a:pt x="2561278" y="2012468"/>
                </a:lnTo>
                <a:lnTo>
                  <a:pt x="2514033" y="2018165"/>
                </a:lnTo>
                <a:lnTo>
                  <a:pt x="2466521" y="2019245"/>
                </a:lnTo>
                <a:close/>
              </a:path>
              <a:path w="3388360" h="2304415">
                <a:moveTo>
                  <a:pt x="1709991" y="2304393"/>
                </a:moveTo>
                <a:lnTo>
                  <a:pt x="1660447" y="2300224"/>
                </a:lnTo>
                <a:lnTo>
                  <a:pt x="1611843" y="2291807"/>
                </a:lnTo>
                <a:lnTo>
                  <a:pt x="1564481" y="2279266"/>
                </a:lnTo>
                <a:lnTo>
                  <a:pt x="1518664" y="2262726"/>
                </a:lnTo>
                <a:lnTo>
                  <a:pt x="1474693" y="2242311"/>
                </a:lnTo>
                <a:lnTo>
                  <a:pt x="1432872" y="2218146"/>
                </a:lnTo>
                <a:lnTo>
                  <a:pt x="1393502" y="2190355"/>
                </a:lnTo>
                <a:lnTo>
                  <a:pt x="1356886" y="2159062"/>
                </a:lnTo>
                <a:lnTo>
                  <a:pt x="1323327" y="2124393"/>
                </a:lnTo>
                <a:lnTo>
                  <a:pt x="1293126" y="2086471"/>
                </a:lnTo>
                <a:lnTo>
                  <a:pt x="2172376" y="2086471"/>
                </a:lnTo>
                <a:lnTo>
                  <a:pt x="2146683" y="2119502"/>
                </a:lnTo>
                <a:lnTo>
                  <a:pt x="2114239" y="2153930"/>
                </a:lnTo>
                <a:lnTo>
                  <a:pt x="2078564" y="2185351"/>
                </a:lnTo>
                <a:lnTo>
                  <a:pt x="2039909" y="2213565"/>
                </a:lnTo>
                <a:lnTo>
                  <a:pt x="1998524" y="2238370"/>
                </a:lnTo>
                <a:lnTo>
                  <a:pt x="1954659" y="2259566"/>
                </a:lnTo>
                <a:lnTo>
                  <a:pt x="1908565" y="2276952"/>
                </a:lnTo>
                <a:lnTo>
                  <a:pt x="1860491" y="2290326"/>
                </a:lnTo>
                <a:lnTo>
                  <a:pt x="1810689" y="2299490"/>
                </a:lnTo>
                <a:lnTo>
                  <a:pt x="1760173" y="2304190"/>
                </a:lnTo>
                <a:lnTo>
                  <a:pt x="1709991" y="230439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170" y="916659"/>
            <a:ext cx="3388360" cy="2304415"/>
          </a:xfrm>
          <a:custGeom>
            <a:avLst/>
            <a:gdLst/>
            <a:ahLst/>
            <a:cxnLst/>
            <a:rect l="l" t="t" r="r" b="b"/>
            <a:pathLst>
              <a:path w="3388360" h="2304415">
                <a:moveTo>
                  <a:pt x="307546" y="758578"/>
                </a:moveTo>
                <a:lnTo>
                  <a:pt x="303137" y="712192"/>
                </a:lnTo>
                <a:lnTo>
                  <a:pt x="303466" y="666155"/>
                </a:lnTo>
                <a:lnTo>
                  <a:pt x="308401" y="620738"/>
                </a:lnTo>
                <a:lnTo>
                  <a:pt x="317810" y="576212"/>
                </a:lnTo>
                <a:lnTo>
                  <a:pt x="331560" y="532849"/>
                </a:lnTo>
                <a:lnTo>
                  <a:pt x="349521" y="490919"/>
                </a:lnTo>
                <a:lnTo>
                  <a:pt x="371559" y="450694"/>
                </a:lnTo>
                <a:lnTo>
                  <a:pt x="397544" y="412445"/>
                </a:lnTo>
                <a:lnTo>
                  <a:pt x="427342" y="376443"/>
                </a:lnTo>
                <a:lnTo>
                  <a:pt x="460822" y="342958"/>
                </a:lnTo>
                <a:lnTo>
                  <a:pt x="497852" y="312263"/>
                </a:lnTo>
                <a:lnTo>
                  <a:pt x="538300" y="284628"/>
                </a:lnTo>
                <a:lnTo>
                  <a:pt x="581387" y="260661"/>
                </a:lnTo>
                <a:lnTo>
                  <a:pt x="626208" y="240794"/>
                </a:lnTo>
                <a:lnTo>
                  <a:pt x="672442" y="225036"/>
                </a:lnTo>
                <a:lnTo>
                  <a:pt x="719769" y="213396"/>
                </a:lnTo>
                <a:lnTo>
                  <a:pt x="767867" y="205882"/>
                </a:lnTo>
                <a:lnTo>
                  <a:pt x="816415" y="202503"/>
                </a:lnTo>
                <a:lnTo>
                  <a:pt x="865094" y="203268"/>
                </a:lnTo>
                <a:lnTo>
                  <a:pt x="913581" y="208185"/>
                </a:lnTo>
                <a:lnTo>
                  <a:pt x="961556" y="217262"/>
                </a:lnTo>
                <a:lnTo>
                  <a:pt x="1008699" y="230509"/>
                </a:lnTo>
                <a:lnTo>
                  <a:pt x="1054688" y="247934"/>
                </a:lnTo>
                <a:lnTo>
                  <a:pt x="1099202" y="269545"/>
                </a:lnTo>
                <a:lnTo>
                  <a:pt x="1124748" y="230628"/>
                </a:lnTo>
                <a:lnTo>
                  <a:pt x="1154708" y="195112"/>
                </a:lnTo>
                <a:lnTo>
                  <a:pt x="1188682" y="163262"/>
                </a:lnTo>
                <a:lnTo>
                  <a:pt x="1226268" y="135342"/>
                </a:lnTo>
                <a:lnTo>
                  <a:pt x="1267065" y="111617"/>
                </a:lnTo>
                <a:lnTo>
                  <a:pt x="1310671" y="92351"/>
                </a:lnTo>
                <a:lnTo>
                  <a:pt x="1356685" y="77808"/>
                </a:lnTo>
                <a:lnTo>
                  <a:pt x="1404706" y="68254"/>
                </a:lnTo>
                <a:lnTo>
                  <a:pt x="1453602" y="63987"/>
                </a:lnTo>
                <a:lnTo>
                  <a:pt x="1502199" y="65038"/>
                </a:lnTo>
                <a:lnTo>
                  <a:pt x="1550029" y="71265"/>
                </a:lnTo>
                <a:lnTo>
                  <a:pt x="1596622" y="82528"/>
                </a:lnTo>
                <a:lnTo>
                  <a:pt x="1641510" y="98687"/>
                </a:lnTo>
                <a:lnTo>
                  <a:pt x="1684225" y="119601"/>
                </a:lnTo>
                <a:lnTo>
                  <a:pt x="1724298" y="145130"/>
                </a:lnTo>
                <a:lnTo>
                  <a:pt x="1761261" y="175133"/>
                </a:lnTo>
                <a:lnTo>
                  <a:pt x="1786854" y="135173"/>
                </a:lnTo>
                <a:lnTo>
                  <a:pt x="1818024" y="99560"/>
                </a:lnTo>
                <a:lnTo>
                  <a:pt x="1854127" y="68701"/>
                </a:lnTo>
                <a:lnTo>
                  <a:pt x="1894523" y="43005"/>
                </a:lnTo>
                <a:lnTo>
                  <a:pt x="1938567" y="22881"/>
                </a:lnTo>
                <a:lnTo>
                  <a:pt x="1985618" y="8737"/>
                </a:lnTo>
                <a:lnTo>
                  <a:pt x="2035034" y="983"/>
                </a:lnTo>
                <a:lnTo>
                  <a:pt x="2085140" y="0"/>
                </a:lnTo>
                <a:lnTo>
                  <a:pt x="2134218" y="5703"/>
                </a:lnTo>
                <a:lnTo>
                  <a:pt x="2181552" y="17805"/>
                </a:lnTo>
                <a:lnTo>
                  <a:pt x="2226430" y="36014"/>
                </a:lnTo>
                <a:lnTo>
                  <a:pt x="2268137" y="60042"/>
                </a:lnTo>
                <a:lnTo>
                  <a:pt x="2305960" y="89598"/>
                </a:lnTo>
                <a:lnTo>
                  <a:pt x="2339185" y="124394"/>
                </a:lnTo>
                <a:lnTo>
                  <a:pt x="2372923" y="92023"/>
                </a:lnTo>
                <a:lnTo>
                  <a:pt x="2410291" y="64264"/>
                </a:lnTo>
                <a:lnTo>
                  <a:pt x="2450749" y="41270"/>
                </a:lnTo>
                <a:lnTo>
                  <a:pt x="2493757" y="23198"/>
                </a:lnTo>
                <a:lnTo>
                  <a:pt x="2538776" y="10203"/>
                </a:lnTo>
                <a:lnTo>
                  <a:pt x="2585266" y="2442"/>
                </a:lnTo>
                <a:lnTo>
                  <a:pt x="2632688" y="70"/>
                </a:lnTo>
                <a:lnTo>
                  <a:pt x="2680502" y="3243"/>
                </a:lnTo>
                <a:lnTo>
                  <a:pt x="2728168" y="12116"/>
                </a:lnTo>
                <a:lnTo>
                  <a:pt x="2774227" y="26521"/>
                </a:lnTo>
                <a:lnTo>
                  <a:pt x="2817324" y="45927"/>
                </a:lnTo>
                <a:lnTo>
                  <a:pt x="2857076" y="69950"/>
                </a:lnTo>
                <a:lnTo>
                  <a:pt x="2893101" y="98205"/>
                </a:lnTo>
                <a:lnTo>
                  <a:pt x="2925016" y="130307"/>
                </a:lnTo>
                <a:lnTo>
                  <a:pt x="2952439" y="165872"/>
                </a:lnTo>
                <a:lnTo>
                  <a:pt x="2974987" y="204514"/>
                </a:lnTo>
                <a:lnTo>
                  <a:pt x="2992278" y="245849"/>
                </a:lnTo>
                <a:lnTo>
                  <a:pt x="3003928" y="289492"/>
                </a:lnTo>
                <a:lnTo>
                  <a:pt x="3052665" y="304864"/>
                </a:lnTo>
                <a:lnTo>
                  <a:pt x="3098577" y="325467"/>
                </a:lnTo>
                <a:lnTo>
                  <a:pt x="3141224" y="350962"/>
                </a:lnTo>
                <a:lnTo>
                  <a:pt x="3180166" y="381012"/>
                </a:lnTo>
                <a:lnTo>
                  <a:pt x="3214966" y="415276"/>
                </a:lnTo>
                <a:lnTo>
                  <a:pt x="3245184" y="453416"/>
                </a:lnTo>
                <a:lnTo>
                  <a:pt x="3270380" y="495093"/>
                </a:lnTo>
                <a:lnTo>
                  <a:pt x="3289870" y="539328"/>
                </a:lnTo>
                <a:lnTo>
                  <a:pt x="3303254" y="585017"/>
                </a:lnTo>
                <a:lnTo>
                  <a:pt x="3310521" y="631629"/>
                </a:lnTo>
                <a:lnTo>
                  <a:pt x="3311657" y="678634"/>
                </a:lnTo>
                <a:lnTo>
                  <a:pt x="3306648" y="725502"/>
                </a:lnTo>
                <a:lnTo>
                  <a:pt x="3295484" y="771703"/>
                </a:lnTo>
                <a:lnTo>
                  <a:pt x="3278150" y="816705"/>
                </a:lnTo>
                <a:lnTo>
                  <a:pt x="3307293" y="855598"/>
                </a:lnTo>
                <a:lnTo>
                  <a:pt x="3332028" y="896464"/>
                </a:lnTo>
                <a:lnTo>
                  <a:pt x="3352307" y="938994"/>
                </a:lnTo>
                <a:lnTo>
                  <a:pt x="3368087" y="982878"/>
                </a:lnTo>
                <a:lnTo>
                  <a:pt x="3379321" y="1027804"/>
                </a:lnTo>
                <a:lnTo>
                  <a:pt x="3385965" y="1073461"/>
                </a:lnTo>
                <a:lnTo>
                  <a:pt x="3387974" y="1119540"/>
                </a:lnTo>
                <a:lnTo>
                  <a:pt x="3385301" y="1165729"/>
                </a:lnTo>
                <a:lnTo>
                  <a:pt x="3377903" y="1211717"/>
                </a:lnTo>
                <a:lnTo>
                  <a:pt x="3365733" y="1257194"/>
                </a:lnTo>
                <a:lnTo>
                  <a:pt x="3348747" y="1301850"/>
                </a:lnTo>
                <a:lnTo>
                  <a:pt x="3327216" y="1344790"/>
                </a:lnTo>
                <a:lnTo>
                  <a:pt x="3301620" y="1385198"/>
                </a:lnTo>
                <a:lnTo>
                  <a:pt x="3272227" y="1422883"/>
                </a:lnTo>
                <a:lnTo>
                  <a:pt x="3239301" y="1457650"/>
                </a:lnTo>
                <a:lnTo>
                  <a:pt x="3203111" y="1489308"/>
                </a:lnTo>
                <a:lnTo>
                  <a:pt x="3163923" y="1517662"/>
                </a:lnTo>
                <a:lnTo>
                  <a:pt x="3122004" y="1542521"/>
                </a:lnTo>
                <a:lnTo>
                  <a:pt x="3077619" y="1563690"/>
                </a:lnTo>
                <a:lnTo>
                  <a:pt x="3031037" y="1580978"/>
                </a:lnTo>
                <a:lnTo>
                  <a:pt x="2982523" y="1594191"/>
                </a:lnTo>
                <a:lnTo>
                  <a:pt x="2932344" y="1603136"/>
                </a:lnTo>
                <a:lnTo>
                  <a:pt x="2928673" y="1653233"/>
                </a:lnTo>
                <a:lnTo>
                  <a:pt x="2918727" y="1701960"/>
                </a:lnTo>
                <a:lnTo>
                  <a:pt x="2902792" y="1748876"/>
                </a:lnTo>
                <a:lnTo>
                  <a:pt x="2881152" y="1793538"/>
                </a:lnTo>
                <a:lnTo>
                  <a:pt x="2854092" y="1835504"/>
                </a:lnTo>
                <a:lnTo>
                  <a:pt x="2821898" y="1874332"/>
                </a:lnTo>
                <a:lnTo>
                  <a:pt x="2784855" y="1909579"/>
                </a:lnTo>
                <a:lnTo>
                  <a:pt x="2743248" y="1940804"/>
                </a:lnTo>
                <a:lnTo>
                  <a:pt x="2697362" y="1967564"/>
                </a:lnTo>
                <a:lnTo>
                  <a:pt x="2653348" y="1987178"/>
                </a:lnTo>
                <a:lnTo>
                  <a:pt x="2607852" y="2002143"/>
                </a:lnTo>
                <a:lnTo>
                  <a:pt x="2561278" y="2012468"/>
                </a:lnTo>
                <a:lnTo>
                  <a:pt x="2514033" y="2018165"/>
                </a:lnTo>
                <a:lnTo>
                  <a:pt x="2466521" y="2019245"/>
                </a:lnTo>
                <a:lnTo>
                  <a:pt x="2419148" y="2015716"/>
                </a:lnTo>
                <a:lnTo>
                  <a:pt x="2372318" y="2007591"/>
                </a:lnTo>
                <a:lnTo>
                  <a:pt x="2326438" y="1994879"/>
                </a:lnTo>
                <a:lnTo>
                  <a:pt x="2281913" y="1977590"/>
                </a:lnTo>
                <a:lnTo>
                  <a:pt x="2239148" y="1955736"/>
                </a:lnTo>
                <a:lnTo>
                  <a:pt x="2222129" y="2000184"/>
                </a:lnTo>
                <a:lnTo>
                  <a:pt x="2200878" y="2042428"/>
                </a:lnTo>
                <a:lnTo>
                  <a:pt x="2175646" y="2082267"/>
                </a:lnTo>
                <a:lnTo>
                  <a:pt x="2146683" y="2119502"/>
                </a:lnTo>
                <a:lnTo>
                  <a:pt x="2114239" y="2153930"/>
                </a:lnTo>
                <a:lnTo>
                  <a:pt x="2078564" y="2185351"/>
                </a:lnTo>
                <a:lnTo>
                  <a:pt x="2039909" y="2213565"/>
                </a:lnTo>
                <a:lnTo>
                  <a:pt x="1998524" y="2238370"/>
                </a:lnTo>
                <a:lnTo>
                  <a:pt x="1954659" y="2259566"/>
                </a:lnTo>
                <a:lnTo>
                  <a:pt x="1908565" y="2276952"/>
                </a:lnTo>
                <a:lnTo>
                  <a:pt x="1860491" y="2290326"/>
                </a:lnTo>
                <a:lnTo>
                  <a:pt x="1810689" y="2299490"/>
                </a:lnTo>
                <a:lnTo>
                  <a:pt x="1760173" y="2304190"/>
                </a:lnTo>
                <a:lnTo>
                  <a:pt x="1709991" y="2304393"/>
                </a:lnTo>
                <a:lnTo>
                  <a:pt x="1660447" y="2300224"/>
                </a:lnTo>
                <a:lnTo>
                  <a:pt x="1611843" y="2291807"/>
                </a:lnTo>
                <a:lnTo>
                  <a:pt x="1564481" y="2279266"/>
                </a:lnTo>
                <a:lnTo>
                  <a:pt x="1518664" y="2262726"/>
                </a:lnTo>
                <a:lnTo>
                  <a:pt x="1474693" y="2242311"/>
                </a:lnTo>
                <a:lnTo>
                  <a:pt x="1432872" y="2218146"/>
                </a:lnTo>
                <a:lnTo>
                  <a:pt x="1393502" y="2190355"/>
                </a:lnTo>
                <a:lnTo>
                  <a:pt x="1356886" y="2159062"/>
                </a:lnTo>
                <a:lnTo>
                  <a:pt x="1323327" y="2124393"/>
                </a:lnTo>
                <a:lnTo>
                  <a:pt x="1293126" y="2086471"/>
                </a:lnTo>
                <a:lnTo>
                  <a:pt x="1250522" y="2108170"/>
                </a:lnTo>
                <a:lnTo>
                  <a:pt x="1206473" y="2126511"/>
                </a:lnTo>
                <a:lnTo>
                  <a:pt x="1161204" y="2141465"/>
                </a:lnTo>
                <a:lnTo>
                  <a:pt x="1114944" y="2153000"/>
                </a:lnTo>
                <a:lnTo>
                  <a:pt x="1067917" y="2161086"/>
                </a:lnTo>
                <a:lnTo>
                  <a:pt x="1020350" y="2165693"/>
                </a:lnTo>
                <a:lnTo>
                  <a:pt x="972470" y="2166791"/>
                </a:lnTo>
                <a:lnTo>
                  <a:pt x="924502" y="2164349"/>
                </a:lnTo>
                <a:lnTo>
                  <a:pt x="876673" y="2158337"/>
                </a:lnTo>
                <a:lnTo>
                  <a:pt x="829210" y="2148724"/>
                </a:lnTo>
                <a:lnTo>
                  <a:pt x="777657" y="2133939"/>
                </a:lnTo>
                <a:lnTo>
                  <a:pt x="728066" y="2115085"/>
                </a:lnTo>
                <a:lnTo>
                  <a:pt x="680685" y="2092341"/>
                </a:lnTo>
                <a:lnTo>
                  <a:pt x="635764" y="2065883"/>
                </a:lnTo>
                <a:lnTo>
                  <a:pt x="593553" y="2035888"/>
                </a:lnTo>
                <a:lnTo>
                  <a:pt x="554300" y="2002534"/>
                </a:lnTo>
                <a:lnTo>
                  <a:pt x="518254" y="1965997"/>
                </a:lnTo>
                <a:lnTo>
                  <a:pt x="485665" y="1926455"/>
                </a:lnTo>
                <a:lnTo>
                  <a:pt x="456783" y="1884085"/>
                </a:lnTo>
                <a:lnTo>
                  <a:pt x="403737" y="1886014"/>
                </a:lnTo>
                <a:lnTo>
                  <a:pt x="351934" y="1880481"/>
                </a:lnTo>
                <a:lnTo>
                  <a:pt x="302176" y="1867884"/>
                </a:lnTo>
                <a:lnTo>
                  <a:pt x="255262" y="1848621"/>
                </a:lnTo>
                <a:lnTo>
                  <a:pt x="211993" y="1823090"/>
                </a:lnTo>
                <a:lnTo>
                  <a:pt x="173171" y="1791687"/>
                </a:lnTo>
                <a:lnTo>
                  <a:pt x="139595" y="1754812"/>
                </a:lnTo>
                <a:lnTo>
                  <a:pt x="112067" y="1712861"/>
                </a:lnTo>
                <a:lnTo>
                  <a:pt x="91878" y="1667486"/>
                </a:lnTo>
                <a:lnTo>
                  <a:pt x="79698" y="1620625"/>
                </a:lnTo>
                <a:lnTo>
                  <a:pt x="75398" y="1573111"/>
                </a:lnTo>
                <a:lnTo>
                  <a:pt x="78850" y="1525774"/>
                </a:lnTo>
                <a:lnTo>
                  <a:pt x="89924" y="1479448"/>
                </a:lnTo>
                <a:lnTo>
                  <a:pt x="108492" y="1434962"/>
                </a:lnTo>
                <a:lnTo>
                  <a:pt x="134424" y="1393150"/>
                </a:lnTo>
                <a:lnTo>
                  <a:pt x="167591" y="1354842"/>
                </a:lnTo>
                <a:lnTo>
                  <a:pt x="127600" y="1329314"/>
                </a:lnTo>
                <a:lnTo>
                  <a:pt x="92494" y="1299322"/>
                </a:lnTo>
                <a:lnTo>
                  <a:pt x="62554" y="1265458"/>
                </a:lnTo>
                <a:lnTo>
                  <a:pt x="38056" y="1228312"/>
                </a:lnTo>
                <a:lnTo>
                  <a:pt x="19279" y="1188473"/>
                </a:lnTo>
                <a:lnTo>
                  <a:pt x="6500" y="1146533"/>
                </a:lnTo>
                <a:lnTo>
                  <a:pt x="0" y="1103081"/>
                </a:lnTo>
                <a:lnTo>
                  <a:pt x="54" y="1058707"/>
                </a:lnTo>
                <a:lnTo>
                  <a:pt x="6942" y="1014001"/>
                </a:lnTo>
                <a:lnTo>
                  <a:pt x="20547" y="970653"/>
                </a:lnTo>
                <a:lnTo>
                  <a:pt x="40226" y="930243"/>
                </a:lnTo>
                <a:lnTo>
                  <a:pt x="65461" y="893201"/>
                </a:lnTo>
                <a:lnTo>
                  <a:pt x="95737" y="859958"/>
                </a:lnTo>
                <a:lnTo>
                  <a:pt x="130540" y="830942"/>
                </a:lnTo>
                <a:lnTo>
                  <a:pt x="169352" y="806584"/>
                </a:lnTo>
                <a:lnTo>
                  <a:pt x="211659" y="787313"/>
                </a:lnTo>
                <a:lnTo>
                  <a:pt x="256945" y="773560"/>
                </a:lnTo>
                <a:lnTo>
                  <a:pt x="304695" y="765755"/>
                </a:lnTo>
                <a:lnTo>
                  <a:pt x="307546" y="758578"/>
                </a:lnTo>
                <a:close/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798" y="2271488"/>
            <a:ext cx="198755" cy="43180"/>
          </a:xfrm>
          <a:custGeom>
            <a:avLst/>
            <a:gdLst/>
            <a:ahLst/>
            <a:cxnLst/>
            <a:rect l="l" t="t" r="r" b="b"/>
            <a:pathLst>
              <a:path w="198754" h="43180">
                <a:moveTo>
                  <a:pt x="0" y="0"/>
                </a:moveTo>
                <a:lnTo>
                  <a:pt x="46557" y="21146"/>
                </a:lnTo>
                <a:lnTo>
                  <a:pt x="95732" y="35404"/>
                </a:lnTo>
                <a:lnTo>
                  <a:pt x="146653" y="42589"/>
                </a:lnTo>
                <a:lnTo>
                  <a:pt x="198449" y="42513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958" y="2780395"/>
            <a:ext cx="86995" cy="20955"/>
          </a:xfrm>
          <a:custGeom>
            <a:avLst/>
            <a:gdLst/>
            <a:ahLst/>
            <a:cxnLst/>
            <a:rect l="l" t="t" r="r" b="b"/>
            <a:pathLst>
              <a:path w="86995" h="20955">
                <a:moveTo>
                  <a:pt x="0" y="20347"/>
                </a:moveTo>
                <a:lnTo>
                  <a:pt x="22214" y="17249"/>
                </a:lnTo>
                <a:lnTo>
                  <a:pt x="44137" y="12815"/>
                </a:lnTo>
                <a:lnTo>
                  <a:pt x="65698" y="7059"/>
                </a:lnTo>
                <a:lnTo>
                  <a:pt x="86825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3944" y="2910305"/>
            <a:ext cx="52705" cy="93345"/>
          </a:xfrm>
          <a:custGeom>
            <a:avLst/>
            <a:gdLst/>
            <a:ahLst/>
            <a:cxnLst/>
            <a:rect l="l" t="t" r="r" b="b"/>
            <a:pathLst>
              <a:path w="52705" h="93344">
                <a:moveTo>
                  <a:pt x="52315" y="92815"/>
                </a:moveTo>
                <a:lnTo>
                  <a:pt x="37249" y="70610"/>
                </a:lnTo>
                <a:lnTo>
                  <a:pt x="23488" y="47706"/>
                </a:lnTo>
                <a:lnTo>
                  <a:pt x="11063" y="24153"/>
                </a:lnTo>
                <a:lnTo>
                  <a:pt x="0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2318" y="2770537"/>
            <a:ext cx="20955" cy="102235"/>
          </a:xfrm>
          <a:custGeom>
            <a:avLst/>
            <a:gdLst/>
            <a:ahLst/>
            <a:cxnLst/>
            <a:rect l="l" t="t" r="r" b="b"/>
            <a:pathLst>
              <a:path w="20955" h="102235">
                <a:moveTo>
                  <a:pt x="0" y="101843"/>
                </a:moveTo>
                <a:lnTo>
                  <a:pt x="7390" y="76793"/>
                </a:lnTo>
                <a:lnTo>
                  <a:pt x="13342" y="51434"/>
                </a:lnTo>
                <a:lnTo>
                  <a:pt x="17846" y="25819"/>
                </a:lnTo>
                <a:lnTo>
                  <a:pt x="20889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0765" y="2139168"/>
            <a:ext cx="255270" cy="381000"/>
          </a:xfrm>
          <a:custGeom>
            <a:avLst/>
            <a:gdLst/>
            <a:ahLst/>
            <a:cxnLst/>
            <a:rect l="l" t="t" r="r" b="b"/>
            <a:pathLst>
              <a:path w="255269" h="381000">
                <a:moveTo>
                  <a:pt x="254722" y="380625"/>
                </a:moveTo>
                <a:lnTo>
                  <a:pt x="252170" y="332580"/>
                </a:lnTo>
                <a:lnTo>
                  <a:pt x="243844" y="285737"/>
                </a:lnTo>
                <a:lnTo>
                  <a:pt x="229998" y="240475"/>
                </a:lnTo>
                <a:lnTo>
                  <a:pt x="210889" y="197177"/>
                </a:lnTo>
                <a:lnTo>
                  <a:pt x="186772" y="156225"/>
                </a:lnTo>
                <a:lnTo>
                  <a:pt x="157902" y="118000"/>
                </a:lnTo>
                <a:lnTo>
                  <a:pt x="124534" y="82883"/>
                </a:lnTo>
                <a:lnTo>
                  <a:pt x="86924" y="51256"/>
                </a:lnTo>
                <a:lnTo>
                  <a:pt x="45327" y="23501"/>
                </a:lnTo>
                <a:lnTo>
                  <a:pt x="0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7868" y="1733379"/>
            <a:ext cx="113664" cy="142875"/>
          </a:xfrm>
          <a:custGeom>
            <a:avLst/>
            <a:gdLst/>
            <a:ahLst/>
            <a:cxnLst/>
            <a:rect l="l" t="t" r="r" b="b"/>
            <a:pathLst>
              <a:path w="113664" h="142875">
                <a:moveTo>
                  <a:pt x="113421" y="0"/>
                </a:moveTo>
                <a:lnTo>
                  <a:pt x="91885" y="40076"/>
                </a:lnTo>
                <a:lnTo>
                  <a:pt x="65613" y="77462"/>
                </a:lnTo>
                <a:lnTo>
                  <a:pt x="34889" y="111798"/>
                </a:lnTo>
                <a:lnTo>
                  <a:pt x="0" y="142725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7093" y="1206152"/>
            <a:ext cx="6350" cy="67945"/>
          </a:xfrm>
          <a:custGeom>
            <a:avLst/>
            <a:gdLst/>
            <a:ahLst/>
            <a:cxnLst/>
            <a:rect l="l" t="t" r="r" b="b"/>
            <a:pathLst>
              <a:path w="6350" h="67944">
                <a:moveTo>
                  <a:pt x="0" y="0"/>
                </a:moveTo>
                <a:lnTo>
                  <a:pt x="2812" y="16736"/>
                </a:lnTo>
                <a:lnTo>
                  <a:pt x="4750" y="33569"/>
                </a:lnTo>
                <a:lnTo>
                  <a:pt x="5809" y="50468"/>
                </a:lnTo>
                <a:lnTo>
                  <a:pt x="5988" y="67405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4256" y="1041060"/>
            <a:ext cx="58419" cy="86360"/>
          </a:xfrm>
          <a:custGeom>
            <a:avLst/>
            <a:gdLst/>
            <a:ahLst/>
            <a:cxnLst/>
            <a:rect l="l" t="t" r="r" b="b"/>
            <a:pathLst>
              <a:path w="58419" h="86359">
                <a:moveTo>
                  <a:pt x="58104" y="0"/>
                </a:moveTo>
                <a:lnTo>
                  <a:pt x="41082" y="19989"/>
                </a:lnTo>
                <a:lnTo>
                  <a:pt x="25685" y="41036"/>
                </a:lnTo>
                <a:lnTo>
                  <a:pt x="11972" y="63055"/>
                </a:lnTo>
                <a:lnTo>
                  <a:pt x="0" y="85962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6289" y="1091788"/>
            <a:ext cx="28575" cy="74295"/>
          </a:xfrm>
          <a:custGeom>
            <a:avLst/>
            <a:gdLst/>
            <a:ahLst/>
            <a:cxnLst/>
            <a:rect l="l" t="t" r="r" b="b"/>
            <a:pathLst>
              <a:path w="28575" h="74294">
                <a:moveTo>
                  <a:pt x="28142" y="0"/>
                </a:moveTo>
                <a:lnTo>
                  <a:pt x="19252" y="17898"/>
                </a:lnTo>
                <a:lnTo>
                  <a:pt x="11584" y="36256"/>
                </a:lnTo>
                <a:lnTo>
                  <a:pt x="5160" y="55020"/>
                </a:lnTo>
                <a:lnTo>
                  <a:pt x="0" y="74136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2363" y="1186202"/>
            <a:ext cx="102235" cy="72390"/>
          </a:xfrm>
          <a:custGeom>
            <a:avLst/>
            <a:gdLst/>
            <a:ahLst/>
            <a:cxnLst/>
            <a:rect l="l" t="t" r="r" b="b"/>
            <a:pathLst>
              <a:path w="102234" h="72390">
                <a:moveTo>
                  <a:pt x="0" y="0"/>
                </a:moveTo>
                <a:lnTo>
                  <a:pt x="27191" y="15807"/>
                </a:lnTo>
                <a:lnTo>
                  <a:pt x="53274" y="33097"/>
                </a:lnTo>
                <a:lnTo>
                  <a:pt x="78178" y="51819"/>
                </a:lnTo>
                <a:lnTo>
                  <a:pt x="101834" y="71924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716" y="1675237"/>
            <a:ext cx="17780" cy="76200"/>
          </a:xfrm>
          <a:custGeom>
            <a:avLst/>
            <a:gdLst/>
            <a:ahLst/>
            <a:cxnLst/>
            <a:rect l="l" t="t" r="r" b="b"/>
            <a:pathLst>
              <a:path w="17779" h="76200">
                <a:moveTo>
                  <a:pt x="0" y="0"/>
                </a:moveTo>
                <a:lnTo>
                  <a:pt x="3228" y="19151"/>
                </a:lnTo>
                <a:lnTo>
                  <a:pt x="7270" y="38162"/>
                </a:lnTo>
                <a:lnTo>
                  <a:pt x="12119" y="57010"/>
                </a:lnTo>
                <a:lnTo>
                  <a:pt x="17771" y="75672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03601" y="1766265"/>
            <a:ext cx="1466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70C0"/>
                </a:solidFill>
                <a:latin typeface="Times New Roman"/>
                <a:cs typeface="Times New Roman"/>
              </a:rPr>
              <a:t>Интернет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436" y="5362687"/>
            <a:ext cx="1171949" cy="1024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3572" y="5459424"/>
            <a:ext cx="1561841" cy="1036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4144" y="4570598"/>
            <a:ext cx="685800" cy="889000"/>
          </a:xfrm>
          <a:custGeom>
            <a:avLst/>
            <a:gdLst/>
            <a:ahLst/>
            <a:cxnLst/>
            <a:rect l="l" t="t" r="r" b="b"/>
            <a:pathLst>
              <a:path w="685800" h="889000">
                <a:moveTo>
                  <a:pt x="685371" y="0"/>
                </a:moveTo>
                <a:lnTo>
                  <a:pt x="0" y="88882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3492" y="4570524"/>
            <a:ext cx="1161415" cy="889000"/>
          </a:xfrm>
          <a:custGeom>
            <a:avLst/>
            <a:gdLst/>
            <a:ahLst/>
            <a:cxnLst/>
            <a:rect l="l" t="t" r="r" b="b"/>
            <a:pathLst>
              <a:path w="1161414" h="889000">
                <a:moveTo>
                  <a:pt x="0" y="0"/>
                </a:moveTo>
                <a:lnTo>
                  <a:pt x="1160999" y="8888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2775" y="3336305"/>
            <a:ext cx="0" cy="977265"/>
          </a:xfrm>
          <a:custGeom>
            <a:avLst/>
            <a:gdLst/>
            <a:ahLst/>
            <a:cxnLst/>
            <a:rect l="l" t="t" r="r" b="b"/>
            <a:pathLst>
              <a:path h="977264">
                <a:moveTo>
                  <a:pt x="0" y="976726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96035" y="4162550"/>
            <a:ext cx="1006263" cy="726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1454" y="2852936"/>
            <a:ext cx="801659" cy="483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9651" y="4506297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813" y="3798332"/>
            <a:ext cx="4717415" cy="2829560"/>
          </a:xfrm>
          <a:custGeom>
            <a:avLst/>
            <a:gdLst/>
            <a:ahLst/>
            <a:cxnLst/>
            <a:rect l="l" t="t" r="r" b="b"/>
            <a:pathLst>
              <a:path w="4717415" h="2829559">
                <a:moveTo>
                  <a:pt x="429134" y="931513"/>
                </a:moveTo>
                <a:lnTo>
                  <a:pt x="423691" y="885942"/>
                </a:lnTo>
                <a:lnTo>
                  <a:pt x="422493" y="840604"/>
                </a:lnTo>
                <a:lnTo>
                  <a:pt x="425444" y="795667"/>
                </a:lnTo>
                <a:lnTo>
                  <a:pt x="432451" y="751303"/>
                </a:lnTo>
                <a:lnTo>
                  <a:pt x="443421" y="707682"/>
                </a:lnTo>
                <a:lnTo>
                  <a:pt x="458258" y="664973"/>
                </a:lnTo>
                <a:lnTo>
                  <a:pt x="476870" y="623348"/>
                </a:lnTo>
                <a:lnTo>
                  <a:pt x="499161" y="582977"/>
                </a:lnTo>
                <a:lnTo>
                  <a:pt x="525038" y="544031"/>
                </a:lnTo>
                <a:lnTo>
                  <a:pt x="554406" y="506678"/>
                </a:lnTo>
                <a:lnTo>
                  <a:pt x="587172" y="471091"/>
                </a:lnTo>
                <a:lnTo>
                  <a:pt x="623242" y="437439"/>
                </a:lnTo>
                <a:lnTo>
                  <a:pt x="662521" y="405893"/>
                </a:lnTo>
                <a:lnTo>
                  <a:pt x="704915" y="376623"/>
                </a:lnTo>
                <a:lnTo>
                  <a:pt x="750331" y="349799"/>
                </a:lnTo>
                <a:lnTo>
                  <a:pt x="792395" y="328513"/>
                </a:lnTo>
                <a:lnTo>
                  <a:pt x="835727" y="309732"/>
                </a:lnTo>
                <a:lnTo>
                  <a:pt x="880171" y="293461"/>
                </a:lnTo>
                <a:lnTo>
                  <a:pt x="925568" y="279704"/>
                </a:lnTo>
                <a:lnTo>
                  <a:pt x="971763" y="268464"/>
                </a:lnTo>
                <a:lnTo>
                  <a:pt x="1018597" y="259745"/>
                </a:lnTo>
                <a:lnTo>
                  <a:pt x="1065914" y="253551"/>
                </a:lnTo>
                <a:lnTo>
                  <a:pt x="1113556" y="249885"/>
                </a:lnTo>
                <a:lnTo>
                  <a:pt x="1161367" y="248751"/>
                </a:lnTo>
                <a:lnTo>
                  <a:pt x="1209190" y="250153"/>
                </a:lnTo>
                <a:lnTo>
                  <a:pt x="1256867" y="254095"/>
                </a:lnTo>
                <a:lnTo>
                  <a:pt x="1304241" y="260580"/>
                </a:lnTo>
                <a:lnTo>
                  <a:pt x="1351156" y="269613"/>
                </a:lnTo>
                <a:lnTo>
                  <a:pt x="1397453" y="281196"/>
                </a:lnTo>
                <a:lnTo>
                  <a:pt x="1442977" y="295333"/>
                </a:lnTo>
                <a:lnTo>
                  <a:pt x="1487569" y="312029"/>
                </a:lnTo>
                <a:lnTo>
                  <a:pt x="1531074" y="331287"/>
                </a:lnTo>
                <a:lnTo>
                  <a:pt x="1559010" y="292750"/>
                </a:lnTo>
                <a:lnTo>
                  <a:pt x="1590951" y="256844"/>
                </a:lnTo>
                <a:lnTo>
                  <a:pt x="1626611" y="223734"/>
                </a:lnTo>
                <a:lnTo>
                  <a:pt x="1665703" y="193587"/>
                </a:lnTo>
                <a:lnTo>
                  <a:pt x="1707942" y="166569"/>
                </a:lnTo>
                <a:lnTo>
                  <a:pt x="1753041" y="142846"/>
                </a:lnTo>
                <a:lnTo>
                  <a:pt x="1800714" y="122583"/>
                </a:lnTo>
                <a:lnTo>
                  <a:pt x="1850675" y="105949"/>
                </a:lnTo>
                <a:lnTo>
                  <a:pt x="1902637" y="93108"/>
                </a:lnTo>
                <a:lnTo>
                  <a:pt x="1956316" y="84227"/>
                </a:lnTo>
                <a:lnTo>
                  <a:pt x="2005829" y="79764"/>
                </a:lnTo>
                <a:lnTo>
                  <a:pt x="2055215" y="78778"/>
                </a:lnTo>
                <a:lnTo>
                  <a:pt x="2104225" y="81202"/>
                </a:lnTo>
                <a:lnTo>
                  <a:pt x="2152606" y="86970"/>
                </a:lnTo>
                <a:lnTo>
                  <a:pt x="2200109" y="96015"/>
                </a:lnTo>
                <a:lnTo>
                  <a:pt x="2246482" y="108272"/>
                </a:lnTo>
                <a:lnTo>
                  <a:pt x="2291474" y="123674"/>
                </a:lnTo>
                <a:lnTo>
                  <a:pt x="2334835" y="142155"/>
                </a:lnTo>
                <a:lnTo>
                  <a:pt x="2376314" y="163649"/>
                </a:lnTo>
                <a:lnTo>
                  <a:pt x="2415659" y="188088"/>
                </a:lnTo>
                <a:lnTo>
                  <a:pt x="2452621" y="215408"/>
                </a:lnTo>
                <a:lnTo>
                  <a:pt x="2479626" y="176818"/>
                </a:lnTo>
                <a:lnTo>
                  <a:pt x="2511447" y="141387"/>
                </a:lnTo>
                <a:lnTo>
                  <a:pt x="2547663" y="109352"/>
                </a:lnTo>
                <a:lnTo>
                  <a:pt x="2587854" y="80949"/>
                </a:lnTo>
                <a:lnTo>
                  <a:pt x="2631598" y="56412"/>
                </a:lnTo>
                <a:lnTo>
                  <a:pt x="2678475" y="35979"/>
                </a:lnTo>
                <a:lnTo>
                  <a:pt x="2728064" y="19885"/>
                </a:lnTo>
                <a:lnTo>
                  <a:pt x="2779945" y="8367"/>
                </a:lnTo>
                <a:lnTo>
                  <a:pt x="2833696" y="1660"/>
                </a:lnTo>
                <a:lnTo>
                  <a:pt x="2888031" y="0"/>
                </a:lnTo>
                <a:lnTo>
                  <a:pt x="2941633" y="3352"/>
                </a:lnTo>
                <a:lnTo>
                  <a:pt x="2994035" y="11550"/>
                </a:lnTo>
                <a:lnTo>
                  <a:pt x="3044769" y="24426"/>
                </a:lnTo>
                <a:lnTo>
                  <a:pt x="3093367" y="41814"/>
                </a:lnTo>
                <a:lnTo>
                  <a:pt x="3139362" y="63546"/>
                </a:lnTo>
                <a:lnTo>
                  <a:pt x="3182287" y="89454"/>
                </a:lnTo>
                <a:lnTo>
                  <a:pt x="3221674" y="119371"/>
                </a:lnTo>
                <a:lnTo>
                  <a:pt x="3257056" y="153131"/>
                </a:lnTo>
                <a:lnTo>
                  <a:pt x="3291775" y="122811"/>
                </a:lnTo>
                <a:lnTo>
                  <a:pt x="3329441" y="95646"/>
                </a:lnTo>
                <a:lnTo>
                  <a:pt x="3369737" y="71718"/>
                </a:lnTo>
                <a:lnTo>
                  <a:pt x="3412347" y="51107"/>
                </a:lnTo>
                <a:lnTo>
                  <a:pt x="3456954" y="33895"/>
                </a:lnTo>
                <a:lnTo>
                  <a:pt x="3503241" y="20161"/>
                </a:lnTo>
                <a:lnTo>
                  <a:pt x="3550891" y="9986"/>
                </a:lnTo>
                <a:lnTo>
                  <a:pt x="3599587" y="3451"/>
                </a:lnTo>
                <a:lnTo>
                  <a:pt x="3649013" y="637"/>
                </a:lnTo>
                <a:lnTo>
                  <a:pt x="3698851" y="1624"/>
                </a:lnTo>
                <a:lnTo>
                  <a:pt x="3748785" y="6493"/>
                </a:lnTo>
                <a:lnTo>
                  <a:pt x="3798498" y="15325"/>
                </a:lnTo>
                <a:lnTo>
                  <a:pt x="3851244" y="29320"/>
                </a:lnTo>
                <a:lnTo>
                  <a:pt x="3901294" y="47482"/>
                </a:lnTo>
                <a:lnTo>
                  <a:pt x="3948358" y="69552"/>
                </a:lnTo>
                <a:lnTo>
                  <a:pt x="3992143" y="95271"/>
                </a:lnTo>
                <a:lnTo>
                  <a:pt x="4032357" y="124382"/>
                </a:lnTo>
                <a:lnTo>
                  <a:pt x="4068710" y="156625"/>
                </a:lnTo>
                <a:lnTo>
                  <a:pt x="4100910" y="191741"/>
                </a:lnTo>
                <a:lnTo>
                  <a:pt x="4128664" y="229472"/>
                </a:lnTo>
                <a:lnTo>
                  <a:pt x="4151682" y="269560"/>
                </a:lnTo>
                <a:lnTo>
                  <a:pt x="4169671" y="311745"/>
                </a:lnTo>
                <a:lnTo>
                  <a:pt x="4182340" y="355769"/>
                </a:lnTo>
                <a:lnTo>
                  <a:pt x="4235422" y="369873"/>
                </a:lnTo>
                <a:lnTo>
                  <a:pt x="4286207" y="387918"/>
                </a:lnTo>
                <a:lnTo>
                  <a:pt x="4334407" y="409707"/>
                </a:lnTo>
                <a:lnTo>
                  <a:pt x="4379736" y="435046"/>
                </a:lnTo>
                <a:lnTo>
                  <a:pt x="4421904" y="463737"/>
                </a:lnTo>
                <a:lnTo>
                  <a:pt x="4460625" y="495585"/>
                </a:lnTo>
                <a:lnTo>
                  <a:pt x="4495610" y="530396"/>
                </a:lnTo>
                <a:lnTo>
                  <a:pt x="4526572" y="567972"/>
                </a:lnTo>
                <a:lnTo>
                  <a:pt x="4553224" y="608118"/>
                </a:lnTo>
                <a:lnTo>
                  <a:pt x="4577427" y="655514"/>
                </a:lnTo>
                <a:lnTo>
                  <a:pt x="4595124" y="704338"/>
                </a:lnTo>
                <a:lnTo>
                  <a:pt x="4606305" y="754154"/>
                </a:lnTo>
                <a:lnTo>
                  <a:pt x="4610957" y="804526"/>
                </a:lnTo>
                <a:lnTo>
                  <a:pt x="4609069" y="855019"/>
                </a:lnTo>
                <a:lnTo>
                  <a:pt x="4600627" y="905195"/>
                </a:lnTo>
                <a:lnTo>
                  <a:pt x="4585622" y="954620"/>
                </a:lnTo>
                <a:lnTo>
                  <a:pt x="4564040" y="1002857"/>
                </a:lnTo>
                <a:lnTo>
                  <a:pt x="4598763" y="1043081"/>
                </a:lnTo>
                <a:lnTo>
                  <a:pt x="4629099" y="1085082"/>
                </a:lnTo>
                <a:lnTo>
                  <a:pt x="4655009" y="1128629"/>
                </a:lnTo>
                <a:lnTo>
                  <a:pt x="4676455" y="1173492"/>
                </a:lnTo>
                <a:lnTo>
                  <a:pt x="4693400" y="1219438"/>
                </a:lnTo>
                <a:lnTo>
                  <a:pt x="4705804" y="1266237"/>
                </a:lnTo>
                <a:lnTo>
                  <a:pt x="4713630" y="1313659"/>
                </a:lnTo>
                <a:lnTo>
                  <a:pt x="4716839" y="1361471"/>
                </a:lnTo>
                <a:lnTo>
                  <a:pt x="4715394" y="1409443"/>
                </a:lnTo>
                <a:lnTo>
                  <a:pt x="4709257" y="1457345"/>
                </a:lnTo>
                <a:lnTo>
                  <a:pt x="4698388" y="1504944"/>
                </a:lnTo>
                <a:lnTo>
                  <a:pt x="4682751" y="1552010"/>
                </a:lnTo>
                <a:lnTo>
                  <a:pt x="4662307" y="1598311"/>
                </a:lnTo>
                <a:lnTo>
                  <a:pt x="4640898" y="1637254"/>
                </a:lnTo>
                <a:lnTo>
                  <a:pt x="4616393" y="1674561"/>
                </a:lnTo>
                <a:lnTo>
                  <a:pt x="4588938" y="1710137"/>
                </a:lnTo>
                <a:lnTo>
                  <a:pt x="4558680" y="1743889"/>
                </a:lnTo>
                <a:lnTo>
                  <a:pt x="4525765" y="1775725"/>
                </a:lnTo>
                <a:lnTo>
                  <a:pt x="4490340" y="1805550"/>
                </a:lnTo>
                <a:lnTo>
                  <a:pt x="4452551" y="1833272"/>
                </a:lnTo>
                <a:lnTo>
                  <a:pt x="4412544" y="1858796"/>
                </a:lnTo>
                <a:lnTo>
                  <a:pt x="4370466" y="1882030"/>
                </a:lnTo>
                <a:lnTo>
                  <a:pt x="4326464" y="1902880"/>
                </a:lnTo>
                <a:lnTo>
                  <a:pt x="4280682" y="1921253"/>
                </a:lnTo>
                <a:lnTo>
                  <a:pt x="4233269" y="1937055"/>
                </a:lnTo>
                <a:lnTo>
                  <a:pt x="4184369" y="1950192"/>
                </a:lnTo>
                <a:lnTo>
                  <a:pt x="4134131" y="1960573"/>
                </a:lnTo>
                <a:lnTo>
                  <a:pt x="4082699" y="1968102"/>
                </a:lnTo>
                <a:lnTo>
                  <a:pt x="4079701" y="2014354"/>
                </a:lnTo>
                <a:lnTo>
                  <a:pt x="4071734" y="2059737"/>
                </a:lnTo>
                <a:lnTo>
                  <a:pt x="4058966" y="2104022"/>
                </a:lnTo>
                <a:lnTo>
                  <a:pt x="4041564" y="2146980"/>
                </a:lnTo>
                <a:lnTo>
                  <a:pt x="4019695" y="2188382"/>
                </a:lnTo>
                <a:lnTo>
                  <a:pt x="3993528" y="2227998"/>
                </a:lnTo>
                <a:lnTo>
                  <a:pt x="3963228" y="2265601"/>
                </a:lnTo>
                <a:lnTo>
                  <a:pt x="3928965" y="2300961"/>
                </a:lnTo>
                <a:lnTo>
                  <a:pt x="3890905" y="2333849"/>
                </a:lnTo>
                <a:lnTo>
                  <a:pt x="3849215" y="2364036"/>
                </a:lnTo>
                <a:lnTo>
                  <a:pt x="3804064" y="2391293"/>
                </a:lnTo>
                <a:lnTo>
                  <a:pt x="3755618" y="2415391"/>
                </a:lnTo>
                <a:lnTo>
                  <a:pt x="3708695" y="2434417"/>
                </a:lnTo>
                <a:lnTo>
                  <a:pt x="3660474" y="2450063"/>
                </a:lnTo>
                <a:lnTo>
                  <a:pt x="3611211" y="2462338"/>
                </a:lnTo>
                <a:lnTo>
                  <a:pt x="3561165" y="2471245"/>
                </a:lnTo>
                <a:lnTo>
                  <a:pt x="3510590" y="2476792"/>
                </a:lnTo>
                <a:lnTo>
                  <a:pt x="3459745" y="2478983"/>
                </a:lnTo>
                <a:lnTo>
                  <a:pt x="3408885" y="2477826"/>
                </a:lnTo>
                <a:lnTo>
                  <a:pt x="3358268" y="2473325"/>
                </a:lnTo>
                <a:lnTo>
                  <a:pt x="3308150" y="2465486"/>
                </a:lnTo>
                <a:lnTo>
                  <a:pt x="3258789" y="2454316"/>
                </a:lnTo>
                <a:lnTo>
                  <a:pt x="3210441" y="2439820"/>
                </a:lnTo>
                <a:lnTo>
                  <a:pt x="3163362" y="2422005"/>
                </a:lnTo>
                <a:lnTo>
                  <a:pt x="3117810" y="2400875"/>
                </a:lnTo>
                <a:lnTo>
                  <a:pt x="3100609" y="2442034"/>
                </a:lnTo>
                <a:lnTo>
                  <a:pt x="3080046" y="2481706"/>
                </a:lnTo>
                <a:lnTo>
                  <a:pt x="3056267" y="2519788"/>
                </a:lnTo>
                <a:lnTo>
                  <a:pt x="3029420" y="2556176"/>
                </a:lnTo>
                <a:lnTo>
                  <a:pt x="2999652" y="2590764"/>
                </a:lnTo>
                <a:lnTo>
                  <a:pt x="2967109" y="2623450"/>
                </a:lnTo>
                <a:lnTo>
                  <a:pt x="2931938" y="2654129"/>
                </a:lnTo>
                <a:lnTo>
                  <a:pt x="2894287" y="2682698"/>
                </a:lnTo>
                <a:lnTo>
                  <a:pt x="2854303" y="2709052"/>
                </a:lnTo>
                <a:lnTo>
                  <a:pt x="2812132" y="2733088"/>
                </a:lnTo>
                <a:lnTo>
                  <a:pt x="2767922" y="2754701"/>
                </a:lnTo>
                <a:lnTo>
                  <a:pt x="2721819" y="2773787"/>
                </a:lnTo>
                <a:lnTo>
                  <a:pt x="2673970" y="2790243"/>
                </a:lnTo>
                <a:lnTo>
                  <a:pt x="2624523" y="2803965"/>
                </a:lnTo>
                <a:lnTo>
                  <a:pt x="2573625" y="2814848"/>
                </a:lnTo>
                <a:lnTo>
                  <a:pt x="2521421" y="2822789"/>
                </a:lnTo>
                <a:lnTo>
                  <a:pt x="2468657" y="2827639"/>
                </a:lnTo>
                <a:lnTo>
                  <a:pt x="2416096" y="2829363"/>
                </a:lnTo>
                <a:lnTo>
                  <a:pt x="2363915" y="2828025"/>
                </a:lnTo>
                <a:lnTo>
                  <a:pt x="2312293" y="2823690"/>
                </a:lnTo>
                <a:lnTo>
                  <a:pt x="2261407" y="2816422"/>
                </a:lnTo>
                <a:lnTo>
                  <a:pt x="2211434" y="2806286"/>
                </a:lnTo>
                <a:lnTo>
                  <a:pt x="2162553" y="2793346"/>
                </a:lnTo>
                <a:lnTo>
                  <a:pt x="2114939" y="2777666"/>
                </a:lnTo>
                <a:lnTo>
                  <a:pt x="2068772" y="2759311"/>
                </a:lnTo>
                <a:lnTo>
                  <a:pt x="2024228" y="2738345"/>
                </a:lnTo>
                <a:lnTo>
                  <a:pt x="1981486" y="2714833"/>
                </a:lnTo>
                <a:lnTo>
                  <a:pt x="1940722" y="2688840"/>
                </a:lnTo>
                <a:lnTo>
                  <a:pt x="1902114" y="2660428"/>
                </a:lnTo>
                <a:lnTo>
                  <a:pt x="1865840" y="2629664"/>
                </a:lnTo>
                <a:lnTo>
                  <a:pt x="1832077" y="2596612"/>
                </a:lnTo>
                <a:lnTo>
                  <a:pt x="1801003" y="2561335"/>
                </a:lnTo>
                <a:lnTo>
                  <a:pt x="1755576" y="2582186"/>
                </a:lnTo>
                <a:lnTo>
                  <a:pt x="1708916" y="2600604"/>
                </a:lnTo>
                <a:lnTo>
                  <a:pt x="1661166" y="2616571"/>
                </a:lnTo>
                <a:lnTo>
                  <a:pt x="1612469" y="2630071"/>
                </a:lnTo>
                <a:lnTo>
                  <a:pt x="1562969" y="2641087"/>
                </a:lnTo>
                <a:lnTo>
                  <a:pt x="1512809" y="2649602"/>
                </a:lnTo>
                <a:lnTo>
                  <a:pt x="1462133" y="2655598"/>
                </a:lnTo>
                <a:lnTo>
                  <a:pt x="1411083" y="2659059"/>
                </a:lnTo>
                <a:lnTo>
                  <a:pt x="1359804" y="2659968"/>
                </a:lnTo>
                <a:lnTo>
                  <a:pt x="1308439" y="2658308"/>
                </a:lnTo>
                <a:lnTo>
                  <a:pt x="1257131" y="2654062"/>
                </a:lnTo>
                <a:lnTo>
                  <a:pt x="1206024" y="2647212"/>
                </a:lnTo>
                <a:lnTo>
                  <a:pt x="1155260" y="2637743"/>
                </a:lnTo>
                <a:lnTo>
                  <a:pt x="1105306" y="2625721"/>
                </a:lnTo>
                <a:lnTo>
                  <a:pt x="1056610" y="2611275"/>
                </a:lnTo>
                <a:lnTo>
                  <a:pt x="1009287" y="2594475"/>
                </a:lnTo>
                <a:lnTo>
                  <a:pt x="963451" y="2575394"/>
                </a:lnTo>
                <a:lnTo>
                  <a:pt x="919217" y="2554105"/>
                </a:lnTo>
                <a:lnTo>
                  <a:pt x="876702" y="2530679"/>
                </a:lnTo>
                <a:lnTo>
                  <a:pt x="836020" y="2505189"/>
                </a:lnTo>
                <a:lnTo>
                  <a:pt x="797285" y="2477706"/>
                </a:lnTo>
                <a:lnTo>
                  <a:pt x="760614" y="2448303"/>
                </a:lnTo>
                <a:lnTo>
                  <a:pt x="726121" y="2417052"/>
                </a:lnTo>
                <a:lnTo>
                  <a:pt x="693922" y="2384025"/>
                </a:lnTo>
                <a:lnTo>
                  <a:pt x="664131" y="2349294"/>
                </a:lnTo>
                <a:lnTo>
                  <a:pt x="636863" y="2312931"/>
                </a:lnTo>
                <a:lnTo>
                  <a:pt x="583039" y="2315582"/>
                </a:lnTo>
                <a:lnTo>
                  <a:pt x="529970" y="2313318"/>
                </a:lnTo>
                <a:lnTo>
                  <a:pt x="478083" y="2306328"/>
                </a:lnTo>
                <a:lnTo>
                  <a:pt x="427809" y="2294798"/>
                </a:lnTo>
                <a:lnTo>
                  <a:pt x="379575" y="2278917"/>
                </a:lnTo>
                <a:lnTo>
                  <a:pt x="333811" y="2258873"/>
                </a:lnTo>
                <a:lnTo>
                  <a:pt x="290945" y="2234854"/>
                </a:lnTo>
                <a:lnTo>
                  <a:pt x="251407" y="2207047"/>
                </a:lnTo>
                <a:lnTo>
                  <a:pt x="215624" y="2175639"/>
                </a:lnTo>
                <a:lnTo>
                  <a:pt x="184025" y="2140820"/>
                </a:lnTo>
                <a:lnTo>
                  <a:pt x="157040" y="2102776"/>
                </a:lnTo>
                <a:lnTo>
                  <a:pt x="133660" y="2058400"/>
                </a:lnTo>
                <a:lnTo>
                  <a:pt x="117439" y="2012727"/>
                </a:lnTo>
                <a:lnTo>
                  <a:pt x="108283" y="1966280"/>
                </a:lnTo>
                <a:lnTo>
                  <a:pt x="106102" y="1919580"/>
                </a:lnTo>
                <a:lnTo>
                  <a:pt x="110803" y="1873150"/>
                </a:lnTo>
                <a:lnTo>
                  <a:pt x="122295" y="1827514"/>
                </a:lnTo>
                <a:lnTo>
                  <a:pt x="140484" y="1783193"/>
                </a:lnTo>
                <a:lnTo>
                  <a:pt x="165281" y="1740711"/>
                </a:lnTo>
                <a:lnTo>
                  <a:pt x="196592" y="1700590"/>
                </a:lnTo>
                <a:lnTo>
                  <a:pt x="234326" y="1663352"/>
                </a:lnTo>
                <a:lnTo>
                  <a:pt x="188286" y="1638145"/>
                </a:lnTo>
                <a:lnTo>
                  <a:pt x="146753" y="1609182"/>
                </a:lnTo>
                <a:lnTo>
                  <a:pt x="109938" y="1576862"/>
                </a:lnTo>
                <a:lnTo>
                  <a:pt x="78052" y="1541580"/>
                </a:lnTo>
                <a:lnTo>
                  <a:pt x="51309" y="1503733"/>
                </a:lnTo>
                <a:lnTo>
                  <a:pt x="29920" y="1463718"/>
                </a:lnTo>
                <a:lnTo>
                  <a:pt x="14098" y="1421933"/>
                </a:lnTo>
                <a:lnTo>
                  <a:pt x="4053" y="1378772"/>
                </a:lnTo>
                <a:lnTo>
                  <a:pt x="0" y="1334635"/>
                </a:lnTo>
                <a:lnTo>
                  <a:pt x="2148" y="1289916"/>
                </a:lnTo>
                <a:lnTo>
                  <a:pt x="10711" y="1245013"/>
                </a:lnTo>
                <a:lnTo>
                  <a:pt x="25557" y="1201229"/>
                </a:lnTo>
                <a:lnTo>
                  <a:pt x="46147" y="1159796"/>
                </a:lnTo>
                <a:lnTo>
                  <a:pt x="72091" y="1121001"/>
                </a:lnTo>
                <a:lnTo>
                  <a:pt x="102994" y="1085134"/>
                </a:lnTo>
                <a:lnTo>
                  <a:pt x="138464" y="1052484"/>
                </a:lnTo>
                <a:lnTo>
                  <a:pt x="178107" y="1023340"/>
                </a:lnTo>
                <a:lnTo>
                  <a:pt x="221530" y="997991"/>
                </a:lnTo>
                <a:lnTo>
                  <a:pt x="268341" y="976725"/>
                </a:lnTo>
                <a:lnTo>
                  <a:pt x="318146" y="959833"/>
                </a:lnTo>
                <a:lnTo>
                  <a:pt x="370552" y="947602"/>
                </a:lnTo>
                <a:lnTo>
                  <a:pt x="425166" y="940322"/>
                </a:lnTo>
                <a:lnTo>
                  <a:pt x="429134" y="931513"/>
                </a:lnTo>
                <a:close/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9189" y="5461668"/>
            <a:ext cx="276225" cy="53340"/>
          </a:xfrm>
          <a:custGeom>
            <a:avLst/>
            <a:gdLst/>
            <a:ahLst/>
            <a:cxnLst/>
            <a:rect l="l" t="t" r="r" b="b"/>
            <a:pathLst>
              <a:path w="276225" h="53339">
                <a:moveTo>
                  <a:pt x="0" y="0"/>
                </a:moveTo>
                <a:lnTo>
                  <a:pt x="42738" y="18230"/>
                </a:lnTo>
                <a:lnTo>
                  <a:pt x="87276" y="32738"/>
                </a:lnTo>
                <a:lnTo>
                  <a:pt x="133253" y="43454"/>
                </a:lnTo>
                <a:lnTo>
                  <a:pt x="180311" y="50312"/>
                </a:lnTo>
                <a:lnTo>
                  <a:pt x="228089" y="53243"/>
                </a:lnTo>
                <a:lnTo>
                  <a:pt x="276229" y="52179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683" y="6086288"/>
            <a:ext cx="121285" cy="25400"/>
          </a:xfrm>
          <a:custGeom>
            <a:avLst/>
            <a:gdLst/>
            <a:ahLst/>
            <a:cxnLst/>
            <a:rect l="l" t="t" r="r" b="b"/>
            <a:pathLst>
              <a:path w="121284" h="25400">
                <a:moveTo>
                  <a:pt x="0" y="24973"/>
                </a:moveTo>
                <a:lnTo>
                  <a:pt x="30921" y="21171"/>
                </a:lnTo>
                <a:lnTo>
                  <a:pt x="61437" y="15728"/>
                </a:lnTo>
                <a:lnTo>
                  <a:pt x="91448" y="8664"/>
                </a:lnTo>
                <a:lnTo>
                  <a:pt x="120856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22945" y="6245735"/>
            <a:ext cx="73025" cy="114300"/>
          </a:xfrm>
          <a:custGeom>
            <a:avLst/>
            <a:gdLst/>
            <a:ahLst/>
            <a:cxnLst/>
            <a:rect l="l" t="t" r="r" b="b"/>
            <a:pathLst>
              <a:path w="73025" h="114300">
                <a:moveTo>
                  <a:pt x="72820" y="113918"/>
                </a:moveTo>
                <a:lnTo>
                  <a:pt x="51848" y="86665"/>
                </a:lnTo>
                <a:lnTo>
                  <a:pt x="32695" y="58553"/>
                </a:lnTo>
                <a:lnTo>
                  <a:pt x="15399" y="29645"/>
                </a:lnTo>
                <a:lnTo>
                  <a:pt x="0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2623" y="6074188"/>
            <a:ext cx="29209" cy="125095"/>
          </a:xfrm>
          <a:custGeom>
            <a:avLst/>
            <a:gdLst/>
            <a:ahLst/>
            <a:cxnLst/>
            <a:rect l="l" t="t" r="r" b="b"/>
            <a:pathLst>
              <a:path w="29210" h="125095">
                <a:moveTo>
                  <a:pt x="0" y="124999"/>
                </a:moveTo>
                <a:lnTo>
                  <a:pt x="10286" y="94255"/>
                </a:lnTo>
                <a:lnTo>
                  <a:pt x="18571" y="63129"/>
                </a:lnTo>
                <a:lnTo>
                  <a:pt x="24840" y="31689"/>
                </a:lnTo>
                <a:lnTo>
                  <a:pt x="29077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2916" y="5299261"/>
            <a:ext cx="354965" cy="467359"/>
          </a:xfrm>
          <a:custGeom>
            <a:avLst/>
            <a:gdLst/>
            <a:ahLst/>
            <a:cxnLst/>
            <a:rect l="l" t="t" r="r" b="b"/>
            <a:pathLst>
              <a:path w="354964" h="467360">
                <a:moveTo>
                  <a:pt x="354558" y="467169"/>
                </a:moveTo>
                <a:lnTo>
                  <a:pt x="352552" y="421695"/>
                </a:lnTo>
                <a:lnTo>
                  <a:pt x="345742" y="377029"/>
                </a:lnTo>
                <a:lnTo>
                  <a:pt x="334288" y="333384"/>
                </a:lnTo>
                <a:lnTo>
                  <a:pt x="318354" y="290974"/>
                </a:lnTo>
                <a:lnTo>
                  <a:pt x="298100" y="250011"/>
                </a:lnTo>
                <a:lnTo>
                  <a:pt x="273689" y="210708"/>
                </a:lnTo>
                <a:lnTo>
                  <a:pt x="245283" y="173280"/>
                </a:lnTo>
                <a:lnTo>
                  <a:pt x="213043" y="137939"/>
                </a:lnTo>
                <a:lnTo>
                  <a:pt x="177131" y="104897"/>
                </a:lnTo>
                <a:lnTo>
                  <a:pt x="137709" y="74370"/>
                </a:lnTo>
                <a:lnTo>
                  <a:pt x="94938" y="46569"/>
                </a:lnTo>
                <a:lnTo>
                  <a:pt x="48981" y="21708"/>
                </a:lnTo>
                <a:lnTo>
                  <a:pt x="0" y="0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0934" y="4801206"/>
            <a:ext cx="158115" cy="175260"/>
          </a:xfrm>
          <a:custGeom>
            <a:avLst/>
            <a:gdLst/>
            <a:ahLst/>
            <a:cxnLst/>
            <a:rect l="l" t="t" r="r" b="b"/>
            <a:pathLst>
              <a:path w="158114" h="175260">
                <a:moveTo>
                  <a:pt x="157876" y="0"/>
                </a:moveTo>
                <a:lnTo>
                  <a:pt x="134435" y="39601"/>
                </a:lnTo>
                <a:lnTo>
                  <a:pt x="106723" y="77145"/>
                </a:lnTo>
                <a:lnTo>
                  <a:pt x="74945" y="112406"/>
                </a:lnTo>
                <a:lnTo>
                  <a:pt x="39302" y="145159"/>
                </a:lnTo>
                <a:lnTo>
                  <a:pt x="0" y="175177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77144" y="4154101"/>
            <a:ext cx="8890" cy="83185"/>
          </a:xfrm>
          <a:custGeom>
            <a:avLst/>
            <a:gdLst/>
            <a:ahLst/>
            <a:cxnLst/>
            <a:rect l="l" t="t" r="r" b="b"/>
            <a:pathLst>
              <a:path w="8889" h="83185">
                <a:moveTo>
                  <a:pt x="0" y="0"/>
                </a:moveTo>
                <a:lnTo>
                  <a:pt x="3915" y="20542"/>
                </a:lnTo>
                <a:lnTo>
                  <a:pt x="6612" y="41202"/>
                </a:lnTo>
                <a:lnTo>
                  <a:pt x="8086" y="61944"/>
                </a:lnTo>
                <a:lnTo>
                  <a:pt x="8334" y="82731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70998" y="3951472"/>
            <a:ext cx="81280" cy="106045"/>
          </a:xfrm>
          <a:custGeom>
            <a:avLst/>
            <a:gdLst/>
            <a:ahLst/>
            <a:cxnLst/>
            <a:rect l="l" t="t" r="r" b="b"/>
            <a:pathLst>
              <a:path w="81279" h="106045">
                <a:moveTo>
                  <a:pt x="80878" y="0"/>
                </a:moveTo>
                <a:lnTo>
                  <a:pt x="57183" y="24534"/>
                </a:lnTo>
                <a:lnTo>
                  <a:pt x="35753" y="50366"/>
                </a:lnTo>
                <a:lnTo>
                  <a:pt x="16665" y="77392"/>
                </a:lnTo>
                <a:lnTo>
                  <a:pt x="0" y="105507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08261" y="4013734"/>
            <a:ext cx="39370" cy="91440"/>
          </a:xfrm>
          <a:custGeom>
            <a:avLst/>
            <a:gdLst/>
            <a:ahLst/>
            <a:cxnLst/>
            <a:rect l="l" t="t" r="r" b="b"/>
            <a:pathLst>
              <a:path w="39369" h="91439">
                <a:moveTo>
                  <a:pt x="39172" y="0"/>
                </a:moveTo>
                <a:lnTo>
                  <a:pt x="26797" y="21968"/>
                </a:lnTo>
                <a:lnTo>
                  <a:pt x="16125" y="44500"/>
                </a:lnTo>
                <a:lnTo>
                  <a:pt x="7183" y="67530"/>
                </a:lnTo>
                <a:lnTo>
                  <a:pt x="0" y="90992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25873" y="4129616"/>
            <a:ext cx="142240" cy="88900"/>
          </a:xfrm>
          <a:custGeom>
            <a:avLst/>
            <a:gdLst/>
            <a:ahLst/>
            <a:cxnLst/>
            <a:rect l="l" t="t" r="r" b="b"/>
            <a:pathLst>
              <a:path w="142239" h="88900">
                <a:moveTo>
                  <a:pt x="0" y="0"/>
                </a:moveTo>
                <a:lnTo>
                  <a:pt x="37848" y="19401"/>
                </a:lnTo>
                <a:lnTo>
                  <a:pt x="74154" y="40622"/>
                </a:lnTo>
                <a:lnTo>
                  <a:pt x="108820" y="63601"/>
                </a:lnTo>
                <a:lnTo>
                  <a:pt x="141747" y="88278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3948" y="4729845"/>
            <a:ext cx="24765" cy="93345"/>
          </a:xfrm>
          <a:custGeom>
            <a:avLst/>
            <a:gdLst/>
            <a:ahLst/>
            <a:cxnLst/>
            <a:rect l="l" t="t" r="r" b="b"/>
            <a:pathLst>
              <a:path w="24765" h="93345">
                <a:moveTo>
                  <a:pt x="0" y="0"/>
                </a:moveTo>
                <a:lnTo>
                  <a:pt x="4494" y="23505"/>
                </a:lnTo>
                <a:lnTo>
                  <a:pt x="10120" y="46839"/>
                </a:lnTo>
                <a:lnTo>
                  <a:pt x="16870" y="69972"/>
                </a:lnTo>
                <a:lnTo>
                  <a:pt x="24737" y="92879"/>
                </a:lnTo>
              </a:path>
            </a:pathLst>
          </a:custGeom>
          <a:ln w="126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5397" y="4630141"/>
            <a:ext cx="4229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80" dirty="0">
                <a:solidFill>
                  <a:srgbClr val="0070C0"/>
                </a:solidFill>
                <a:latin typeface="Georgia"/>
                <a:cs typeface="Georgia"/>
              </a:rPr>
              <a:t>LA  </a:t>
            </a:r>
            <a:r>
              <a:rPr sz="2000" b="1" spc="200" dirty="0">
                <a:solidFill>
                  <a:srgbClr val="0070C0"/>
                </a:solidFill>
                <a:latin typeface="Georgia"/>
                <a:cs typeface="Georgia"/>
              </a:rPr>
              <a:t>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02976" y="2177055"/>
            <a:ext cx="3106420" cy="39839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6225" marR="52069" indent="-263525">
              <a:lnSpc>
                <a:spcPct val="101600"/>
              </a:lnSpc>
              <a:spcBef>
                <a:spcPts val="70"/>
              </a:spcBef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Широковещательное  распределение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информации.</a:t>
            </a:r>
            <a:endParaRPr sz="1600">
              <a:latin typeface="Georgia"/>
              <a:cs typeface="Georgia"/>
            </a:endParaRPr>
          </a:p>
          <a:p>
            <a:pPr marL="276225" marR="127000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Для предоставления услуги  вещания выделяется  частотный диапазон </a:t>
            </a:r>
            <a:r>
              <a:rPr sz="1600" dirty="0">
                <a:latin typeface="Georgia"/>
                <a:cs typeface="Georgia"/>
              </a:rPr>
              <a:t>с  </a:t>
            </a:r>
            <a:r>
              <a:rPr sz="1600" spc="-5" dirty="0">
                <a:latin typeface="Georgia"/>
                <a:cs typeface="Georgia"/>
              </a:rPr>
              <a:t>фиксированной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пропускной  способностью</a:t>
            </a:r>
            <a:endParaRPr sz="1600">
              <a:latin typeface="Georgia"/>
              <a:cs typeface="Georgia"/>
            </a:endParaRPr>
          </a:p>
          <a:p>
            <a:pPr marL="276225" marR="200025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Пропускная способность  частного диапазона  определена технологией  используемой для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вещания</a:t>
            </a:r>
            <a:endParaRPr sz="1600">
              <a:latin typeface="Georgia"/>
              <a:cs typeface="Georgia"/>
            </a:endParaRPr>
          </a:p>
          <a:p>
            <a:pPr marL="276225" marR="5080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dirty="0">
                <a:latin typeface="Georgia"/>
                <a:cs typeface="Georgia"/>
              </a:rPr>
              <a:t>В </a:t>
            </a:r>
            <a:r>
              <a:rPr sz="1600" spc="-5" dirty="0">
                <a:latin typeface="Georgia"/>
                <a:cs typeface="Georgia"/>
              </a:rPr>
              <a:t>рамках выделенных частот,  услуга всегда  предоставляется</a:t>
            </a:r>
            <a:endParaRPr sz="1600">
              <a:latin typeface="Georgia"/>
              <a:cs typeface="Georgia"/>
            </a:endParaRPr>
          </a:p>
          <a:p>
            <a:pPr marL="276225" marR="18415" indent="-263525">
              <a:lnSpc>
                <a:spcPct val="101600"/>
              </a:lnSpc>
              <a:buChar char="•"/>
              <a:tabLst>
                <a:tab pos="276225" algn="l"/>
                <a:tab pos="276860" algn="l"/>
              </a:tabLst>
            </a:pPr>
            <a:r>
              <a:rPr sz="1600" spc="-5" dirty="0">
                <a:latin typeface="Georgia"/>
                <a:cs typeface="Georgia"/>
              </a:rPr>
              <a:t>При аварии воспроизводится  шум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96134" y="1412775"/>
            <a:ext cx="2726055" cy="494665"/>
          </a:xfrm>
          <a:custGeom>
            <a:avLst/>
            <a:gdLst/>
            <a:ahLst/>
            <a:cxnLst/>
            <a:rect l="l" t="t" r="r" b="b"/>
            <a:pathLst>
              <a:path w="2726054" h="494664">
                <a:moveTo>
                  <a:pt x="2643426" y="494548"/>
                </a:move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643426" y="0"/>
                </a:lnTo>
                <a:lnTo>
                  <a:pt x="2689156" y="13848"/>
                </a:lnTo>
                <a:lnTo>
                  <a:pt x="2719578" y="50883"/>
                </a:lnTo>
                <a:lnTo>
                  <a:pt x="2725852" y="82426"/>
                </a:lnTo>
                <a:lnTo>
                  <a:pt x="2725852" y="412122"/>
                </a:lnTo>
                <a:lnTo>
                  <a:pt x="2719375" y="444206"/>
                </a:lnTo>
                <a:lnTo>
                  <a:pt x="2701710" y="470406"/>
                </a:lnTo>
                <a:lnTo>
                  <a:pt x="2675510" y="488071"/>
                </a:lnTo>
                <a:lnTo>
                  <a:pt x="2643426" y="494548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96134" y="1412775"/>
            <a:ext cx="2726055" cy="494665"/>
          </a:xfrm>
          <a:custGeom>
            <a:avLst/>
            <a:gdLst/>
            <a:ahLst/>
            <a:cxnLst/>
            <a:rect l="l" t="t" r="r" b="b"/>
            <a:pathLst>
              <a:path w="2726054" h="494664">
                <a:moveTo>
                  <a:pt x="0" y="82426"/>
                </a:move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643426" y="0"/>
                </a:lnTo>
                <a:lnTo>
                  <a:pt x="2689156" y="13848"/>
                </a:lnTo>
                <a:lnTo>
                  <a:pt x="2719578" y="50883"/>
                </a:lnTo>
                <a:lnTo>
                  <a:pt x="2725852" y="82426"/>
                </a:lnTo>
                <a:lnTo>
                  <a:pt x="2725852" y="412122"/>
                </a:lnTo>
                <a:lnTo>
                  <a:pt x="2719375" y="444206"/>
                </a:lnTo>
                <a:lnTo>
                  <a:pt x="2701710" y="470406"/>
                </a:lnTo>
                <a:lnTo>
                  <a:pt x="2675510" y="488071"/>
                </a:lnTo>
                <a:lnTo>
                  <a:pt x="2643426" y="494548"/>
                </a:ln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01613" y="1523219"/>
            <a:ext cx="209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ОСОБЕННОСТИ: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345" y="95541"/>
            <a:ext cx="4808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Коммутация</a:t>
            </a:r>
            <a:r>
              <a:rPr spc="-95" dirty="0"/>
              <a:t> </a:t>
            </a:r>
            <a:r>
              <a:rPr spc="-5" dirty="0"/>
              <a:t>каналов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1335" y="1964597"/>
            <a:ext cx="3185160" cy="40030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9400" marR="182880" indent="-266700">
              <a:lnSpc>
                <a:spcPct val="101600"/>
              </a:lnSpc>
              <a:spcBef>
                <a:spcPts val="70"/>
              </a:spcBef>
              <a:buClr>
                <a:srgbClr val="D34817"/>
              </a:buClr>
              <a:buSzPct val="84375"/>
              <a:buChar char="•"/>
              <a:tabLst>
                <a:tab pos="279400" algn="l"/>
                <a:tab pos="280035" algn="l"/>
              </a:tabLst>
            </a:pPr>
            <a:r>
              <a:rPr sz="1600" spc="-5" dirty="0">
                <a:latin typeface="Georgia"/>
                <a:cs typeface="Georgia"/>
              </a:rPr>
              <a:t>Для обслуживания вызова  создается сквозной канал на  время жизни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разговора</a:t>
            </a:r>
            <a:endParaRPr sz="1600" dirty="0">
              <a:latin typeface="Georgia"/>
              <a:cs typeface="Georgia"/>
            </a:endParaRPr>
          </a:p>
          <a:p>
            <a:pPr marL="279400" marR="5080" indent="-266700">
              <a:lnSpc>
                <a:spcPct val="100600"/>
              </a:lnSpc>
              <a:spcBef>
                <a:spcPts val="595"/>
              </a:spcBef>
              <a:buClr>
                <a:srgbClr val="D34817"/>
              </a:buClr>
              <a:buSzPct val="84375"/>
              <a:buChar char="•"/>
              <a:tabLst>
                <a:tab pos="279400" algn="l"/>
                <a:tab pos="280035" algn="l"/>
              </a:tabLst>
            </a:pPr>
            <a:r>
              <a:rPr sz="1600" spc="-5" dirty="0">
                <a:latin typeface="Georgia"/>
                <a:cs typeface="Georgia"/>
              </a:rPr>
              <a:t>Ресурс сети выделяется </a:t>
            </a:r>
            <a:r>
              <a:rPr sz="1600" spc="-5" dirty="0" err="1">
                <a:latin typeface="Georgia"/>
                <a:cs typeface="Georgia"/>
              </a:rPr>
              <a:t>для</a:t>
            </a:r>
            <a:r>
              <a:rPr sz="1600" spc="-5" dirty="0">
                <a:latin typeface="Georgia"/>
                <a:cs typeface="Georgia"/>
              </a:rPr>
              <a:t>  </a:t>
            </a:r>
            <a:r>
              <a:rPr sz="1600" spc="-5" dirty="0" err="1" smtClean="0">
                <a:latin typeface="Georgia"/>
                <a:cs typeface="Georgia"/>
              </a:rPr>
              <a:t>обслуживания</a:t>
            </a:r>
            <a:r>
              <a:rPr sz="1600" spc="-5" dirty="0" smtClean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определенного  вызова </a:t>
            </a:r>
            <a:r>
              <a:rPr sz="1600" dirty="0">
                <a:latin typeface="Georgia"/>
                <a:cs typeface="Georgia"/>
              </a:rPr>
              <a:t>и </a:t>
            </a:r>
            <a:r>
              <a:rPr sz="1600" spc="-5" dirty="0">
                <a:latin typeface="Georgia"/>
                <a:cs typeface="Georgia"/>
              </a:rPr>
              <a:t>освобождается после  его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завершения</a:t>
            </a:r>
            <a:endParaRPr sz="1600" dirty="0">
              <a:latin typeface="Georgia"/>
              <a:cs typeface="Georgia"/>
            </a:endParaRPr>
          </a:p>
          <a:p>
            <a:pPr marL="279400" marR="498475" indent="-266700">
              <a:lnSpc>
                <a:spcPts val="1889"/>
              </a:lnSpc>
              <a:spcBef>
                <a:spcPts val="700"/>
              </a:spcBef>
              <a:buClr>
                <a:srgbClr val="D34817"/>
              </a:buClr>
              <a:buSzPct val="84375"/>
              <a:buChar char="•"/>
              <a:tabLst>
                <a:tab pos="279400" algn="l"/>
                <a:tab pos="280035" algn="l"/>
              </a:tabLst>
            </a:pPr>
            <a:r>
              <a:rPr sz="1600" spc="-5" dirty="0">
                <a:latin typeface="Georgia"/>
                <a:cs typeface="Georgia"/>
              </a:rPr>
              <a:t>Отказ обслуживания при  исчерпании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ресурса</a:t>
            </a:r>
            <a:endParaRPr sz="1600" dirty="0">
              <a:latin typeface="Georgia"/>
              <a:cs typeface="Georgia"/>
            </a:endParaRPr>
          </a:p>
          <a:p>
            <a:pPr marL="279400" marR="195580" indent="-266700">
              <a:lnSpc>
                <a:spcPts val="1889"/>
              </a:lnSpc>
              <a:spcBef>
                <a:spcPts val="645"/>
              </a:spcBef>
              <a:buClr>
                <a:srgbClr val="D34817"/>
              </a:buClr>
              <a:buSzPct val="84375"/>
              <a:buChar char="•"/>
              <a:tabLst>
                <a:tab pos="279400" algn="l"/>
                <a:tab pos="280035" algn="l"/>
              </a:tabLst>
            </a:pPr>
            <a:r>
              <a:rPr sz="1600" spc="-5" dirty="0">
                <a:latin typeface="Georgia"/>
                <a:cs typeface="Georgia"/>
              </a:rPr>
              <a:t>Заданное качество  организуемого канала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связи</a:t>
            </a:r>
            <a:endParaRPr sz="1600" dirty="0">
              <a:latin typeface="Georgia"/>
              <a:cs typeface="Georgia"/>
            </a:endParaRPr>
          </a:p>
          <a:p>
            <a:pPr marL="279400" marR="170180" indent="-266700">
              <a:lnSpc>
                <a:spcPct val="100600"/>
              </a:lnSpc>
              <a:spcBef>
                <a:spcPts val="545"/>
              </a:spcBef>
              <a:buClr>
                <a:srgbClr val="D34817"/>
              </a:buClr>
              <a:buSzPct val="84375"/>
              <a:buChar char="•"/>
              <a:tabLst>
                <a:tab pos="279400" algn="l"/>
                <a:tab pos="280035" algn="l"/>
              </a:tabLst>
            </a:pPr>
            <a:r>
              <a:rPr sz="1600" spc="-5" dirty="0">
                <a:latin typeface="Georgia"/>
                <a:cs typeface="Georgia"/>
              </a:rPr>
              <a:t>При выходе из строя любого  элемента сквозного канала  необходимо организовывать  соединение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заново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3492" y="1237986"/>
            <a:ext cx="2682240" cy="494665"/>
          </a:xfrm>
          <a:custGeom>
            <a:avLst/>
            <a:gdLst/>
            <a:ahLst/>
            <a:cxnLst/>
            <a:rect l="l" t="t" r="r" b="b"/>
            <a:pathLst>
              <a:path w="2682240" h="494664">
                <a:moveTo>
                  <a:pt x="2599800" y="494548"/>
                </a:move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599800" y="0"/>
                </a:lnTo>
                <a:lnTo>
                  <a:pt x="2645530" y="13848"/>
                </a:lnTo>
                <a:lnTo>
                  <a:pt x="2675952" y="50883"/>
                </a:lnTo>
                <a:lnTo>
                  <a:pt x="2682226" y="82426"/>
                </a:lnTo>
                <a:lnTo>
                  <a:pt x="2682226" y="412122"/>
                </a:lnTo>
                <a:lnTo>
                  <a:pt x="2675749" y="444206"/>
                </a:lnTo>
                <a:lnTo>
                  <a:pt x="2658084" y="470406"/>
                </a:lnTo>
                <a:lnTo>
                  <a:pt x="2631884" y="488071"/>
                </a:lnTo>
                <a:lnTo>
                  <a:pt x="2599800" y="494548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3492" y="1237986"/>
            <a:ext cx="2682240" cy="494665"/>
          </a:xfrm>
          <a:custGeom>
            <a:avLst/>
            <a:gdLst/>
            <a:ahLst/>
            <a:cxnLst/>
            <a:rect l="l" t="t" r="r" b="b"/>
            <a:pathLst>
              <a:path w="2682240" h="494664">
                <a:moveTo>
                  <a:pt x="0" y="82426"/>
                </a:move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599800" y="0"/>
                </a:lnTo>
                <a:lnTo>
                  <a:pt x="2645530" y="13848"/>
                </a:lnTo>
                <a:lnTo>
                  <a:pt x="2675952" y="50883"/>
                </a:lnTo>
                <a:lnTo>
                  <a:pt x="2682226" y="82426"/>
                </a:lnTo>
                <a:lnTo>
                  <a:pt x="2682226" y="412122"/>
                </a:lnTo>
                <a:lnTo>
                  <a:pt x="2675749" y="444206"/>
                </a:lnTo>
                <a:lnTo>
                  <a:pt x="2658084" y="470406"/>
                </a:lnTo>
                <a:lnTo>
                  <a:pt x="2631884" y="488071"/>
                </a:lnTo>
                <a:lnTo>
                  <a:pt x="2599800" y="494548"/>
                </a:ln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8146" y="1348498"/>
            <a:ext cx="2094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ОСОБЕННОСТИ: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28" name="Picture 4" descr="https://www.raisecom.su/images/108108406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470" y="1348256"/>
            <a:ext cx="4619625" cy="37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7"/>
          <p:cNvSpPr txBox="1"/>
          <p:nvPr/>
        </p:nvSpPr>
        <p:spPr>
          <a:xfrm>
            <a:off x="1488440" y="5638800"/>
            <a:ext cx="3185160" cy="17113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82880">
              <a:lnSpc>
                <a:spcPct val="101600"/>
              </a:lnSpc>
              <a:spcBef>
                <a:spcPts val="70"/>
              </a:spcBef>
              <a:buClr>
                <a:srgbClr val="D34817"/>
              </a:buClr>
              <a:buSzPct val="84375"/>
              <a:tabLst>
                <a:tab pos="279400" algn="l"/>
                <a:tab pos="280035" algn="l"/>
              </a:tabLst>
            </a:pPr>
            <a:r>
              <a:rPr lang="ru-RU" sz="1100" dirty="0">
                <a:latin typeface="Georgia" pitchFamily="18" charset="0"/>
              </a:rPr>
              <a:t>Установление составного канала</a:t>
            </a:r>
            <a:endParaRPr sz="1100" dirty="0">
              <a:latin typeface="Georgia" pitchFamily="18" charset="0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7448" y="311565"/>
            <a:ext cx="474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Коммутация</a:t>
            </a:r>
            <a:r>
              <a:rPr spc="-95" dirty="0"/>
              <a:t> </a:t>
            </a:r>
            <a:r>
              <a:rPr dirty="0"/>
              <a:t>пакетов</a:t>
            </a:r>
          </a:p>
        </p:txBody>
      </p:sp>
      <p:sp>
        <p:nvSpPr>
          <p:cNvPr id="7" name="object 7"/>
          <p:cNvSpPr/>
          <p:nvPr/>
        </p:nvSpPr>
        <p:spPr>
          <a:xfrm>
            <a:off x="5580112" y="1093492"/>
            <a:ext cx="2726055" cy="494665"/>
          </a:xfrm>
          <a:custGeom>
            <a:avLst/>
            <a:gdLst/>
            <a:ahLst/>
            <a:cxnLst/>
            <a:rect l="l" t="t" r="r" b="b"/>
            <a:pathLst>
              <a:path w="2726054" h="494665">
                <a:moveTo>
                  <a:pt x="2643426" y="494548"/>
                </a:move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643426" y="0"/>
                </a:lnTo>
                <a:lnTo>
                  <a:pt x="2689156" y="13848"/>
                </a:lnTo>
                <a:lnTo>
                  <a:pt x="2719578" y="50883"/>
                </a:lnTo>
                <a:lnTo>
                  <a:pt x="2725852" y="82426"/>
                </a:lnTo>
                <a:lnTo>
                  <a:pt x="2725852" y="412122"/>
                </a:lnTo>
                <a:lnTo>
                  <a:pt x="2719375" y="444206"/>
                </a:lnTo>
                <a:lnTo>
                  <a:pt x="2701710" y="470406"/>
                </a:lnTo>
                <a:lnTo>
                  <a:pt x="2675510" y="488071"/>
                </a:lnTo>
                <a:lnTo>
                  <a:pt x="2643426" y="494548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0112" y="1093493"/>
            <a:ext cx="2726055" cy="494665"/>
          </a:xfrm>
          <a:custGeom>
            <a:avLst/>
            <a:gdLst/>
            <a:ahLst/>
            <a:cxnLst/>
            <a:rect l="l" t="t" r="r" b="b"/>
            <a:pathLst>
              <a:path w="2726054" h="494665">
                <a:moveTo>
                  <a:pt x="0" y="82426"/>
                </a:moveTo>
                <a:lnTo>
                  <a:pt x="6477" y="50342"/>
                </a:lnTo>
                <a:lnTo>
                  <a:pt x="24142" y="24142"/>
                </a:lnTo>
                <a:lnTo>
                  <a:pt x="50342" y="6477"/>
                </a:lnTo>
                <a:lnTo>
                  <a:pt x="82426" y="0"/>
                </a:lnTo>
                <a:lnTo>
                  <a:pt x="2643426" y="0"/>
                </a:lnTo>
                <a:lnTo>
                  <a:pt x="2689156" y="13848"/>
                </a:lnTo>
                <a:lnTo>
                  <a:pt x="2719578" y="50883"/>
                </a:lnTo>
                <a:lnTo>
                  <a:pt x="2725852" y="82426"/>
                </a:lnTo>
                <a:lnTo>
                  <a:pt x="2725852" y="412122"/>
                </a:lnTo>
                <a:lnTo>
                  <a:pt x="2719375" y="444206"/>
                </a:lnTo>
                <a:lnTo>
                  <a:pt x="2701710" y="470406"/>
                </a:lnTo>
                <a:lnTo>
                  <a:pt x="2675510" y="488071"/>
                </a:lnTo>
                <a:lnTo>
                  <a:pt x="2643426" y="494548"/>
                </a:lnTo>
                <a:lnTo>
                  <a:pt x="82426" y="494548"/>
                </a:lnTo>
                <a:lnTo>
                  <a:pt x="50342" y="488071"/>
                </a:lnTo>
                <a:lnTo>
                  <a:pt x="24142" y="470406"/>
                </a:lnTo>
                <a:lnTo>
                  <a:pt x="6477" y="444206"/>
                </a:lnTo>
                <a:lnTo>
                  <a:pt x="0" y="412122"/>
                </a:lnTo>
                <a:lnTo>
                  <a:pt x="0" y="8242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81000" y="1150664"/>
            <a:ext cx="8609362" cy="451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305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ОСОБЕННОСТИ:</a:t>
            </a:r>
          </a:p>
          <a:p>
            <a:pPr marL="4927600" marR="83820" indent="-266700">
              <a:lnSpc>
                <a:spcPct val="101600"/>
              </a:lnSpc>
              <a:spcBef>
                <a:spcPts val="1614"/>
              </a:spcBef>
              <a:buClr>
                <a:srgbClr val="D34817"/>
              </a:buClr>
              <a:buSzPct val="84375"/>
              <a:buChar char="•"/>
              <a:tabLst>
                <a:tab pos="4927600" algn="l"/>
                <a:tab pos="4928235" algn="l"/>
              </a:tabLst>
            </a:pP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Для передачи информации пакеты  передаются по общим каналам связи,  при этом каждый пакет может иметь  свой собственный</a:t>
            </a:r>
            <a:r>
              <a:rPr sz="160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маршрут</a:t>
            </a:r>
            <a:endParaRPr sz="1600" dirty="0">
              <a:latin typeface="Georgia"/>
              <a:cs typeface="Georgia"/>
            </a:endParaRPr>
          </a:p>
          <a:p>
            <a:pPr marL="4927600" marR="5080" indent="-266700">
              <a:lnSpc>
                <a:spcPct val="100099"/>
              </a:lnSpc>
              <a:spcBef>
                <a:spcPts val="610"/>
              </a:spcBef>
              <a:buClr>
                <a:srgbClr val="D34817"/>
              </a:buClr>
              <a:buSzPct val="84375"/>
              <a:buChar char="•"/>
              <a:tabLst>
                <a:tab pos="4927600" algn="l"/>
                <a:tab pos="4928235" algn="l"/>
              </a:tabLst>
            </a:pP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Ресурс сети предоставляется всем  пользователям, может регулироваться  </a:t>
            </a:r>
            <a:r>
              <a:rPr sz="1600" dirty="0">
                <a:solidFill>
                  <a:srgbClr val="000000"/>
                </a:solidFill>
                <a:latin typeface="Georgia"/>
                <a:cs typeface="Georgia"/>
              </a:rPr>
              <a:t>с </a:t>
            </a: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помощью</a:t>
            </a:r>
            <a:r>
              <a:rPr sz="160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приоритетов</a:t>
            </a:r>
            <a:endParaRPr sz="1600" dirty="0">
              <a:latin typeface="Georgia"/>
              <a:cs typeface="Georgia"/>
            </a:endParaRPr>
          </a:p>
          <a:p>
            <a:pPr marL="4927600" marR="835025" indent="-266700">
              <a:lnSpc>
                <a:spcPts val="1900"/>
              </a:lnSpc>
              <a:spcBef>
                <a:spcPts val="690"/>
              </a:spcBef>
              <a:buClr>
                <a:srgbClr val="D34817"/>
              </a:buClr>
              <a:buSzPct val="84375"/>
              <a:buChar char="•"/>
              <a:tabLst>
                <a:tab pos="4927600" algn="l"/>
                <a:tab pos="4928235" algn="l"/>
              </a:tabLst>
            </a:pP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Ожидание обслуживания при  исчерпании</a:t>
            </a:r>
            <a:r>
              <a:rPr sz="160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ресурса</a:t>
            </a:r>
            <a:endParaRPr sz="1600" dirty="0">
              <a:latin typeface="Georgia"/>
              <a:cs typeface="Georgia"/>
            </a:endParaRPr>
          </a:p>
          <a:p>
            <a:pPr marL="4927600" marR="183515" indent="-266700">
              <a:lnSpc>
                <a:spcPts val="1889"/>
              </a:lnSpc>
              <a:spcBef>
                <a:spcPts val="630"/>
              </a:spcBef>
              <a:buClr>
                <a:srgbClr val="D34817"/>
              </a:buClr>
              <a:buSzPct val="84375"/>
              <a:buChar char="•"/>
              <a:tabLst>
                <a:tab pos="4927600" algn="l"/>
                <a:tab pos="4928235" algn="l"/>
              </a:tabLst>
            </a:pP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Не заданное качество обслуживания  абонентов</a:t>
            </a:r>
            <a:endParaRPr sz="1600" dirty="0">
              <a:latin typeface="Georgia"/>
              <a:cs typeface="Georgia"/>
            </a:endParaRPr>
          </a:p>
          <a:p>
            <a:pPr marL="4927600" marR="19685" indent="-266700">
              <a:lnSpc>
                <a:spcPct val="100600"/>
              </a:lnSpc>
              <a:spcBef>
                <a:spcPts val="550"/>
              </a:spcBef>
              <a:buClr>
                <a:srgbClr val="D34817"/>
              </a:buClr>
              <a:buSzPct val="84375"/>
              <a:buChar char="•"/>
              <a:tabLst>
                <a:tab pos="4927600" algn="l"/>
                <a:tab pos="4928235" algn="l"/>
              </a:tabLst>
            </a:pP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При выходе из строя любого элемента  сети пакеты данных продолжают  передаваться по работающим линиям  связи</a:t>
            </a:r>
            <a:endParaRPr sz="1600" dirty="0">
              <a:latin typeface="Georgia"/>
              <a:cs typeface="Georgia"/>
            </a:endParaRPr>
          </a:p>
        </p:txBody>
      </p:sp>
      <p:pic>
        <p:nvPicPr>
          <p:cNvPr id="10" name="Picture 2" descr="https://www.raisecom.su/images/386470307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6196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7"/>
          <p:cNvSpPr txBox="1"/>
          <p:nvPr/>
        </p:nvSpPr>
        <p:spPr>
          <a:xfrm>
            <a:off x="1452880" y="6400800"/>
            <a:ext cx="3185160" cy="18594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82880">
              <a:lnSpc>
                <a:spcPct val="101600"/>
              </a:lnSpc>
              <a:spcBef>
                <a:spcPts val="70"/>
              </a:spcBef>
              <a:buClr>
                <a:srgbClr val="D34817"/>
              </a:buClr>
              <a:buSzPct val="84375"/>
              <a:tabLst>
                <a:tab pos="279400" algn="l"/>
                <a:tab pos="280035" algn="l"/>
              </a:tabLst>
            </a:pPr>
            <a:r>
              <a:rPr lang="ru-RU" sz="1200" dirty="0" smtClean="0">
                <a:latin typeface="Georgia"/>
                <a:cs typeface="Georgia"/>
              </a:rPr>
              <a:t>Разбиение сообщения на пакеты</a:t>
            </a:r>
            <a:endParaRPr sz="1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1049" y="167549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Канал vs.</a:t>
            </a:r>
            <a:r>
              <a:rPr spc="-95" dirty="0"/>
              <a:t> </a:t>
            </a:r>
            <a:r>
              <a:rPr spc="-5" dirty="0"/>
              <a:t>Пакет</a:t>
            </a:r>
          </a:p>
        </p:txBody>
      </p:sp>
      <p:sp>
        <p:nvSpPr>
          <p:cNvPr id="6" name="object 6"/>
          <p:cNvSpPr/>
          <p:nvPr/>
        </p:nvSpPr>
        <p:spPr>
          <a:xfrm>
            <a:off x="323527" y="1772816"/>
            <a:ext cx="3587513" cy="27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04123" y="719581"/>
            <a:ext cx="4391660" cy="568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839469" indent="-264795">
              <a:lnSpc>
                <a:spcPct val="120500"/>
              </a:lnSpc>
              <a:spcBef>
                <a:spcPts val="100"/>
              </a:spcBef>
              <a:buChar char="•"/>
              <a:tabLst>
                <a:tab pos="277495" algn="l"/>
                <a:tab pos="278130" algn="l"/>
              </a:tabLst>
            </a:pPr>
            <a:r>
              <a:rPr sz="1400" spc="-5" dirty="0">
                <a:latin typeface="Georgia"/>
                <a:cs typeface="Georgia"/>
              </a:rPr>
              <a:t>каждая доля информации автономна </a:t>
            </a:r>
            <a:r>
              <a:rPr sz="1400" dirty="0">
                <a:latin typeface="Georgia"/>
                <a:cs typeface="Georgia"/>
              </a:rPr>
              <a:t>и  </a:t>
            </a:r>
            <a:r>
              <a:rPr sz="1400" spc="-5" dirty="0">
                <a:latin typeface="Georgia"/>
                <a:cs typeface="Georgia"/>
              </a:rPr>
              <a:t>независима</a:t>
            </a:r>
            <a:endParaRPr sz="1400" dirty="0">
              <a:latin typeface="Georgia"/>
              <a:cs typeface="Georgia"/>
            </a:endParaRPr>
          </a:p>
          <a:p>
            <a:pPr marL="277495" marR="932815" indent="-264795">
              <a:lnSpc>
                <a:spcPct val="120500"/>
              </a:lnSpc>
              <a:buFont typeface="Georgia"/>
              <a:buChar char="•"/>
              <a:tabLst>
                <a:tab pos="320675" algn="l"/>
                <a:tab pos="321310" algn="l"/>
              </a:tabLst>
            </a:pPr>
            <a:r>
              <a:rPr dirty="0"/>
              <a:t>	</a:t>
            </a:r>
            <a:r>
              <a:rPr sz="1400" spc="-5" dirty="0">
                <a:latin typeface="Georgia"/>
                <a:cs typeface="Georgia"/>
              </a:rPr>
              <a:t>скорость передачи данных зависит от  загруженности оборудования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сети</a:t>
            </a:r>
            <a:endParaRPr sz="1400" dirty="0">
              <a:latin typeface="Georgia"/>
              <a:cs typeface="Georgia"/>
            </a:endParaRPr>
          </a:p>
          <a:p>
            <a:pPr marL="277495" marR="46355" indent="-264795">
              <a:lnSpc>
                <a:spcPct val="120500"/>
              </a:lnSpc>
              <a:buChar char="•"/>
              <a:tabLst>
                <a:tab pos="277495" algn="l"/>
                <a:tab pos="278130" algn="l"/>
              </a:tabLst>
            </a:pPr>
            <a:r>
              <a:rPr sz="1400" spc="-5" dirty="0">
                <a:latin typeface="Georgia"/>
                <a:cs typeface="Georgia"/>
              </a:rPr>
              <a:t>при большой загруженности передача пакетов  сохраняется, хотя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могут возникать задержки </a:t>
            </a:r>
            <a:r>
              <a:rPr sz="1400" dirty="0">
                <a:latin typeface="Georgia"/>
                <a:cs typeface="Georgia"/>
              </a:rPr>
              <a:t>с  </a:t>
            </a:r>
            <a:r>
              <a:rPr sz="1400" spc="-5" dirty="0">
                <a:latin typeface="Georgia"/>
                <a:cs typeface="Georgia"/>
              </a:rPr>
              <a:t>доставкой пакетов, может уменьшаться скорость  передачи, уменьшается качество  предоставляемых услуг(QoS). При низком  качестве пользователь сам отказывается от  услуги.</a:t>
            </a:r>
            <a:endParaRPr sz="1400" dirty="0">
              <a:latin typeface="Georgia"/>
              <a:cs typeface="Georgia"/>
            </a:endParaRPr>
          </a:p>
          <a:p>
            <a:pPr marL="277495" marR="5080" indent="-264795">
              <a:lnSpc>
                <a:spcPct val="120500"/>
              </a:lnSpc>
              <a:buChar char="•"/>
              <a:tabLst>
                <a:tab pos="277495" algn="l"/>
                <a:tab pos="278130" algn="l"/>
              </a:tabLst>
            </a:pP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сетях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пакетной коммутацией можно  использовать систему приоритетов. Если узел  хочет передать несколько пакетов, то он может, </a:t>
            </a:r>
            <a:r>
              <a:rPr sz="1400" dirty="0">
                <a:latin typeface="Georgia"/>
                <a:cs typeface="Georgia"/>
              </a:rPr>
              <a:t>в  </a:t>
            </a:r>
            <a:r>
              <a:rPr sz="1400" spc="-5" dirty="0">
                <a:latin typeface="Georgia"/>
                <a:cs typeface="Georgia"/>
              </a:rPr>
              <a:t>первую очередь, передать пакеты имеющие  наивысший приоритет. Пакеты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высоким  приоритетом будут доставляться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меньшей  задержкой, чем пакеты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низким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приоритетом</a:t>
            </a:r>
            <a:endParaRPr sz="1400" dirty="0">
              <a:latin typeface="Georgia"/>
              <a:cs typeface="Georgia"/>
            </a:endParaRPr>
          </a:p>
          <a:p>
            <a:pPr marL="277495" marR="281940" indent="-264795">
              <a:lnSpc>
                <a:spcPct val="120500"/>
              </a:lnSpc>
              <a:buChar char="•"/>
              <a:tabLst>
                <a:tab pos="277495" algn="l"/>
                <a:tab pos="278130" algn="l"/>
              </a:tabLst>
            </a:pPr>
            <a:r>
              <a:rPr sz="1400" spc="-5" dirty="0">
                <a:latin typeface="Georgia"/>
                <a:cs typeface="Georgia"/>
              </a:rPr>
              <a:t>при аварии данные продолжают поступать по  резервным каналам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возможной потерей  нескольких пакетов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момент аварии, без  повторной попытки установить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связь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9" y="0"/>
                </a:lnTo>
                <a:lnTo>
                  <a:pt x="914399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8683453" y="6693408"/>
                </a:move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9755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18"/>
                </a:moveTo>
                <a:lnTo>
                  <a:pt x="3577" y="281165"/>
                </a:lnTo>
                <a:lnTo>
                  <a:pt x="13968" y="234633"/>
                </a:lnTo>
                <a:lnTo>
                  <a:pt x="30663" y="190832"/>
                </a:lnTo>
                <a:lnTo>
                  <a:pt x="53151" y="150274"/>
                </a:lnTo>
                <a:lnTo>
                  <a:pt x="80923" y="113467"/>
                </a:lnTo>
                <a:lnTo>
                  <a:pt x="113467" y="80923"/>
                </a:lnTo>
                <a:lnTo>
                  <a:pt x="150274" y="53151"/>
                </a:lnTo>
                <a:lnTo>
                  <a:pt x="190832" y="30663"/>
                </a:lnTo>
                <a:lnTo>
                  <a:pt x="234633" y="13968"/>
                </a:lnTo>
                <a:lnTo>
                  <a:pt x="281165" y="3577"/>
                </a:lnTo>
                <a:lnTo>
                  <a:pt x="329918" y="0"/>
                </a:lnTo>
                <a:lnTo>
                  <a:pt x="8683453" y="0"/>
                </a:lnTo>
                <a:lnTo>
                  <a:pt x="8735375" y="4109"/>
                </a:lnTo>
                <a:lnTo>
                  <a:pt x="8785551" y="16194"/>
                </a:lnTo>
                <a:lnTo>
                  <a:pt x="8833095" y="35888"/>
                </a:lnTo>
                <a:lnTo>
                  <a:pt x="8877120" y="62822"/>
                </a:lnTo>
                <a:lnTo>
                  <a:pt x="8916741" y="96630"/>
                </a:lnTo>
                <a:lnTo>
                  <a:pt x="8950549" y="136251"/>
                </a:lnTo>
                <a:lnTo>
                  <a:pt x="8977483" y="180276"/>
                </a:lnTo>
                <a:lnTo>
                  <a:pt x="8997176" y="227820"/>
                </a:lnTo>
                <a:lnTo>
                  <a:pt x="9009261" y="277996"/>
                </a:lnTo>
                <a:lnTo>
                  <a:pt x="9013371" y="329918"/>
                </a:lnTo>
                <a:lnTo>
                  <a:pt x="9013371" y="6363490"/>
                </a:lnTo>
                <a:lnTo>
                  <a:pt x="9009794" y="6412243"/>
                </a:lnTo>
                <a:lnTo>
                  <a:pt x="8999403" y="6458774"/>
                </a:lnTo>
                <a:lnTo>
                  <a:pt x="8982708" y="6502575"/>
                </a:lnTo>
                <a:lnTo>
                  <a:pt x="8960219" y="6543134"/>
                </a:lnTo>
                <a:lnTo>
                  <a:pt x="8932448" y="6579940"/>
                </a:lnTo>
                <a:lnTo>
                  <a:pt x="8899904" y="6612484"/>
                </a:lnTo>
                <a:lnTo>
                  <a:pt x="8863097" y="6640256"/>
                </a:lnTo>
                <a:lnTo>
                  <a:pt x="8822538" y="6662744"/>
                </a:lnTo>
                <a:lnTo>
                  <a:pt x="8778738" y="6679439"/>
                </a:lnTo>
                <a:lnTo>
                  <a:pt x="8732206" y="6689831"/>
                </a:lnTo>
                <a:lnTo>
                  <a:pt x="8683453" y="6693408"/>
                </a:lnTo>
                <a:lnTo>
                  <a:pt x="329918" y="6693408"/>
                </a:lnTo>
                <a:lnTo>
                  <a:pt x="281165" y="6689831"/>
                </a:lnTo>
                <a:lnTo>
                  <a:pt x="234633" y="6679439"/>
                </a:lnTo>
                <a:lnTo>
                  <a:pt x="190832" y="6662744"/>
                </a:lnTo>
                <a:lnTo>
                  <a:pt x="150274" y="6640256"/>
                </a:lnTo>
                <a:lnTo>
                  <a:pt x="113467" y="6612484"/>
                </a:lnTo>
                <a:lnTo>
                  <a:pt x="80923" y="6579940"/>
                </a:lnTo>
                <a:lnTo>
                  <a:pt x="53151" y="6543134"/>
                </a:lnTo>
                <a:lnTo>
                  <a:pt x="30663" y="6502575"/>
                </a:lnTo>
                <a:lnTo>
                  <a:pt x="13968" y="6458774"/>
                </a:lnTo>
                <a:lnTo>
                  <a:pt x="3577" y="6412243"/>
                </a:lnTo>
                <a:lnTo>
                  <a:pt x="0" y="6363490"/>
                </a:lnTo>
                <a:lnTo>
                  <a:pt x="0" y="329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0791" y="227155"/>
            <a:ext cx="7922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Разные режимы </a:t>
            </a:r>
            <a:r>
              <a:rPr dirty="0"/>
              <a:t>передачи</a:t>
            </a:r>
            <a:r>
              <a:rPr spc="-90" dirty="0"/>
              <a:t> </a:t>
            </a:r>
            <a:r>
              <a:rPr dirty="0"/>
              <a:t>пакетов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9331" y="1129665"/>
            <a:ext cx="7132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В сетях с </a:t>
            </a:r>
            <a:r>
              <a:rPr sz="2000" spc="-5" dirty="0">
                <a:latin typeface="Arial"/>
                <a:cs typeface="Arial"/>
              </a:rPr>
              <a:t>коммутацией пакетов </a:t>
            </a:r>
            <a:r>
              <a:rPr sz="2000" dirty="0">
                <a:latin typeface="Arial"/>
                <a:cs typeface="Arial"/>
              </a:rPr>
              <a:t>существует </a:t>
            </a:r>
            <a:r>
              <a:rPr sz="2000" spc="-5" dirty="0">
                <a:latin typeface="Arial"/>
                <a:cs typeface="Arial"/>
              </a:rPr>
              <a:t>две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технологии.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799" y="2438250"/>
            <a:ext cx="3641090" cy="3945890"/>
          </a:xfrm>
          <a:custGeom>
            <a:avLst/>
            <a:gdLst/>
            <a:ahLst/>
            <a:cxnLst/>
            <a:rect l="l" t="t" r="r" b="b"/>
            <a:pathLst>
              <a:path w="3641090" h="3945890">
                <a:moveTo>
                  <a:pt x="991904" y="3945456"/>
                </a:moveTo>
                <a:lnTo>
                  <a:pt x="917977" y="3944400"/>
                </a:lnTo>
                <a:lnTo>
                  <a:pt x="841358" y="3940159"/>
                </a:lnTo>
                <a:lnTo>
                  <a:pt x="801981" y="3936793"/>
                </a:lnTo>
                <a:lnTo>
                  <a:pt x="761861" y="3932571"/>
                </a:lnTo>
                <a:lnTo>
                  <a:pt x="720975" y="3927472"/>
                </a:lnTo>
                <a:lnTo>
                  <a:pt x="679300" y="3921477"/>
                </a:lnTo>
                <a:lnTo>
                  <a:pt x="636813" y="3914566"/>
                </a:lnTo>
                <a:lnTo>
                  <a:pt x="593490" y="3906718"/>
                </a:lnTo>
                <a:lnTo>
                  <a:pt x="549309" y="3897914"/>
                </a:lnTo>
                <a:lnTo>
                  <a:pt x="504245" y="3888133"/>
                </a:lnTo>
                <a:lnTo>
                  <a:pt x="458277" y="3877356"/>
                </a:lnTo>
                <a:lnTo>
                  <a:pt x="411380" y="3865562"/>
                </a:lnTo>
                <a:lnTo>
                  <a:pt x="363531" y="3852732"/>
                </a:lnTo>
                <a:lnTo>
                  <a:pt x="314708" y="3838846"/>
                </a:lnTo>
                <a:lnTo>
                  <a:pt x="264887" y="3823883"/>
                </a:lnTo>
                <a:lnTo>
                  <a:pt x="214045" y="3807824"/>
                </a:lnTo>
                <a:lnTo>
                  <a:pt x="162158" y="3790648"/>
                </a:lnTo>
                <a:lnTo>
                  <a:pt x="109204" y="3772336"/>
                </a:lnTo>
                <a:lnTo>
                  <a:pt x="55159" y="3752868"/>
                </a:lnTo>
                <a:lnTo>
                  <a:pt x="0" y="3732223"/>
                </a:lnTo>
                <a:lnTo>
                  <a:pt x="0" y="0"/>
                </a:lnTo>
                <a:lnTo>
                  <a:pt x="3640626" y="0"/>
                </a:lnTo>
                <a:lnTo>
                  <a:pt x="3640626" y="3204916"/>
                </a:lnTo>
                <a:lnTo>
                  <a:pt x="3585467" y="3205294"/>
                </a:lnTo>
                <a:lnTo>
                  <a:pt x="3531421" y="3206415"/>
                </a:lnTo>
                <a:lnTo>
                  <a:pt x="3478467" y="3208259"/>
                </a:lnTo>
                <a:lnTo>
                  <a:pt x="3426580" y="3210806"/>
                </a:lnTo>
                <a:lnTo>
                  <a:pt x="3375738" y="3214036"/>
                </a:lnTo>
                <a:lnTo>
                  <a:pt x="3325917" y="3217928"/>
                </a:lnTo>
                <a:lnTo>
                  <a:pt x="3277094" y="3222464"/>
                </a:lnTo>
                <a:lnTo>
                  <a:pt x="3229245" y="3227622"/>
                </a:lnTo>
                <a:lnTo>
                  <a:pt x="3182348" y="3233384"/>
                </a:lnTo>
                <a:lnTo>
                  <a:pt x="3136380" y="3239728"/>
                </a:lnTo>
                <a:lnTo>
                  <a:pt x="3091317" y="3246636"/>
                </a:lnTo>
                <a:lnTo>
                  <a:pt x="3047135" y="3254086"/>
                </a:lnTo>
                <a:lnTo>
                  <a:pt x="3003812" y="3262060"/>
                </a:lnTo>
                <a:lnTo>
                  <a:pt x="2961325" y="3270536"/>
                </a:lnTo>
                <a:lnTo>
                  <a:pt x="2919650" y="3279495"/>
                </a:lnTo>
                <a:lnTo>
                  <a:pt x="2878764" y="3288918"/>
                </a:lnTo>
                <a:lnTo>
                  <a:pt x="2838644" y="3298783"/>
                </a:lnTo>
                <a:lnTo>
                  <a:pt x="2799267" y="3309072"/>
                </a:lnTo>
                <a:lnTo>
                  <a:pt x="2760609" y="3319763"/>
                </a:lnTo>
                <a:lnTo>
                  <a:pt x="2722648" y="3330838"/>
                </a:lnTo>
                <a:lnTo>
                  <a:pt x="2685359" y="3342275"/>
                </a:lnTo>
                <a:lnTo>
                  <a:pt x="2648721" y="3354056"/>
                </a:lnTo>
                <a:lnTo>
                  <a:pt x="2577300" y="3378566"/>
                </a:lnTo>
                <a:lnTo>
                  <a:pt x="2508200" y="3404209"/>
                </a:lnTo>
                <a:lnTo>
                  <a:pt x="2441236" y="3430824"/>
                </a:lnTo>
                <a:lnTo>
                  <a:pt x="2376221" y="3458251"/>
                </a:lnTo>
                <a:lnTo>
                  <a:pt x="2281947" y="3500566"/>
                </a:lnTo>
                <a:lnTo>
                  <a:pt x="2220994" y="3529325"/>
                </a:lnTo>
                <a:lnTo>
                  <a:pt x="2131942" y="3572887"/>
                </a:lnTo>
                <a:lnTo>
                  <a:pt x="1876067" y="3701585"/>
                </a:lnTo>
                <a:lnTo>
                  <a:pt x="1820313" y="3728754"/>
                </a:lnTo>
                <a:lnTo>
                  <a:pt x="1764558" y="3755056"/>
                </a:lnTo>
                <a:lnTo>
                  <a:pt x="1708617" y="3780330"/>
                </a:lnTo>
                <a:lnTo>
                  <a:pt x="1652305" y="3804418"/>
                </a:lnTo>
                <a:lnTo>
                  <a:pt x="1595437" y="3827160"/>
                </a:lnTo>
                <a:lnTo>
                  <a:pt x="1537825" y="3848394"/>
                </a:lnTo>
                <a:lnTo>
                  <a:pt x="1479285" y="3867962"/>
                </a:lnTo>
                <a:lnTo>
                  <a:pt x="1419631" y="3885704"/>
                </a:lnTo>
                <a:lnTo>
                  <a:pt x="1358678" y="3901459"/>
                </a:lnTo>
                <a:lnTo>
                  <a:pt x="1296239" y="3915068"/>
                </a:lnTo>
                <a:lnTo>
                  <a:pt x="1232129" y="3926370"/>
                </a:lnTo>
                <a:lnTo>
                  <a:pt x="1166162" y="3935206"/>
                </a:lnTo>
                <a:lnTo>
                  <a:pt x="1098153" y="3941415"/>
                </a:lnTo>
                <a:lnTo>
                  <a:pt x="1027916" y="3944839"/>
                </a:lnTo>
                <a:lnTo>
                  <a:pt x="991904" y="3945456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799" y="2438250"/>
            <a:ext cx="3641090" cy="3945890"/>
          </a:xfrm>
          <a:custGeom>
            <a:avLst/>
            <a:gdLst/>
            <a:ahLst/>
            <a:cxnLst/>
            <a:rect l="l" t="t" r="r" b="b"/>
            <a:pathLst>
              <a:path w="3641090" h="3945890">
                <a:moveTo>
                  <a:pt x="0" y="0"/>
                </a:moveTo>
                <a:lnTo>
                  <a:pt x="3640626" y="0"/>
                </a:lnTo>
                <a:lnTo>
                  <a:pt x="3640626" y="3204916"/>
                </a:lnTo>
                <a:lnTo>
                  <a:pt x="3585467" y="3205294"/>
                </a:lnTo>
                <a:lnTo>
                  <a:pt x="3531421" y="3206415"/>
                </a:lnTo>
                <a:lnTo>
                  <a:pt x="3478467" y="3208259"/>
                </a:lnTo>
                <a:lnTo>
                  <a:pt x="3426580" y="3210806"/>
                </a:lnTo>
                <a:lnTo>
                  <a:pt x="3375738" y="3214036"/>
                </a:lnTo>
                <a:lnTo>
                  <a:pt x="3325917" y="3217928"/>
                </a:lnTo>
                <a:lnTo>
                  <a:pt x="3277094" y="3222464"/>
                </a:lnTo>
                <a:lnTo>
                  <a:pt x="3229245" y="3227622"/>
                </a:lnTo>
                <a:lnTo>
                  <a:pt x="3182349" y="3233384"/>
                </a:lnTo>
                <a:lnTo>
                  <a:pt x="3136380" y="3239728"/>
                </a:lnTo>
                <a:lnTo>
                  <a:pt x="3091317" y="3246636"/>
                </a:lnTo>
                <a:lnTo>
                  <a:pt x="3047135" y="3254086"/>
                </a:lnTo>
                <a:lnTo>
                  <a:pt x="3003812" y="3262060"/>
                </a:lnTo>
                <a:lnTo>
                  <a:pt x="2961325" y="3270536"/>
                </a:lnTo>
                <a:lnTo>
                  <a:pt x="2919650" y="3279495"/>
                </a:lnTo>
                <a:lnTo>
                  <a:pt x="2878764" y="3288918"/>
                </a:lnTo>
                <a:lnTo>
                  <a:pt x="2838644" y="3298783"/>
                </a:lnTo>
                <a:lnTo>
                  <a:pt x="2799267" y="3309072"/>
                </a:lnTo>
                <a:lnTo>
                  <a:pt x="2760609" y="3319763"/>
                </a:lnTo>
                <a:lnTo>
                  <a:pt x="2722648" y="3330838"/>
                </a:lnTo>
                <a:lnTo>
                  <a:pt x="2685359" y="3342275"/>
                </a:lnTo>
                <a:lnTo>
                  <a:pt x="2648721" y="3354056"/>
                </a:lnTo>
                <a:lnTo>
                  <a:pt x="2577300" y="3378566"/>
                </a:lnTo>
                <a:lnTo>
                  <a:pt x="2508200" y="3404209"/>
                </a:lnTo>
                <a:lnTo>
                  <a:pt x="2441236" y="3430824"/>
                </a:lnTo>
                <a:lnTo>
                  <a:pt x="2376221" y="3458251"/>
                </a:lnTo>
                <a:lnTo>
                  <a:pt x="2312969" y="3486331"/>
                </a:lnTo>
                <a:lnTo>
                  <a:pt x="2251296" y="3514904"/>
                </a:lnTo>
                <a:lnTo>
                  <a:pt x="2191016" y="3543809"/>
                </a:lnTo>
                <a:lnTo>
                  <a:pt x="2131942" y="3572887"/>
                </a:lnTo>
                <a:lnTo>
                  <a:pt x="2073890" y="3601977"/>
                </a:lnTo>
                <a:lnTo>
                  <a:pt x="2016673" y="3630920"/>
                </a:lnTo>
                <a:lnTo>
                  <a:pt x="1988320" y="3645287"/>
                </a:lnTo>
                <a:lnTo>
                  <a:pt x="1960106" y="3659557"/>
                </a:lnTo>
                <a:lnTo>
                  <a:pt x="1904003" y="3687726"/>
                </a:lnTo>
                <a:lnTo>
                  <a:pt x="1848178" y="3715268"/>
                </a:lnTo>
                <a:lnTo>
                  <a:pt x="1792447" y="3742023"/>
                </a:lnTo>
                <a:lnTo>
                  <a:pt x="1736622" y="3767831"/>
                </a:lnTo>
                <a:lnTo>
                  <a:pt x="1680519" y="3792533"/>
                </a:lnTo>
                <a:lnTo>
                  <a:pt x="1623952" y="3815967"/>
                </a:lnTo>
                <a:lnTo>
                  <a:pt x="1566735" y="3837975"/>
                </a:lnTo>
                <a:lnTo>
                  <a:pt x="1508683" y="3858397"/>
                </a:lnTo>
                <a:lnTo>
                  <a:pt x="1449609" y="3877072"/>
                </a:lnTo>
                <a:lnTo>
                  <a:pt x="1389329" y="3893840"/>
                </a:lnTo>
                <a:lnTo>
                  <a:pt x="1327656" y="3908542"/>
                </a:lnTo>
                <a:lnTo>
                  <a:pt x="1264404" y="3921017"/>
                </a:lnTo>
                <a:lnTo>
                  <a:pt x="1199389" y="3931106"/>
                </a:lnTo>
                <a:lnTo>
                  <a:pt x="1132425" y="3938649"/>
                </a:lnTo>
                <a:lnTo>
                  <a:pt x="1063325" y="3943485"/>
                </a:lnTo>
                <a:lnTo>
                  <a:pt x="991904" y="3945456"/>
                </a:lnTo>
                <a:lnTo>
                  <a:pt x="955266" y="3945316"/>
                </a:lnTo>
                <a:lnTo>
                  <a:pt x="880016" y="3942688"/>
                </a:lnTo>
                <a:lnTo>
                  <a:pt x="841358" y="3940159"/>
                </a:lnTo>
                <a:lnTo>
                  <a:pt x="801981" y="3936793"/>
                </a:lnTo>
                <a:lnTo>
                  <a:pt x="761861" y="3932571"/>
                </a:lnTo>
                <a:lnTo>
                  <a:pt x="720975" y="3927472"/>
                </a:lnTo>
                <a:lnTo>
                  <a:pt x="679300" y="3921477"/>
                </a:lnTo>
                <a:lnTo>
                  <a:pt x="636813" y="3914566"/>
                </a:lnTo>
                <a:lnTo>
                  <a:pt x="593490" y="3906718"/>
                </a:lnTo>
                <a:lnTo>
                  <a:pt x="549309" y="3897914"/>
                </a:lnTo>
                <a:lnTo>
                  <a:pt x="504245" y="3888133"/>
                </a:lnTo>
                <a:lnTo>
                  <a:pt x="458277" y="3877356"/>
                </a:lnTo>
                <a:lnTo>
                  <a:pt x="411380" y="3865562"/>
                </a:lnTo>
                <a:lnTo>
                  <a:pt x="363531" y="3852732"/>
                </a:lnTo>
                <a:lnTo>
                  <a:pt x="314708" y="3838846"/>
                </a:lnTo>
                <a:lnTo>
                  <a:pt x="264887" y="3823883"/>
                </a:lnTo>
                <a:lnTo>
                  <a:pt x="214045" y="3807824"/>
                </a:lnTo>
                <a:lnTo>
                  <a:pt x="162158" y="3790648"/>
                </a:lnTo>
                <a:lnTo>
                  <a:pt x="109204" y="3772336"/>
                </a:lnTo>
                <a:lnTo>
                  <a:pt x="55159" y="3752868"/>
                </a:lnTo>
                <a:lnTo>
                  <a:pt x="0" y="37322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8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575" y="2731747"/>
            <a:ext cx="2727960" cy="29933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latin typeface="Georgia"/>
                <a:cs typeface="Georgia"/>
              </a:rPr>
              <a:t>Передача пакетов </a:t>
            </a:r>
            <a:r>
              <a:rPr sz="1600" b="1" dirty="0">
                <a:latin typeface="Georgia"/>
                <a:cs typeface="Georgia"/>
              </a:rPr>
              <a:t>с  установлением  </a:t>
            </a:r>
            <a:r>
              <a:rPr sz="1600" b="1" spc="-5" dirty="0">
                <a:latin typeface="Georgia"/>
                <a:cs typeface="Georgia"/>
              </a:rPr>
              <a:t>соединения </a:t>
            </a:r>
            <a:r>
              <a:rPr sz="1600" dirty="0">
                <a:latin typeface="Georgia"/>
                <a:cs typeface="Georgia"/>
              </a:rPr>
              <a:t>- </a:t>
            </a:r>
            <a:r>
              <a:rPr sz="1600" spc="-5" dirty="0">
                <a:latin typeface="Georgia"/>
                <a:cs typeface="Georgia"/>
              </a:rPr>
              <a:t>перед  транспортировкой пакетов,  принадлежащих одному  сообщению, осуществляется  процедура установления  соединения. После этого все  пакеты </a:t>
            </a:r>
            <a:r>
              <a:rPr sz="1600" dirty="0">
                <a:latin typeface="Georgia"/>
                <a:cs typeface="Georgia"/>
              </a:rPr>
              <a:t>к </a:t>
            </a:r>
            <a:r>
              <a:rPr sz="1600" spc="-5" dirty="0">
                <a:latin typeface="Georgia"/>
                <a:cs typeface="Georgia"/>
              </a:rPr>
              <a:t>узлу назначения  доставляются по одному </a:t>
            </a:r>
            <a:r>
              <a:rPr sz="1600" dirty="0">
                <a:latin typeface="Georgia"/>
                <a:cs typeface="Georgia"/>
              </a:rPr>
              <a:t>и  </a:t>
            </a:r>
            <a:r>
              <a:rPr sz="1600" spc="-5" dirty="0">
                <a:latin typeface="Georgia"/>
                <a:cs typeface="Georgia"/>
              </a:rPr>
              <a:t>тому же виртуальному  каналу.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25880" y="1532423"/>
            <a:ext cx="755650" cy="735965"/>
          </a:xfrm>
          <a:custGeom>
            <a:avLst/>
            <a:gdLst/>
            <a:ahLst/>
            <a:cxnLst/>
            <a:rect l="l" t="t" r="r" b="b"/>
            <a:pathLst>
              <a:path w="755650" h="735964">
                <a:moveTo>
                  <a:pt x="755282" y="0"/>
                </a:moveTo>
                <a:lnTo>
                  <a:pt x="0" y="735671"/>
                </a:lnTo>
              </a:path>
            </a:pathLst>
          </a:custGeom>
          <a:ln w="28574">
            <a:solidFill>
              <a:srgbClr val="68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8700" y="2219996"/>
            <a:ext cx="154400" cy="152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4275" y="1540925"/>
            <a:ext cx="867410" cy="712470"/>
          </a:xfrm>
          <a:custGeom>
            <a:avLst/>
            <a:gdLst/>
            <a:ahLst/>
            <a:cxnLst/>
            <a:rect l="l" t="t" r="r" b="b"/>
            <a:pathLst>
              <a:path w="867409" h="712469">
                <a:moveTo>
                  <a:pt x="0" y="0"/>
                </a:moveTo>
                <a:lnTo>
                  <a:pt x="866831" y="712254"/>
                </a:lnTo>
              </a:path>
            </a:pathLst>
          </a:custGeom>
          <a:ln w="28574">
            <a:solidFill>
              <a:srgbClr val="68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6855" y="2202425"/>
            <a:ext cx="158731" cy="14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1123" y="2438250"/>
            <a:ext cx="3641090" cy="3945890"/>
          </a:xfrm>
          <a:custGeom>
            <a:avLst/>
            <a:gdLst/>
            <a:ahLst/>
            <a:cxnLst/>
            <a:rect l="l" t="t" r="r" b="b"/>
            <a:pathLst>
              <a:path w="3641090" h="3945890">
                <a:moveTo>
                  <a:pt x="2648721" y="3945456"/>
                </a:moveTo>
                <a:lnTo>
                  <a:pt x="2577300" y="3943485"/>
                </a:lnTo>
                <a:lnTo>
                  <a:pt x="2508200" y="3938649"/>
                </a:lnTo>
                <a:lnTo>
                  <a:pt x="2441236" y="3931106"/>
                </a:lnTo>
                <a:lnTo>
                  <a:pt x="2376221" y="3921017"/>
                </a:lnTo>
                <a:lnTo>
                  <a:pt x="2312969" y="3908542"/>
                </a:lnTo>
                <a:lnTo>
                  <a:pt x="2251296" y="3893840"/>
                </a:lnTo>
                <a:lnTo>
                  <a:pt x="2191016" y="3877072"/>
                </a:lnTo>
                <a:lnTo>
                  <a:pt x="2131942" y="3858397"/>
                </a:lnTo>
                <a:lnTo>
                  <a:pt x="2073890" y="3837975"/>
                </a:lnTo>
                <a:lnTo>
                  <a:pt x="2016673" y="3815967"/>
                </a:lnTo>
                <a:lnTo>
                  <a:pt x="1960106" y="3792533"/>
                </a:lnTo>
                <a:lnTo>
                  <a:pt x="1904003" y="3767831"/>
                </a:lnTo>
                <a:lnTo>
                  <a:pt x="1820313" y="3728754"/>
                </a:lnTo>
                <a:lnTo>
                  <a:pt x="1764558" y="3701585"/>
                </a:lnTo>
                <a:lnTo>
                  <a:pt x="1508683" y="3572887"/>
                </a:lnTo>
                <a:lnTo>
                  <a:pt x="1419631" y="3529325"/>
                </a:lnTo>
                <a:lnTo>
                  <a:pt x="1358678" y="3500566"/>
                </a:lnTo>
                <a:lnTo>
                  <a:pt x="1296239" y="3472220"/>
                </a:lnTo>
                <a:lnTo>
                  <a:pt x="1232129" y="3444446"/>
                </a:lnTo>
                <a:lnTo>
                  <a:pt x="1166162" y="3417405"/>
                </a:lnTo>
                <a:lnTo>
                  <a:pt x="1098153" y="3391256"/>
                </a:lnTo>
                <a:lnTo>
                  <a:pt x="1027916" y="3366159"/>
                </a:lnTo>
                <a:lnTo>
                  <a:pt x="955266" y="3342275"/>
                </a:lnTo>
                <a:lnTo>
                  <a:pt x="917977" y="3330838"/>
                </a:lnTo>
                <a:lnTo>
                  <a:pt x="880016" y="3319763"/>
                </a:lnTo>
                <a:lnTo>
                  <a:pt x="841358" y="3309072"/>
                </a:lnTo>
                <a:lnTo>
                  <a:pt x="801981" y="3298783"/>
                </a:lnTo>
                <a:lnTo>
                  <a:pt x="761861" y="3288918"/>
                </a:lnTo>
                <a:lnTo>
                  <a:pt x="720975" y="3279495"/>
                </a:lnTo>
                <a:lnTo>
                  <a:pt x="679300" y="3270536"/>
                </a:lnTo>
                <a:lnTo>
                  <a:pt x="636813" y="3262060"/>
                </a:lnTo>
                <a:lnTo>
                  <a:pt x="593490" y="3254086"/>
                </a:lnTo>
                <a:lnTo>
                  <a:pt x="549309" y="3246636"/>
                </a:lnTo>
                <a:lnTo>
                  <a:pt x="504245" y="3239728"/>
                </a:lnTo>
                <a:lnTo>
                  <a:pt x="458277" y="3233384"/>
                </a:lnTo>
                <a:lnTo>
                  <a:pt x="411380" y="3227622"/>
                </a:lnTo>
                <a:lnTo>
                  <a:pt x="363531" y="3222464"/>
                </a:lnTo>
                <a:lnTo>
                  <a:pt x="314708" y="3217928"/>
                </a:lnTo>
                <a:lnTo>
                  <a:pt x="264887" y="3214036"/>
                </a:lnTo>
                <a:lnTo>
                  <a:pt x="214045" y="3210806"/>
                </a:lnTo>
                <a:lnTo>
                  <a:pt x="162158" y="3208259"/>
                </a:lnTo>
                <a:lnTo>
                  <a:pt x="109204" y="3206415"/>
                </a:lnTo>
                <a:lnTo>
                  <a:pt x="55159" y="3205294"/>
                </a:lnTo>
                <a:lnTo>
                  <a:pt x="0" y="3204916"/>
                </a:lnTo>
                <a:lnTo>
                  <a:pt x="0" y="0"/>
                </a:lnTo>
                <a:lnTo>
                  <a:pt x="3640626" y="0"/>
                </a:lnTo>
                <a:lnTo>
                  <a:pt x="3640626" y="3732223"/>
                </a:lnTo>
                <a:lnTo>
                  <a:pt x="3585467" y="3752868"/>
                </a:lnTo>
                <a:lnTo>
                  <a:pt x="3531421" y="3772336"/>
                </a:lnTo>
                <a:lnTo>
                  <a:pt x="3478467" y="3790648"/>
                </a:lnTo>
                <a:lnTo>
                  <a:pt x="3426580" y="3807824"/>
                </a:lnTo>
                <a:lnTo>
                  <a:pt x="3375738" y="3823883"/>
                </a:lnTo>
                <a:lnTo>
                  <a:pt x="3325917" y="3838846"/>
                </a:lnTo>
                <a:lnTo>
                  <a:pt x="3277094" y="3852732"/>
                </a:lnTo>
                <a:lnTo>
                  <a:pt x="3229245" y="3865562"/>
                </a:lnTo>
                <a:lnTo>
                  <a:pt x="3182348" y="3877356"/>
                </a:lnTo>
                <a:lnTo>
                  <a:pt x="3136380" y="3888133"/>
                </a:lnTo>
                <a:lnTo>
                  <a:pt x="3091317" y="3897914"/>
                </a:lnTo>
                <a:lnTo>
                  <a:pt x="3047135" y="3906718"/>
                </a:lnTo>
                <a:lnTo>
                  <a:pt x="3003812" y="3914566"/>
                </a:lnTo>
                <a:lnTo>
                  <a:pt x="2961325" y="3921477"/>
                </a:lnTo>
                <a:lnTo>
                  <a:pt x="2919650" y="3927472"/>
                </a:lnTo>
                <a:lnTo>
                  <a:pt x="2878764" y="3932571"/>
                </a:lnTo>
                <a:lnTo>
                  <a:pt x="2838644" y="3936793"/>
                </a:lnTo>
                <a:lnTo>
                  <a:pt x="2799267" y="3940159"/>
                </a:lnTo>
                <a:lnTo>
                  <a:pt x="2760609" y="3942688"/>
                </a:lnTo>
                <a:lnTo>
                  <a:pt x="2685359" y="3945316"/>
                </a:lnTo>
                <a:lnTo>
                  <a:pt x="2648721" y="3945456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1123" y="2438250"/>
            <a:ext cx="3641090" cy="3945890"/>
          </a:xfrm>
          <a:custGeom>
            <a:avLst/>
            <a:gdLst/>
            <a:ahLst/>
            <a:cxnLst/>
            <a:rect l="l" t="t" r="r" b="b"/>
            <a:pathLst>
              <a:path w="3641090" h="3945890">
                <a:moveTo>
                  <a:pt x="3640626" y="0"/>
                </a:moveTo>
                <a:lnTo>
                  <a:pt x="0" y="0"/>
                </a:lnTo>
                <a:lnTo>
                  <a:pt x="0" y="3204916"/>
                </a:lnTo>
                <a:lnTo>
                  <a:pt x="55159" y="3205294"/>
                </a:lnTo>
                <a:lnTo>
                  <a:pt x="109204" y="3206415"/>
                </a:lnTo>
                <a:lnTo>
                  <a:pt x="162158" y="3208259"/>
                </a:lnTo>
                <a:lnTo>
                  <a:pt x="214045" y="3210806"/>
                </a:lnTo>
                <a:lnTo>
                  <a:pt x="264887" y="3214036"/>
                </a:lnTo>
                <a:lnTo>
                  <a:pt x="314708" y="3217928"/>
                </a:lnTo>
                <a:lnTo>
                  <a:pt x="363531" y="3222464"/>
                </a:lnTo>
                <a:lnTo>
                  <a:pt x="411380" y="3227622"/>
                </a:lnTo>
                <a:lnTo>
                  <a:pt x="458277" y="3233384"/>
                </a:lnTo>
                <a:lnTo>
                  <a:pt x="504245" y="3239728"/>
                </a:lnTo>
                <a:lnTo>
                  <a:pt x="549309" y="3246636"/>
                </a:lnTo>
                <a:lnTo>
                  <a:pt x="593490" y="3254086"/>
                </a:lnTo>
                <a:lnTo>
                  <a:pt x="636813" y="3262060"/>
                </a:lnTo>
                <a:lnTo>
                  <a:pt x="679300" y="3270536"/>
                </a:lnTo>
                <a:lnTo>
                  <a:pt x="720975" y="3279495"/>
                </a:lnTo>
                <a:lnTo>
                  <a:pt x="761861" y="3288918"/>
                </a:lnTo>
                <a:lnTo>
                  <a:pt x="801981" y="3298783"/>
                </a:lnTo>
                <a:lnTo>
                  <a:pt x="841358" y="3309072"/>
                </a:lnTo>
                <a:lnTo>
                  <a:pt x="880016" y="3319763"/>
                </a:lnTo>
                <a:lnTo>
                  <a:pt x="917977" y="3330838"/>
                </a:lnTo>
                <a:lnTo>
                  <a:pt x="955266" y="3342275"/>
                </a:lnTo>
                <a:lnTo>
                  <a:pt x="991904" y="3354056"/>
                </a:lnTo>
                <a:lnTo>
                  <a:pt x="1063325" y="3378566"/>
                </a:lnTo>
                <a:lnTo>
                  <a:pt x="1132425" y="3404209"/>
                </a:lnTo>
                <a:lnTo>
                  <a:pt x="1199389" y="3430824"/>
                </a:lnTo>
                <a:lnTo>
                  <a:pt x="1264404" y="3458251"/>
                </a:lnTo>
                <a:lnTo>
                  <a:pt x="1327656" y="3486331"/>
                </a:lnTo>
                <a:lnTo>
                  <a:pt x="1389329" y="3514904"/>
                </a:lnTo>
                <a:lnTo>
                  <a:pt x="1449609" y="3543809"/>
                </a:lnTo>
                <a:lnTo>
                  <a:pt x="1508683" y="3572887"/>
                </a:lnTo>
                <a:lnTo>
                  <a:pt x="1566735" y="3601977"/>
                </a:lnTo>
                <a:lnTo>
                  <a:pt x="1623952" y="3630920"/>
                </a:lnTo>
                <a:lnTo>
                  <a:pt x="1652305" y="3645287"/>
                </a:lnTo>
                <a:lnTo>
                  <a:pt x="1680519" y="3659557"/>
                </a:lnTo>
                <a:lnTo>
                  <a:pt x="1736622" y="3687726"/>
                </a:lnTo>
                <a:lnTo>
                  <a:pt x="1792447" y="3715268"/>
                </a:lnTo>
                <a:lnTo>
                  <a:pt x="1848178" y="3742023"/>
                </a:lnTo>
                <a:lnTo>
                  <a:pt x="1904003" y="3767831"/>
                </a:lnTo>
                <a:lnTo>
                  <a:pt x="1960106" y="3792533"/>
                </a:lnTo>
                <a:lnTo>
                  <a:pt x="2016673" y="3815967"/>
                </a:lnTo>
                <a:lnTo>
                  <a:pt x="2073890" y="3837975"/>
                </a:lnTo>
                <a:lnTo>
                  <a:pt x="2131942" y="3858397"/>
                </a:lnTo>
                <a:lnTo>
                  <a:pt x="2191016" y="3877072"/>
                </a:lnTo>
                <a:lnTo>
                  <a:pt x="2251296" y="3893840"/>
                </a:lnTo>
                <a:lnTo>
                  <a:pt x="2312969" y="3908542"/>
                </a:lnTo>
                <a:lnTo>
                  <a:pt x="2376221" y="3921017"/>
                </a:lnTo>
                <a:lnTo>
                  <a:pt x="2441236" y="3931106"/>
                </a:lnTo>
                <a:lnTo>
                  <a:pt x="2508200" y="3938649"/>
                </a:lnTo>
                <a:lnTo>
                  <a:pt x="2577300" y="3943485"/>
                </a:lnTo>
                <a:lnTo>
                  <a:pt x="2648721" y="3945456"/>
                </a:lnTo>
                <a:lnTo>
                  <a:pt x="2685359" y="3945316"/>
                </a:lnTo>
                <a:lnTo>
                  <a:pt x="2760609" y="3942688"/>
                </a:lnTo>
                <a:lnTo>
                  <a:pt x="2799267" y="3940159"/>
                </a:lnTo>
                <a:lnTo>
                  <a:pt x="2838644" y="3936793"/>
                </a:lnTo>
                <a:lnTo>
                  <a:pt x="2878764" y="3932571"/>
                </a:lnTo>
                <a:lnTo>
                  <a:pt x="2919650" y="3927472"/>
                </a:lnTo>
                <a:lnTo>
                  <a:pt x="2961325" y="3921477"/>
                </a:lnTo>
                <a:lnTo>
                  <a:pt x="3003812" y="3914566"/>
                </a:lnTo>
                <a:lnTo>
                  <a:pt x="3047135" y="3906718"/>
                </a:lnTo>
                <a:lnTo>
                  <a:pt x="3091317" y="3897914"/>
                </a:lnTo>
                <a:lnTo>
                  <a:pt x="3136380" y="3888133"/>
                </a:lnTo>
                <a:lnTo>
                  <a:pt x="3182349" y="3877356"/>
                </a:lnTo>
                <a:lnTo>
                  <a:pt x="3229245" y="3865562"/>
                </a:lnTo>
                <a:lnTo>
                  <a:pt x="3277094" y="3852732"/>
                </a:lnTo>
                <a:lnTo>
                  <a:pt x="3325917" y="3838846"/>
                </a:lnTo>
                <a:lnTo>
                  <a:pt x="3375738" y="3823883"/>
                </a:lnTo>
                <a:lnTo>
                  <a:pt x="3426580" y="3807824"/>
                </a:lnTo>
                <a:lnTo>
                  <a:pt x="3478467" y="3790648"/>
                </a:lnTo>
                <a:lnTo>
                  <a:pt x="3531421" y="3772336"/>
                </a:lnTo>
                <a:lnTo>
                  <a:pt x="3585467" y="3752868"/>
                </a:lnTo>
                <a:lnTo>
                  <a:pt x="3640626" y="3732223"/>
                </a:lnTo>
                <a:lnTo>
                  <a:pt x="3640626" y="0"/>
                </a:lnTo>
                <a:close/>
              </a:path>
            </a:pathLst>
          </a:custGeom>
          <a:ln w="9524">
            <a:solidFill>
              <a:srgbClr val="68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37700" y="2697514"/>
            <a:ext cx="2894965" cy="207428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sz="1700" b="1" spc="-5" dirty="0">
                <a:latin typeface="Georgia"/>
                <a:cs typeface="Georgia"/>
              </a:rPr>
              <a:t>Передача пакетов </a:t>
            </a:r>
            <a:r>
              <a:rPr sz="1700" b="1" dirty="0">
                <a:latin typeface="Georgia"/>
                <a:cs typeface="Georgia"/>
              </a:rPr>
              <a:t>без  установления  </a:t>
            </a:r>
            <a:r>
              <a:rPr sz="1700" b="1" spc="-5" dirty="0">
                <a:latin typeface="Georgia"/>
                <a:cs typeface="Georgia"/>
              </a:rPr>
              <a:t>соединения </a:t>
            </a:r>
            <a:r>
              <a:rPr sz="1700" dirty="0">
                <a:latin typeface="Georgia"/>
                <a:cs typeface="Georgia"/>
              </a:rPr>
              <a:t>- </a:t>
            </a:r>
            <a:r>
              <a:rPr sz="1700" spc="-5" dirty="0">
                <a:latin typeface="Georgia"/>
                <a:cs typeface="Georgia"/>
              </a:rPr>
              <a:t>метод  дейтаграмм. Пакеты,  принадлежащие одному  сообщению, доставляются </a:t>
            </a:r>
            <a:r>
              <a:rPr sz="1700" dirty="0">
                <a:latin typeface="Georgia"/>
                <a:cs typeface="Georgia"/>
              </a:rPr>
              <a:t>к  </a:t>
            </a:r>
            <a:r>
              <a:rPr sz="1700" spc="-5" dirty="0">
                <a:latin typeface="Georgia"/>
                <a:cs typeface="Georgia"/>
              </a:rPr>
              <a:t>узлу назначения по  </a:t>
            </a:r>
            <a:r>
              <a:rPr sz="1700" spc="-5" dirty="0" err="1">
                <a:latin typeface="Georgia"/>
                <a:cs typeface="Georgia"/>
              </a:rPr>
              <a:t>произвольным</a:t>
            </a:r>
            <a:r>
              <a:rPr sz="1700" spc="-85" dirty="0">
                <a:latin typeface="Georgia"/>
                <a:cs typeface="Georgia"/>
              </a:rPr>
              <a:t> </a:t>
            </a:r>
            <a:r>
              <a:rPr sz="1700" spc="-5" dirty="0" err="1" smtClean="0">
                <a:latin typeface="Georgia"/>
                <a:cs typeface="Georgia"/>
              </a:rPr>
              <a:t>маршрутам</a:t>
            </a:r>
            <a:r>
              <a:rPr sz="1700" spc="-5" dirty="0" smtClean="0">
                <a:latin typeface="Georgia"/>
                <a:cs typeface="Georgia"/>
              </a:rPr>
              <a:t>.</a:t>
            </a:r>
            <a:r>
              <a:rPr lang="ru-RU" sz="1700" spc="-5" dirty="0" smtClean="0">
                <a:latin typeface="Georgia"/>
                <a:cs typeface="Georgia"/>
              </a:rPr>
              <a:t> 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567940" marR="5080" indent="-2357120">
              <a:lnSpc>
                <a:spcPct val="100699"/>
              </a:lnSpc>
              <a:spcBef>
                <a:spcPts val="70"/>
              </a:spcBef>
            </a:pPr>
            <a:r>
              <a:rPr spc="-10" dirty="0"/>
              <a:t>Без </a:t>
            </a:r>
            <a:r>
              <a:rPr spc="-5" dirty="0"/>
              <a:t>установления </a:t>
            </a:r>
            <a:r>
              <a:rPr spc="-10" dirty="0"/>
              <a:t>виртуального  </a:t>
            </a:r>
            <a:r>
              <a:rPr spc="-5" dirty="0"/>
              <a:t>соединения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188720"/>
            <a:ext cx="86106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457200" y="3826510"/>
            <a:ext cx="1524000" cy="2359660"/>
          </a:xfrm>
        </p:spPr>
        <p:txBody>
          <a:bodyPr/>
          <a:lstStyle/>
          <a:p>
            <a:r>
              <a:rPr lang="ru-RU" sz="1400" dirty="0" err="1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Дейтаграммный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способ передачи данных основан на том, что все передаваемые пакеты обрабатыва­ются независимо друг от друга, пакет за пакетом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lang="en-US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2199640" y="3794760"/>
            <a:ext cx="1620520" cy="25146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дейтаграммном режиме учитывается только адрес назначения, по которому производится решение о перенаправлении в другой узел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163060" y="3811270"/>
            <a:ext cx="1808480" cy="248158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Пакеты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, следующие по одному и тому же адресу назначения, могут добираться до него разными путями и вследствие изменения состояния сети, на­пример отказа промежуточных маршрутизаторов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6419850" y="3688080"/>
            <a:ext cx="2324100" cy="26924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Однако </a:t>
            </a:r>
            <a:r>
              <a:rPr lang="ru-RU" sz="14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никакая информация об уже переданных пакетах сетью не хранится и в ходе обработки очередного пакета во внимание не принимается. То есть каждый отдельный пакет рассматривается сетью как совершенно независимая единица передачи — дейтаграмма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3627120"/>
            <a:ext cx="1600200" cy="28498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33600" y="3627120"/>
            <a:ext cx="1752600" cy="28498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38600" y="3627120"/>
            <a:ext cx="2057400" cy="28498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8400" y="3581400"/>
            <a:ext cx="2667000" cy="28498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1297</Words>
  <Application>Microsoft Office PowerPoint</Application>
  <PresentationFormat>Экран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Коммутация пакетов</vt:lpstr>
      <vt:lpstr>Телефонная сеть общего пользования</vt:lpstr>
      <vt:lpstr>Теле-радиовещательная сеть</vt:lpstr>
      <vt:lpstr>Вычислительные сети</vt:lpstr>
      <vt:lpstr>Коммутация каналов</vt:lpstr>
      <vt:lpstr>Коммутация пакетов</vt:lpstr>
      <vt:lpstr>Канал vs. Пакет</vt:lpstr>
      <vt:lpstr>Разные режимы передачи пакетов</vt:lpstr>
      <vt:lpstr>Без установления виртуального  соединения</vt:lpstr>
      <vt:lpstr>С установлением виртуального  соединения</vt:lpstr>
      <vt:lpstr>Модель OSI и TCP/IP</vt:lpstr>
      <vt:lpstr>Инкапсуляция</vt:lpstr>
      <vt:lpstr>Взаимодействие устройств в соответствии с моделью OSI</vt:lpstr>
      <vt:lpstr>Слайд 14</vt:lpstr>
      <vt:lpstr>Маршрутизатор</vt:lpstr>
      <vt:lpstr>Коммутатор</vt:lpstr>
      <vt:lpstr>Hab</vt:lpstr>
      <vt:lpstr>Слайд 18</vt:lpstr>
      <vt:lpstr>Принцип работы IP-сети</vt:lpstr>
      <vt:lpstr>Принцип работы IP-сети</vt:lpstr>
      <vt:lpstr>Принцип работы IP-сети</vt:lpstr>
      <vt:lpstr>Стек TCP/IP</vt:lpstr>
      <vt:lpstr>Типы пакетных сетей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Коммутация пакетов</dc:title>
  <dc:creator>Иван</dc:creator>
  <cp:lastModifiedBy>Ekaterina Limareva</cp:lastModifiedBy>
  <cp:revision>42</cp:revision>
  <dcterms:created xsi:type="dcterms:W3CDTF">2018-11-22T15:44:28Z</dcterms:created>
  <dcterms:modified xsi:type="dcterms:W3CDTF">2018-12-11T19:59:32Z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