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5" r:id="rId21"/>
    <p:sldId id="276" r:id="rId22"/>
    <p:sldId id="274" r:id="rId23"/>
  </p:sldIdLst>
  <p:sldSz cx="10080625" cy="7559675"/>
  <p:notesSz cx="7559675" cy="10691813"/>
  <p:embeddedFontLst>
    <p:embeddedFont>
      <p:font typeface="Source Sans Pro Black" pitchFamily="34" charset="0"/>
      <p:bold r:id="rId25"/>
    </p:embeddedFont>
    <p:embeddedFont>
      <p:font typeface="Open Sans SemiBold" charset="0"/>
      <p:regular r:id="rId26"/>
      <p:bold r:id="rId27"/>
      <p:italic r:id="rId28"/>
      <p:boldItalic r:id="rId29"/>
    </p:embeddedFont>
    <p:embeddedFont>
      <p:font typeface="Verdana" pitchFamily="34" charset="0"/>
      <p:regular r:id="rId30"/>
      <p:bold r:id="rId31"/>
      <p:italic r:id="rId32"/>
      <p:boldItalic r:id="rId33"/>
    </p:embeddedFont>
    <p:embeddedFont>
      <p:font typeface="Source Sans Pro SemiBold" pitchFamily="34" charset="0"/>
      <p:bold r:id="rId34"/>
    </p:embeddedFont>
    <p:embeddedFont>
      <p:font typeface="Source Sans Pro"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66" d="100"/>
          <a:sy n="66" d="100"/>
        </p:scale>
        <p:origin x="-1134" y="-114"/>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2"/>
          <p:cNvSpPr txBox="1">
            <a:spLocks noGrp="1"/>
          </p:cNvSpPr>
          <p:nvPr>
            <p:ph type="subTitle" idx="1"/>
          </p:nvPr>
        </p:nvSpPr>
        <p:spPr>
          <a:xfrm>
            <a:off x="360000" y="1980000"/>
            <a:ext cx="9179640" cy="467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4" name="Google Shape;44;p11"/>
          <p:cNvSpPr txBox="1">
            <a:spLocks noGrp="1"/>
          </p:cNvSpPr>
          <p:nvPr>
            <p:ph type="body" idx="1"/>
          </p:nvPr>
        </p:nvSpPr>
        <p:spPr>
          <a:xfrm>
            <a:off x="360000" y="19800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5" name="Google Shape;45;p11"/>
          <p:cNvSpPr txBox="1">
            <a:spLocks noGrp="1"/>
          </p:cNvSpPr>
          <p:nvPr>
            <p:ph type="body" idx="2"/>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8" name="Google Shape;48;p12"/>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1" name="Google Shape;51;p12"/>
          <p:cNvSpPr txBox="1">
            <a:spLocks noGrp="1"/>
          </p:cNvSpPr>
          <p:nvPr>
            <p:ph type="body" idx="4"/>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4" name="Google Shape;54;p13"/>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body" idx="2"/>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pic>
        <p:nvPicPr>
          <p:cNvPr id="56" name="Google Shape;56;p13"/>
          <p:cNvPicPr preferRelativeResize="0"/>
          <p:nvPr/>
        </p:nvPicPr>
        <p:blipFill rotWithShape="1">
          <a:blip r:embed="rId2">
            <a:alphaModFix/>
          </a:blip>
          <a:srcRect/>
          <a:stretch/>
        </p:blipFill>
        <p:spPr>
          <a:xfrm>
            <a:off x="2017080" y="1979640"/>
            <a:ext cx="5865120" cy="4679640"/>
          </a:xfrm>
          <a:prstGeom prst="rect">
            <a:avLst/>
          </a:prstGeom>
          <a:noFill/>
          <a:ln>
            <a:noFill/>
          </a:ln>
        </p:spPr>
      </p:pic>
      <p:pic>
        <p:nvPicPr>
          <p:cNvPr id="57" name="Google Shape;57;p13"/>
          <p:cNvPicPr preferRelativeResize="0"/>
          <p:nvPr/>
        </p:nvPicPr>
        <p:blipFill rotWithShape="1">
          <a:blip r:embed="rId2">
            <a:alphaModFix/>
          </a:blip>
          <a:srcRect/>
          <a:stretch/>
        </p:blipFill>
        <p:spPr>
          <a:xfrm>
            <a:off x="2017080" y="1979640"/>
            <a:ext cx="5865120" cy="46796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7" name="Google Shape;67;p15"/>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1" name="Google Shape;71;p17"/>
          <p:cNvSpPr txBox="1">
            <a:spLocks noGrp="1"/>
          </p:cNvSpPr>
          <p:nvPr>
            <p:ph type="subTitle" idx="1"/>
          </p:nvPr>
        </p:nvSpPr>
        <p:spPr>
          <a:xfrm>
            <a:off x="360000" y="1980000"/>
            <a:ext cx="9179640" cy="467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4" name="Google Shape;74;p18"/>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5" name="Google Shape;75;p18"/>
          <p:cNvSpPr txBox="1">
            <a:spLocks noGrp="1"/>
          </p:cNvSpPr>
          <p:nvPr>
            <p:ph type="body" idx="2"/>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360000" y="360000"/>
            <a:ext cx="9359640" cy="417168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2" name="Google Shape;82;p21"/>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3" name="Google Shape;83;p21"/>
          <p:cNvSpPr txBox="1">
            <a:spLocks noGrp="1"/>
          </p:cNvSpPr>
          <p:nvPr>
            <p:ph type="body" idx="2"/>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4" name="Google Shape;84;p21"/>
          <p:cNvSpPr txBox="1">
            <a:spLocks noGrp="1"/>
          </p:cNvSpPr>
          <p:nvPr>
            <p:ph type="body" idx="3"/>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7" name="Google Shape;87;p22"/>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8" name="Google Shape;88;p22"/>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9" name="Google Shape;89;p22"/>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2" name="Google Shape;92;p23"/>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3" name="Google Shape;93;p23"/>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4" name="Google Shape;94;p23"/>
          <p:cNvSpPr txBox="1">
            <a:spLocks noGrp="1"/>
          </p:cNvSpPr>
          <p:nvPr>
            <p:ph type="body" idx="3"/>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7" name="Google Shape;97;p24"/>
          <p:cNvSpPr txBox="1">
            <a:spLocks noGrp="1"/>
          </p:cNvSpPr>
          <p:nvPr>
            <p:ph type="body" idx="1"/>
          </p:nvPr>
        </p:nvSpPr>
        <p:spPr>
          <a:xfrm>
            <a:off x="360000" y="19800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8" name="Google Shape;98;p24"/>
          <p:cNvSpPr txBox="1">
            <a:spLocks noGrp="1"/>
          </p:cNvSpPr>
          <p:nvPr>
            <p:ph type="body" idx="2"/>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1" name="Google Shape;101;p25"/>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2" name="Google Shape;102;p25"/>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3" name="Google Shape;103;p25"/>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4" name="Google Shape;104;p25"/>
          <p:cNvSpPr txBox="1">
            <a:spLocks noGrp="1"/>
          </p:cNvSpPr>
          <p:nvPr>
            <p:ph type="body" idx="4"/>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7" name="Google Shape;107;p26"/>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8" name="Google Shape;108;p26"/>
          <p:cNvSpPr txBox="1">
            <a:spLocks noGrp="1"/>
          </p:cNvSpPr>
          <p:nvPr>
            <p:ph type="body" idx="2"/>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pic>
        <p:nvPicPr>
          <p:cNvPr id="109" name="Google Shape;109;p26"/>
          <p:cNvPicPr preferRelativeResize="0"/>
          <p:nvPr/>
        </p:nvPicPr>
        <p:blipFill rotWithShape="1">
          <a:blip r:embed="rId2">
            <a:alphaModFix/>
          </a:blip>
          <a:srcRect/>
          <a:stretch/>
        </p:blipFill>
        <p:spPr>
          <a:xfrm>
            <a:off x="2017080" y="1979640"/>
            <a:ext cx="5865120" cy="4679640"/>
          </a:xfrm>
          <a:prstGeom prst="rect">
            <a:avLst/>
          </a:prstGeom>
          <a:noFill/>
          <a:ln>
            <a:noFill/>
          </a:ln>
        </p:spPr>
      </p:pic>
      <p:pic>
        <p:nvPicPr>
          <p:cNvPr id="110" name="Google Shape;110;p26"/>
          <p:cNvPicPr preferRelativeResize="0"/>
          <p:nvPr/>
        </p:nvPicPr>
        <p:blipFill rotWithShape="1">
          <a:blip r:embed="rId2">
            <a:alphaModFix/>
          </a:blip>
          <a:srcRect/>
          <a:stretch/>
        </p:blipFill>
        <p:spPr>
          <a:xfrm>
            <a:off x="2017080" y="1979640"/>
            <a:ext cx="5865120" cy="467964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1" name="Google Shape;121;p29"/>
          <p:cNvSpPr txBox="1">
            <a:spLocks noGrp="1"/>
          </p:cNvSpPr>
          <p:nvPr>
            <p:ph type="subTitle" idx="1"/>
          </p:nvPr>
        </p:nvSpPr>
        <p:spPr>
          <a:xfrm>
            <a:off x="360000" y="1980000"/>
            <a:ext cx="9179640" cy="467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4" name="Google Shape;124;p30"/>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5"/>
        <p:cNvGrpSpPr/>
        <p:nvPr/>
      </p:nvGrpSpPr>
      <p:grpSpPr>
        <a:xfrm>
          <a:off x="0" y="0"/>
          <a:ext cx="0" cy="0"/>
          <a:chOff x="0" y="0"/>
          <a:chExt cx="0" cy="0"/>
        </a:xfrm>
      </p:grpSpPr>
      <p:sp>
        <p:nvSpPr>
          <p:cNvPr id="126" name="Google Shape;126;p31"/>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7" name="Google Shape;127;p31"/>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8" name="Google Shape;128;p31"/>
          <p:cNvSpPr txBox="1">
            <a:spLocks noGrp="1"/>
          </p:cNvSpPr>
          <p:nvPr>
            <p:ph type="body" idx="2"/>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 name="Google Shape;18;p4"/>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31"/>
        <p:cNvGrpSpPr/>
        <p:nvPr/>
      </p:nvGrpSpPr>
      <p:grpSpPr>
        <a:xfrm>
          <a:off x="0" y="0"/>
          <a:ext cx="0" cy="0"/>
          <a:chOff x="0" y="0"/>
          <a:chExt cx="0" cy="0"/>
        </a:xfrm>
      </p:grpSpPr>
      <p:sp>
        <p:nvSpPr>
          <p:cNvPr id="132" name="Google Shape;132;p33"/>
          <p:cNvSpPr txBox="1">
            <a:spLocks noGrp="1"/>
          </p:cNvSpPr>
          <p:nvPr>
            <p:ph type="subTitle" idx="1"/>
          </p:nvPr>
        </p:nvSpPr>
        <p:spPr>
          <a:xfrm>
            <a:off x="360000" y="360000"/>
            <a:ext cx="9359640" cy="417168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34"/>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6" name="Google Shape;136;p34"/>
          <p:cNvSpPr txBox="1">
            <a:spLocks noGrp="1"/>
          </p:cNvSpPr>
          <p:nvPr>
            <p:ph type="body" idx="2"/>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7" name="Google Shape;137;p34"/>
          <p:cNvSpPr txBox="1">
            <a:spLocks noGrp="1"/>
          </p:cNvSpPr>
          <p:nvPr>
            <p:ph type="body" idx="3"/>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0" name="Google Shape;140;p35"/>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1" name="Google Shape;141;p35"/>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2" name="Google Shape;142;p35"/>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5" name="Google Shape;145;p36"/>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6" name="Google Shape;146;p36"/>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7" name="Google Shape;147;p36"/>
          <p:cNvSpPr txBox="1">
            <a:spLocks noGrp="1"/>
          </p:cNvSpPr>
          <p:nvPr>
            <p:ph type="body" idx="3"/>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0" name="Google Shape;150;p37"/>
          <p:cNvSpPr txBox="1">
            <a:spLocks noGrp="1"/>
          </p:cNvSpPr>
          <p:nvPr>
            <p:ph type="body" idx="1"/>
          </p:nvPr>
        </p:nvSpPr>
        <p:spPr>
          <a:xfrm>
            <a:off x="360000" y="19800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1" name="Google Shape;151;p37"/>
          <p:cNvSpPr txBox="1">
            <a:spLocks noGrp="1"/>
          </p:cNvSpPr>
          <p:nvPr>
            <p:ph type="body" idx="2"/>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4" name="Google Shape;154;p38"/>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5" name="Google Shape;155;p38"/>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6" name="Google Shape;156;p38"/>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7" name="Google Shape;157;p38"/>
          <p:cNvSpPr txBox="1">
            <a:spLocks noGrp="1"/>
          </p:cNvSpPr>
          <p:nvPr>
            <p:ph type="body" idx="4"/>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8"/>
        <p:cNvGrpSpPr/>
        <p:nvPr/>
      </p:nvGrpSpPr>
      <p:grpSpPr>
        <a:xfrm>
          <a:off x="0" y="0"/>
          <a:ext cx="0" cy="0"/>
          <a:chOff x="0" y="0"/>
          <a:chExt cx="0" cy="0"/>
        </a:xfrm>
      </p:grpSpPr>
      <p:sp>
        <p:nvSpPr>
          <p:cNvPr id="159" name="Google Shape;159;p39"/>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0" name="Google Shape;160;p39"/>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61" name="Google Shape;161;p39"/>
          <p:cNvSpPr txBox="1">
            <a:spLocks noGrp="1"/>
          </p:cNvSpPr>
          <p:nvPr>
            <p:ph type="body" idx="2"/>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pic>
        <p:nvPicPr>
          <p:cNvPr id="162" name="Google Shape;162;p39"/>
          <p:cNvPicPr preferRelativeResize="0"/>
          <p:nvPr/>
        </p:nvPicPr>
        <p:blipFill rotWithShape="1">
          <a:blip r:embed="rId2">
            <a:alphaModFix/>
          </a:blip>
          <a:srcRect/>
          <a:stretch/>
        </p:blipFill>
        <p:spPr>
          <a:xfrm>
            <a:off x="2017080" y="1979640"/>
            <a:ext cx="5865120" cy="4679640"/>
          </a:xfrm>
          <a:prstGeom prst="rect">
            <a:avLst/>
          </a:prstGeom>
          <a:noFill/>
          <a:ln>
            <a:noFill/>
          </a:ln>
        </p:spPr>
      </p:pic>
      <p:pic>
        <p:nvPicPr>
          <p:cNvPr id="163" name="Google Shape;163;p39"/>
          <p:cNvPicPr preferRelativeResize="0"/>
          <p:nvPr/>
        </p:nvPicPr>
        <p:blipFill rotWithShape="1">
          <a:blip r:embed="rId2">
            <a:alphaModFix/>
          </a:blip>
          <a:srcRect/>
          <a:stretch/>
        </p:blipFill>
        <p:spPr>
          <a:xfrm>
            <a:off x="2017080" y="1979640"/>
            <a:ext cx="5865120" cy="46796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1" name="Google Shape;21;p5"/>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2" name="Google Shape;22;p5"/>
          <p:cNvSpPr txBox="1">
            <a:spLocks noGrp="1"/>
          </p:cNvSpPr>
          <p:nvPr>
            <p:ph type="body" idx="2"/>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7"/>
          <p:cNvSpPr txBox="1">
            <a:spLocks noGrp="1"/>
          </p:cNvSpPr>
          <p:nvPr>
            <p:ph type="subTitle" idx="1"/>
          </p:nvPr>
        </p:nvSpPr>
        <p:spPr>
          <a:xfrm>
            <a:off x="360000" y="360000"/>
            <a:ext cx="9359640" cy="417168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9" name="Google Shape;29;p8"/>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0" name="Google Shape;30;p8"/>
          <p:cNvSpPr txBox="1">
            <a:spLocks noGrp="1"/>
          </p:cNvSpPr>
          <p:nvPr>
            <p:ph type="body" idx="2"/>
          </p:nvPr>
        </p:nvSpPr>
        <p:spPr>
          <a:xfrm>
            <a:off x="36000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Google Shape;31;p8"/>
          <p:cNvSpPr txBox="1">
            <a:spLocks noGrp="1"/>
          </p:cNvSpPr>
          <p:nvPr>
            <p:ph type="body" idx="3"/>
          </p:nvPr>
        </p:nvSpPr>
        <p:spPr>
          <a:xfrm>
            <a:off x="506376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4" name="Google Shape;34;p9"/>
          <p:cNvSpPr txBox="1">
            <a:spLocks noGrp="1"/>
          </p:cNvSpPr>
          <p:nvPr>
            <p:ph type="body" idx="1"/>
          </p:nvPr>
        </p:nvSpPr>
        <p:spPr>
          <a:xfrm>
            <a:off x="360000" y="1980000"/>
            <a:ext cx="447948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6" name="Google Shape;36;p9"/>
          <p:cNvSpPr txBox="1">
            <a:spLocks noGrp="1"/>
          </p:cNvSpPr>
          <p:nvPr>
            <p:ph type="body" idx="3"/>
          </p:nvPr>
        </p:nvSpPr>
        <p:spPr>
          <a:xfrm>
            <a:off x="5063760" y="44244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9" name="Google Shape;39;p10"/>
          <p:cNvSpPr txBox="1">
            <a:spLocks noGrp="1"/>
          </p:cNvSpPr>
          <p:nvPr>
            <p:ph type="body" idx="1"/>
          </p:nvPr>
        </p:nvSpPr>
        <p:spPr>
          <a:xfrm>
            <a:off x="36000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2"/>
          </p:nvPr>
        </p:nvSpPr>
        <p:spPr>
          <a:xfrm>
            <a:off x="5063760" y="1980000"/>
            <a:ext cx="447948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1" name="Google Shape;41;p10"/>
          <p:cNvSpPr txBox="1">
            <a:spLocks noGrp="1"/>
          </p:cNvSpPr>
          <p:nvPr>
            <p:ph type="body" idx="3"/>
          </p:nvPr>
        </p:nvSpPr>
        <p:spPr>
          <a:xfrm>
            <a:off x="360000" y="4424400"/>
            <a:ext cx="9179640" cy="22320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0" y="180000"/>
            <a:ext cx="9719640" cy="125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7560000" y="6840000"/>
            <a:ext cx="2519640" cy="53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900000" y="6840000"/>
            <a:ext cx="6479640" cy="539640"/>
          </a:xfrm>
          <a:prstGeom prst="rect">
            <a:avLst/>
          </a:prstGeom>
          <a:solidFill>
            <a:srgbClr val="BD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180000" y="6840000"/>
            <a:ext cx="539640" cy="539640"/>
          </a:xfrm>
          <a:prstGeom prst="rect">
            <a:avLst/>
          </a:pr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txBox="1">
            <a:spLocks noGrp="1"/>
          </p:cNvSpPr>
          <p:nvPr>
            <p:ph type="title"/>
          </p:nvPr>
        </p:nvSpPr>
        <p:spPr>
          <a:xfrm>
            <a:off x="504000" y="301320"/>
            <a:ext cx="9072000" cy="1261800"/>
          </a:xfrm>
          <a:prstGeom prst="rect">
            <a:avLst/>
          </a:prstGeom>
          <a:noFill/>
          <a:ln>
            <a:noFill/>
          </a:ln>
        </p:spPr>
        <p:txBody>
          <a:bodyPr spcFirstLastPara="1" wrap="square" lIns="0" tIns="0" rIns="0" bIns="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180000"/>
            <a:ext cx="9719640" cy="125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7560000" y="6840000"/>
            <a:ext cx="2519640" cy="53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900000" y="6840000"/>
            <a:ext cx="6479640" cy="539640"/>
          </a:xfrm>
          <a:prstGeom prst="rect">
            <a:avLst/>
          </a:prstGeom>
          <a:solidFill>
            <a:srgbClr val="BD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180000" y="6840000"/>
            <a:ext cx="539640" cy="539640"/>
          </a:xfrm>
          <a:prstGeom prst="rect">
            <a:avLst/>
          </a:pr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body" idx="1"/>
          </p:nvPr>
        </p:nvSpPr>
        <p:spPr>
          <a:xfrm>
            <a:off x="504000" y="1768680"/>
            <a:ext cx="9072000" cy="438408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27"/>
          <p:cNvSpPr/>
          <p:nvPr/>
        </p:nvSpPr>
        <p:spPr>
          <a:xfrm>
            <a:off x="0" y="180000"/>
            <a:ext cx="9719640" cy="125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7"/>
          <p:cNvSpPr/>
          <p:nvPr/>
        </p:nvSpPr>
        <p:spPr>
          <a:xfrm>
            <a:off x="7560000" y="6840000"/>
            <a:ext cx="2519640" cy="539640"/>
          </a:xfrm>
          <a:prstGeom prst="rect">
            <a:avLst/>
          </a:prstGeom>
          <a:solidFill>
            <a:srgbClr val="E74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7"/>
          <p:cNvSpPr/>
          <p:nvPr/>
        </p:nvSpPr>
        <p:spPr>
          <a:xfrm>
            <a:off x="900000" y="6840000"/>
            <a:ext cx="6479640" cy="539640"/>
          </a:xfrm>
          <a:prstGeom prst="rect">
            <a:avLst/>
          </a:prstGeom>
          <a:solidFill>
            <a:srgbClr val="BDC3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7"/>
          <p:cNvSpPr/>
          <p:nvPr/>
        </p:nvSpPr>
        <p:spPr>
          <a:xfrm>
            <a:off x="180000" y="6840000"/>
            <a:ext cx="539640" cy="539640"/>
          </a:xfrm>
          <a:prstGeom prst="rect">
            <a:avLst/>
          </a:pr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7"/>
          <p:cNvSpPr txBox="1">
            <a:spLocks noGrp="1"/>
          </p:cNvSpPr>
          <p:nvPr>
            <p:ph type="title"/>
          </p:nvPr>
        </p:nvSpPr>
        <p:spPr>
          <a:xfrm>
            <a:off x="360000" y="360000"/>
            <a:ext cx="9359640" cy="899640"/>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7" name="Google Shape;117;p27"/>
          <p:cNvSpPr txBox="1">
            <a:spLocks noGrp="1"/>
          </p:cNvSpPr>
          <p:nvPr>
            <p:ph type="body" idx="1"/>
          </p:nvPr>
        </p:nvSpPr>
        <p:spPr>
          <a:xfrm>
            <a:off x="360000" y="1980000"/>
            <a:ext cx="9179640" cy="467964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0"/>
          <p:cNvSpPr/>
          <p:nvPr/>
        </p:nvSpPr>
        <p:spPr>
          <a:xfrm>
            <a:off x="648000" y="-864000"/>
            <a:ext cx="8999640" cy="237564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ru-RU" sz="2400" b="1" i="0" u="none" strike="noStrike" cap="none">
                <a:solidFill>
                  <a:srgbClr val="FFFFFF"/>
                </a:solidFill>
                <a:latin typeface="Source Sans Pro Black"/>
                <a:ea typeface="Source Sans Pro Black"/>
                <a:cs typeface="Source Sans Pro Black"/>
                <a:sym typeface="Source Sans Pro Black"/>
              </a:rPr>
              <a:t>Санкт-Петербургский государственный университет телекоммуникаций имени профессора М.А. Бонч-Бруевича</a:t>
            </a:r>
            <a:endParaRPr sz="1800" b="0"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40"/>
          <p:cNvSpPr/>
          <p:nvPr/>
        </p:nvSpPr>
        <p:spPr>
          <a:xfrm>
            <a:off x="288000" y="2160000"/>
            <a:ext cx="9503640" cy="215964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ru-RU" sz="3600" b="1" strike="noStrike">
                <a:solidFill>
                  <a:srgbClr val="000000"/>
                </a:solidFill>
                <a:latin typeface="Open Sans SemiBold"/>
                <a:ea typeface="Open Sans SemiBold"/>
                <a:cs typeface="Open Sans SemiBold"/>
                <a:sym typeface="Open Sans SemiBold"/>
              </a:rPr>
              <a:t>Поиск и устранение некорректной работы сети при помощи снифферов</a:t>
            </a:r>
            <a:endParaRPr sz="1800" b="0"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9"/>
          <p:cNvSpPr/>
          <p:nvPr/>
        </p:nvSpPr>
        <p:spPr>
          <a:xfrm>
            <a:off x="117000" y="1431600"/>
            <a:ext cx="4923312" cy="461957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400" b="1" strike="noStrike" dirty="0">
                <a:solidFill>
                  <a:srgbClr val="1C1C1C"/>
                </a:solidFill>
                <a:latin typeface="Source Sans Pro SemiBold"/>
                <a:ea typeface="Source Sans Pro SemiBold"/>
                <a:cs typeface="Source Sans Pro SemiBold"/>
                <a:sym typeface="Source Sans Pro SemiBold"/>
              </a:rPr>
              <a:t>Помимо прекрасных возможностей по созданию разного рода фильтров, программа </a:t>
            </a:r>
            <a:r>
              <a:rPr lang="ru-RU" sz="2400" b="1" strike="noStrike" dirty="0" err="1">
                <a:solidFill>
                  <a:srgbClr val="1C1C1C"/>
                </a:solidFill>
                <a:latin typeface="Source Sans Pro SemiBold"/>
                <a:ea typeface="Source Sans Pro SemiBold"/>
                <a:cs typeface="Source Sans Pro SemiBold"/>
                <a:sym typeface="Source Sans Pro SemiBold"/>
              </a:rPr>
              <a:t>Ethereal</a:t>
            </a:r>
            <a:r>
              <a:rPr lang="ru-RU" sz="2400" b="1" strike="noStrike" dirty="0">
                <a:solidFill>
                  <a:srgbClr val="1C1C1C"/>
                </a:solidFill>
                <a:latin typeface="Source Sans Pro SemiBold"/>
                <a:ea typeface="Source Sans Pro SemiBold"/>
                <a:cs typeface="Source Sans Pro SemiBold"/>
                <a:sym typeface="Source Sans Pro SemiBold"/>
              </a:rPr>
              <a:t> позволяет выполнять всесторонний анализ трафика, представляя его в графической форме или в форме статистического отчета. К примеру, можно выполнить анализ TCP-трафика по пропускной способности, по времени передачи туда и обратно и по номерам пакетов. Результаты анализа представляются в виде графиков.</a:t>
            </a:r>
            <a:endParaRPr sz="1800" b="0" strike="noStrike" dirty="0">
              <a:solidFill>
                <a:srgbClr val="000000"/>
              </a:solidFill>
              <a:latin typeface="Arial"/>
              <a:ea typeface="Arial"/>
              <a:cs typeface="Arial"/>
              <a:sym typeface="Arial"/>
            </a:endParaRPr>
          </a:p>
        </p:txBody>
      </p:sp>
      <p:sp>
        <p:nvSpPr>
          <p:cNvPr id="231" name="Google Shape;231;p49"/>
          <p:cNvSpPr/>
          <p:nvPr/>
        </p:nvSpPr>
        <p:spPr>
          <a:xfrm>
            <a:off x="1527120" y="288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Times New Roman"/>
                <a:ea typeface="Times New Roman"/>
                <a:cs typeface="Times New Roman"/>
                <a:sym typeface="Times New Roman"/>
              </a:rPr>
              <a:t>Ethereal (wireshark)</a:t>
            </a:r>
            <a:endParaRPr sz="1800" b="0" strike="noStrike">
              <a:solidFill>
                <a:srgbClr val="000000"/>
              </a:solidFill>
              <a:latin typeface="Arial"/>
              <a:ea typeface="Arial"/>
              <a:cs typeface="Arial"/>
              <a:sym typeface="Arial"/>
            </a:endParaRPr>
          </a:p>
        </p:txBody>
      </p:sp>
      <p:sp>
        <p:nvSpPr>
          <p:cNvPr id="232" name="Google Shape;232;p49"/>
          <p:cNvSpPr/>
          <p:nvPr/>
        </p:nvSpPr>
        <p:spPr>
          <a:xfrm>
            <a:off x="1527120" y="288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Times New Roman"/>
                <a:ea typeface="Times New Roman"/>
                <a:cs typeface="Times New Roman"/>
                <a:sym typeface="Times New Roman"/>
              </a:rPr>
              <a:t>Ethereal (wireshark)</a:t>
            </a:r>
            <a:endParaRPr sz="1800" b="0" strike="noStrike">
              <a:solidFill>
                <a:srgbClr val="000000"/>
              </a:solidFill>
              <a:latin typeface="Arial"/>
              <a:ea typeface="Arial"/>
              <a:cs typeface="Arial"/>
              <a:sym typeface="Arial"/>
            </a:endParaRPr>
          </a:p>
        </p:txBody>
      </p:sp>
      <p:pic>
        <p:nvPicPr>
          <p:cNvPr id="233" name="Google Shape;233;p49"/>
          <p:cNvPicPr preferRelativeResize="0"/>
          <p:nvPr/>
        </p:nvPicPr>
        <p:blipFill rotWithShape="1">
          <a:blip r:embed="rId3">
            <a:alphaModFix/>
          </a:blip>
          <a:srcRect/>
          <a:stretch/>
        </p:blipFill>
        <p:spPr>
          <a:xfrm>
            <a:off x="5040312" y="2159149"/>
            <a:ext cx="4923312" cy="3241376"/>
          </a:xfrm>
          <a:prstGeom prst="rect">
            <a:avLst/>
          </a:prstGeom>
          <a:noFill/>
          <a:ln>
            <a:noFill/>
          </a:ln>
        </p:spPr>
      </p:pic>
      <p:sp>
        <p:nvSpPr>
          <p:cNvPr id="234" name="Google Shape;234;p49"/>
          <p:cNvSpPr/>
          <p:nvPr/>
        </p:nvSpPr>
        <p:spPr>
          <a:xfrm>
            <a:off x="6624000" y="5589720"/>
            <a:ext cx="2015640" cy="60192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ru-RU" sz="1800" b="0" strike="noStrike">
                <a:solidFill>
                  <a:srgbClr val="000000"/>
                </a:solidFill>
                <a:latin typeface="Arial"/>
                <a:ea typeface="Arial"/>
                <a:cs typeface="Arial"/>
                <a:sym typeface="Arial"/>
              </a:rPr>
              <a:t>График анализа трафика</a:t>
            </a:r>
            <a:endParaRPr sz="1800" b="0"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0"/>
          <p:cNvSpPr/>
          <p:nvPr/>
        </p:nvSpPr>
        <p:spPr>
          <a:xfrm>
            <a:off x="2304000" y="360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Source Sans Pro Black"/>
                <a:ea typeface="Source Sans Pro Black"/>
                <a:cs typeface="Source Sans Pro Black"/>
                <a:sym typeface="Source Sans Pro Black"/>
              </a:rPr>
              <a:t>CommView 5.0</a:t>
            </a:r>
            <a:endParaRPr sz="1800" b="0" strike="noStrike">
              <a:solidFill>
                <a:srgbClr val="000000"/>
              </a:solidFill>
              <a:latin typeface="Arial"/>
              <a:ea typeface="Arial"/>
              <a:cs typeface="Arial"/>
              <a:sym typeface="Arial"/>
            </a:endParaRPr>
          </a:p>
        </p:txBody>
      </p:sp>
      <p:sp>
        <p:nvSpPr>
          <p:cNvPr id="240" name="Google Shape;240;p50"/>
          <p:cNvSpPr/>
          <p:nvPr/>
        </p:nvSpPr>
        <p:spPr>
          <a:xfrm>
            <a:off x="108000" y="1548000"/>
            <a:ext cx="3341880" cy="56512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000" b="1" strike="noStrike">
                <a:solidFill>
                  <a:srgbClr val="1C1C1C"/>
                </a:solidFill>
                <a:latin typeface="Source Sans Pro SemiBold"/>
                <a:ea typeface="Source Sans Pro SemiBold"/>
                <a:cs typeface="Source Sans Pro SemiBold"/>
                <a:sym typeface="Source Sans Pro SemiBold"/>
              </a:rPr>
              <a:t>Данный пакетный анализатор предназначен для мониторинга локальной сети и соединения с Интернетом. Он способен захватывать пакеты, проходящие через сетевой адаптер или модем, декодировать их и представлять достаточно подробную информацию в удобном для восприятия виде.</a:t>
            </a:r>
            <a:endParaRPr sz="1800" b="0" strike="noStrike">
              <a:solidFill>
                <a:srgbClr val="000000"/>
              </a:solidFill>
              <a:latin typeface="Arial"/>
              <a:ea typeface="Arial"/>
              <a:cs typeface="Arial"/>
              <a:sym typeface="Arial"/>
            </a:endParaRPr>
          </a:p>
        </p:txBody>
      </p:sp>
      <p:pic>
        <p:nvPicPr>
          <p:cNvPr id="241" name="Google Shape;241;p50"/>
          <p:cNvPicPr preferRelativeResize="0"/>
          <p:nvPr/>
        </p:nvPicPr>
        <p:blipFill rotWithShape="1">
          <a:blip r:embed="rId3">
            <a:alphaModFix/>
          </a:blip>
          <a:srcRect/>
          <a:stretch/>
        </p:blipFill>
        <p:spPr>
          <a:xfrm>
            <a:off x="3450240" y="1495440"/>
            <a:ext cx="6341400" cy="4624200"/>
          </a:xfrm>
          <a:prstGeom prst="rect">
            <a:avLst/>
          </a:prstGeom>
          <a:noFill/>
          <a:ln>
            <a:noFill/>
          </a:ln>
        </p:spPr>
      </p:pic>
      <p:sp>
        <p:nvSpPr>
          <p:cNvPr id="242" name="Google Shape;242;p50"/>
          <p:cNvSpPr/>
          <p:nvPr/>
        </p:nvSpPr>
        <p:spPr>
          <a:xfrm>
            <a:off x="4320000" y="5904000"/>
            <a:ext cx="575640" cy="21564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1"/>
          <p:cNvSpPr/>
          <p:nvPr/>
        </p:nvSpPr>
        <p:spPr>
          <a:xfrm>
            <a:off x="2293560" y="360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Source Sans Pro Black"/>
                <a:ea typeface="Source Sans Pro Black"/>
                <a:cs typeface="Source Sans Pro Black"/>
                <a:sym typeface="Source Sans Pro Black"/>
              </a:rPr>
              <a:t>CommView 5.0</a:t>
            </a:r>
            <a:endParaRPr sz="1800" b="0" strike="noStrike">
              <a:solidFill>
                <a:srgbClr val="000000"/>
              </a:solidFill>
              <a:latin typeface="Arial"/>
              <a:ea typeface="Arial"/>
              <a:cs typeface="Arial"/>
              <a:sym typeface="Arial"/>
            </a:endParaRPr>
          </a:p>
        </p:txBody>
      </p:sp>
      <p:pic>
        <p:nvPicPr>
          <p:cNvPr id="248" name="Google Shape;248;p51"/>
          <p:cNvPicPr preferRelativeResize="0"/>
          <p:nvPr/>
        </p:nvPicPr>
        <p:blipFill rotWithShape="1">
          <a:blip r:embed="rId3">
            <a:alphaModFix/>
          </a:blip>
          <a:srcRect/>
          <a:stretch/>
        </p:blipFill>
        <p:spPr>
          <a:xfrm>
            <a:off x="4173480" y="1516680"/>
            <a:ext cx="5762160" cy="4026960"/>
          </a:xfrm>
          <a:prstGeom prst="rect">
            <a:avLst/>
          </a:prstGeom>
          <a:noFill/>
          <a:ln>
            <a:noFill/>
          </a:ln>
        </p:spPr>
      </p:pic>
      <p:sp>
        <p:nvSpPr>
          <p:cNvPr id="249" name="Google Shape;249;p51"/>
          <p:cNvSpPr/>
          <p:nvPr/>
        </p:nvSpPr>
        <p:spPr>
          <a:xfrm>
            <a:off x="4248000" y="5328000"/>
            <a:ext cx="431640" cy="21564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1"/>
          <p:cNvSpPr/>
          <p:nvPr/>
        </p:nvSpPr>
        <p:spPr>
          <a:xfrm>
            <a:off x="135600" y="1512000"/>
            <a:ext cx="4391700" cy="511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К достоинствам анализатора CommView 5.0 можно отнести возможность просмотра подробной статистической информации о сеансе перехвата, которая представляется в отдельном окне в удобном графическом виде, а также составление отчета в отдельном файле.</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 </a:t>
            </a:r>
            <a:endParaRPr sz="1800" b="0"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2"/>
          <p:cNvSpPr txBox="1"/>
          <p:nvPr/>
        </p:nvSpPr>
        <p:spPr>
          <a:xfrm>
            <a:off x="-144000" y="288000"/>
            <a:ext cx="10152000" cy="1080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3200" b="1" dirty="0">
                <a:solidFill>
                  <a:srgbClr val="FFFFFF"/>
                </a:solidFill>
                <a:latin typeface="Source Sans Pro Black"/>
                <a:ea typeface="Source Sans Pro Black"/>
                <a:sym typeface="Source Sans Pro Black"/>
              </a:rPr>
              <a:t>Частое использование </a:t>
            </a:r>
            <a:r>
              <a:rPr lang="ru-RU" sz="3200" b="1" dirty="0" err="1">
                <a:solidFill>
                  <a:srgbClr val="FFFFFF"/>
                </a:solidFill>
                <a:latin typeface="Source Sans Pro Black"/>
                <a:ea typeface="Source Sans Pro Black"/>
                <a:sym typeface="Source Sans Pro Black"/>
              </a:rPr>
              <a:t>Снифферов</a:t>
            </a:r>
            <a:endParaRPr sz="1800" b="0" strike="noStrike" dirty="0">
              <a:solidFill>
                <a:srgbClr val="000000"/>
              </a:solidFill>
              <a:latin typeface="Arial"/>
              <a:ea typeface="Arial"/>
              <a:cs typeface="Arial"/>
              <a:sym typeface="Arial"/>
            </a:endParaRPr>
          </a:p>
        </p:txBody>
      </p:sp>
      <p:sp>
        <p:nvSpPr>
          <p:cNvPr id="256" name="Google Shape;256;p52"/>
          <p:cNvSpPr txBox="1"/>
          <p:nvPr/>
        </p:nvSpPr>
        <p:spPr>
          <a:xfrm>
            <a:off x="144000" y="1503600"/>
            <a:ext cx="9792000" cy="50448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ru-RU" sz="2600" b="1" dirty="0" err="1"/>
              <a:t>Снифферы</a:t>
            </a:r>
            <a:r>
              <a:rPr lang="ru-RU" sz="2600" b="1" dirty="0"/>
              <a:t> </a:t>
            </a:r>
            <a:r>
              <a:rPr lang="ru-RU" sz="2600" dirty="0"/>
              <a:t>используются для:</a:t>
            </a:r>
          </a:p>
          <a:p>
            <a:pPr marL="457200" lvl="0" indent="-457200">
              <a:buFont typeface="Arial" panose="020B0604020202020204" pitchFamily="34" charset="0"/>
              <a:buChar char="•"/>
            </a:pPr>
            <a:r>
              <a:rPr lang="ru-RU" sz="2600" dirty="0"/>
              <a:t>Захват пакетов, что помогает диагностировать и находить причину проблем сети, например перегруженность сети.</a:t>
            </a:r>
            <a:endParaRPr lang="en-US" sz="2600" dirty="0"/>
          </a:p>
          <a:p>
            <a:pPr marL="457200" lvl="0" indent="-457200">
              <a:buFont typeface="Arial" panose="020B0604020202020204" pitchFamily="34" charset="0"/>
              <a:buChar char="•"/>
            </a:pPr>
            <a:r>
              <a:rPr lang="ru-RU" sz="2600" dirty="0"/>
              <a:t>Помогают фильтровать интернет трафик</a:t>
            </a:r>
            <a:endParaRPr lang="en-US" sz="2600" dirty="0"/>
          </a:p>
          <a:p>
            <a:pPr marL="457200" lvl="0" indent="-457200">
              <a:buFont typeface="Arial" panose="020B0604020202020204" pitchFamily="34" charset="0"/>
              <a:buChar char="•"/>
            </a:pPr>
            <a:r>
              <a:rPr lang="ru-RU" sz="2600" dirty="0"/>
              <a:t>Находить брешь в защите системы, вредоносное ПО и </a:t>
            </a:r>
            <a:r>
              <a:rPr lang="ru-RU" sz="2600" dirty="0" err="1"/>
              <a:t>тд</a:t>
            </a:r>
            <a:r>
              <a:rPr lang="ru-RU" sz="2600" dirty="0"/>
              <a:t>.</a:t>
            </a:r>
            <a:endParaRPr lang="en-US" sz="2600" dirty="0"/>
          </a:p>
          <a:p>
            <a:pPr marL="457200" lvl="0" indent="-457200">
              <a:buFont typeface="Arial" panose="020B0604020202020204" pitchFamily="34" charset="0"/>
              <a:buChar char="•"/>
            </a:pPr>
            <a:r>
              <a:rPr lang="ru-RU" sz="2600" strike="noStrike" dirty="0">
                <a:solidFill>
                  <a:srgbClr val="000000"/>
                </a:solidFill>
                <a:latin typeface="Arial"/>
                <a:ea typeface="Arial"/>
                <a:cs typeface="Arial"/>
                <a:sym typeface="Arial"/>
              </a:rPr>
              <a:t>Также </a:t>
            </a:r>
            <a:r>
              <a:rPr lang="ru-RU" sz="2600" strike="noStrike" dirty="0" err="1">
                <a:solidFill>
                  <a:srgbClr val="000000"/>
                </a:solidFill>
                <a:latin typeface="Arial"/>
                <a:ea typeface="Arial"/>
                <a:cs typeface="Arial"/>
                <a:sym typeface="Arial"/>
              </a:rPr>
              <a:t>сниффер</a:t>
            </a:r>
            <a:r>
              <a:rPr lang="ru-RU" sz="2600" dirty="0" err="1"/>
              <a:t>ы</a:t>
            </a:r>
            <a:r>
              <a:rPr lang="ru-RU" sz="2600" dirty="0"/>
              <a:t> можно использовать для незаконного получения информации</a:t>
            </a:r>
            <a:endParaRPr sz="2600" strike="noStrik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3"/>
          <p:cNvSpPr txBox="1"/>
          <p:nvPr/>
        </p:nvSpPr>
        <p:spPr>
          <a:xfrm>
            <a:off x="-144000" y="288000"/>
            <a:ext cx="10152000" cy="1080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3600" b="1" strike="noStrike" dirty="0">
                <a:solidFill>
                  <a:srgbClr val="FFFFFF"/>
                </a:solidFill>
                <a:latin typeface="Source Sans Pro"/>
                <a:ea typeface="Source Sans Pro"/>
                <a:cs typeface="Source Sans Pro"/>
                <a:sym typeface="Source Sans Pro"/>
              </a:rPr>
              <a:t>Мониторинг сети через систему с помощью </a:t>
            </a:r>
            <a:r>
              <a:rPr lang="ru-RU" sz="3600" b="1" strike="noStrike" dirty="0" err="1">
                <a:solidFill>
                  <a:srgbClr val="FFFFFF"/>
                </a:solidFill>
                <a:latin typeface="Source Sans Pro"/>
                <a:ea typeface="Source Sans Pro"/>
                <a:cs typeface="Source Sans Pro"/>
                <a:sym typeface="Source Sans Pro"/>
              </a:rPr>
              <a:t>сниффера</a:t>
            </a:r>
            <a:r>
              <a:rPr lang="ru-RU" sz="3600" b="1" strike="noStrike" dirty="0">
                <a:solidFill>
                  <a:srgbClr val="FFFFFF"/>
                </a:solidFill>
                <a:latin typeface="Source Sans Pro"/>
                <a:ea typeface="Source Sans Pro"/>
                <a:cs typeface="Source Sans Pro"/>
                <a:sym typeface="Source Sans Pro"/>
              </a:rPr>
              <a:t> </a:t>
            </a:r>
            <a:r>
              <a:rPr lang="en-US" sz="3600" b="1" strike="noStrike" dirty="0">
                <a:solidFill>
                  <a:srgbClr val="FFFFFF"/>
                </a:solidFill>
                <a:latin typeface="Source Sans Pro"/>
                <a:ea typeface="Source Sans Pro"/>
                <a:cs typeface="Source Sans Pro"/>
                <a:sym typeface="Source Sans Pro"/>
              </a:rPr>
              <a:t>PRTG</a:t>
            </a:r>
            <a:endParaRPr sz="3600" b="0" strike="noStrike" dirty="0">
              <a:solidFill>
                <a:srgbClr val="FFFFFF"/>
              </a:solidFill>
              <a:latin typeface="Source Sans Pro"/>
              <a:ea typeface="Source Sans Pro"/>
              <a:cs typeface="Source Sans Pro"/>
              <a:sym typeface="Source Sans Pro"/>
            </a:endParaRPr>
          </a:p>
        </p:txBody>
      </p:sp>
      <p:sp>
        <p:nvSpPr>
          <p:cNvPr id="262" name="Google Shape;262;p53"/>
          <p:cNvSpPr txBox="1"/>
          <p:nvPr/>
        </p:nvSpPr>
        <p:spPr>
          <a:xfrm>
            <a:off x="144000" y="1656000"/>
            <a:ext cx="9792000" cy="1757760"/>
          </a:xfrm>
          <a:prstGeom prst="rect">
            <a:avLst/>
          </a:prstGeom>
          <a:noFill/>
          <a:ln>
            <a:noFill/>
          </a:ln>
        </p:spPr>
        <p:txBody>
          <a:bodyPr spcFirstLastPara="1" wrap="square" lIns="90000" tIns="45000" rIns="90000" bIns="45000" anchor="t" anchorCtr="0">
            <a:noAutofit/>
          </a:bodyPr>
          <a:lstStyle/>
          <a:p>
            <a:pPr lvl="0"/>
            <a:r>
              <a:rPr lang="ru-RU" sz="1800" dirty="0"/>
              <a:t>PRTG может анализировать пакеты, передающиеся на сетевую карту ПК, или вы можете подключить </a:t>
            </a:r>
            <a:r>
              <a:rPr lang="ru-RU" sz="1800" dirty="0" err="1"/>
              <a:t>сниффер</a:t>
            </a:r>
            <a:r>
              <a:rPr lang="ru-RU" sz="1800" dirty="0"/>
              <a:t> к порту мониторинга коммутатора. Чтобы рассчитать использование полосы пропускания, PRTG проверяет все сетевые пакеты данных, передаваемые на сетевую карту ПК (показана слева на схеме выше) или пакеты данных, которые порт мониторинга коммутатора (справа) отправляет со своим встроенным пакетом перехватчиком. Используя удаленные зонды, вы можете настроить </a:t>
            </a:r>
            <a:r>
              <a:rPr lang="ru-RU" sz="1800" dirty="0" err="1"/>
              <a:t>снифферы</a:t>
            </a:r>
            <a:r>
              <a:rPr lang="ru-RU" sz="1800" dirty="0"/>
              <a:t> пакетов в любой точке вашей сети</a:t>
            </a:r>
            <a:endParaRPr sz="1800" b="0" strike="noStrike" dirty="0">
              <a:solidFill>
                <a:srgbClr val="000000"/>
              </a:solidFill>
              <a:latin typeface="Arial"/>
              <a:ea typeface="Arial"/>
              <a:cs typeface="Arial"/>
              <a:sym typeface="Arial"/>
            </a:endParaRPr>
          </a:p>
        </p:txBody>
      </p:sp>
      <p:pic>
        <p:nvPicPr>
          <p:cNvPr id="3" name="Рисунок 2" descr="Изображение выглядит как снимок экрана, карта&#10;&#10;Описание создано с очень высокой степенью достоверности">
            <a:extLst>
              <a:ext uri="{FF2B5EF4-FFF2-40B4-BE49-F238E27FC236}">
                <a16:creationId xmlns:a16="http://schemas.microsoft.com/office/drawing/2014/main" xmlns="" id="{D4319E64-66EC-47B6-913F-F68409B10E53}"/>
              </a:ext>
            </a:extLst>
          </p:cNvPr>
          <p:cNvPicPr>
            <a:picLocks noChangeAspect="1"/>
          </p:cNvPicPr>
          <p:nvPr/>
        </p:nvPicPr>
        <p:blipFill>
          <a:blip r:embed="rId3"/>
          <a:stretch>
            <a:fillRect/>
          </a:stretch>
        </p:blipFill>
        <p:spPr>
          <a:xfrm>
            <a:off x="2023580" y="3637280"/>
            <a:ext cx="5816840" cy="2742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4"/>
          <p:cNvSpPr txBox="1"/>
          <p:nvPr/>
        </p:nvSpPr>
        <p:spPr>
          <a:xfrm>
            <a:off x="-144000" y="288000"/>
            <a:ext cx="10152000" cy="1080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3600" b="1" strike="noStrike" dirty="0">
                <a:solidFill>
                  <a:srgbClr val="FFFFFF"/>
                </a:solidFill>
                <a:latin typeface="Source Sans Pro"/>
                <a:ea typeface="Source Sans Pro"/>
                <a:cs typeface="Source Sans Pro"/>
                <a:sym typeface="Source Sans Pro"/>
              </a:rPr>
              <a:t>Мониторинг сети</a:t>
            </a:r>
            <a:endParaRPr sz="3600" b="0" strike="noStrike" dirty="0">
              <a:solidFill>
                <a:srgbClr val="FFFFFF"/>
              </a:solidFill>
              <a:latin typeface="Source Sans Pro"/>
              <a:ea typeface="Source Sans Pro"/>
              <a:cs typeface="Source Sans Pro"/>
              <a:sym typeface="Source Sans Pro"/>
            </a:endParaRPr>
          </a:p>
        </p:txBody>
      </p:sp>
      <p:sp>
        <p:nvSpPr>
          <p:cNvPr id="268" name="Google Shape;268;p54"/>
          <p:cNvSpPr txBox="1"/>
          <p:nvPr/>
        </p:nvSpPr>
        <p:spPr>
          <a:xfrm>
            <a:off x="37117" y="1399621"/>
            <a:ext cx="5352560" cy="34380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ru-RU" sz="2000" strike="noStrike" dirty="0">
                <a:solidFill>
                  <a:srgbClr val="000000"/>
                </a:solidFill>
              </a:rPr>
              <a:t>Для мониторинга сети через </a:t>
            </a:r>
            <a:r>
              <a:rPr lang="en-US" sz="2000" strike="noStrike" dirty="0">
                <a:solidFill>
                  <a:srgbClr val="000000"/>
                </a:solidFill>
              </a:rPr>
              <a:t>Wireshark </a:t>
            </a:r>
            <a:r>
              <a:rPr lang="ru-RU" sz="2000" strike="noStrike" dirty="0">
                <a:solidFill>
                  <a:srgbClr val="000000"/>
                </a:solidFill>
              </a:rPr>
              <a:t>ищем в файле DNS запрос к серверу, на котором работает приложение. Оцениваем время отклика DNS сервера и убеждаемся, что оно приемлемое для вашей сети, используя колонку </a:t>
            </a:r>
            <a:r>
              <a:rPr lang="ru-RU" sz="2000" strike="noStrike" dirty="0" err="1">
                <a:solidFill>
                  <a:srgbClr val="000000"/>
                </a:solidFill>
              </a:rPr>
              <a:t>Time</a:t>
            </a:r>
            <a:r>
              <a:rPr lang="ru-RU" sz="2000" strike="noStrike" dirty="0">
                <a:solidFill>
                  <a:srgbClr val="000000"/>
                </a:solidFill>
              </a:rPr>
              <a:t> в </a:t>
            </a:r>
            <a:r>
              <a:rPr lang="ru-RU" sz="2000" strike="noStrike" dirty="0" err="1">
                <a:solidFill>
                  <a:srgbClr val="000000"/>
                </a:solidFill>
              </a:rPr>
              <a:t>Wireshark</a:t>
            </a:r>
            <a:r>
              <a:rPr lang="ru-RU" sz="2000" strike="noStrike" dirty="0">
                <a:solidFill>
                  <a:srgbClr val="000000"/>
                </a:solidFill>
              </a:rPr>
              <a:t>. Если пользователь часто обращается к этому серверу, то ищем пакет запросом на установление TCP сессии (TCP SYN).</a:t>
            </a:r>
            <a:endParaRPr sz="2000" strike="noStrike" dirty="0">
              <a:solidFill>
                <a:srgbClr val="000000"/>
              </a:solidFill>
            </a:endParaRPr>
          </a:p>
        </p:txBody>
      </p:sp>
      <p:pic>
        <p:nvPicPr>
          <p:cNvPr id="269" name="Google Shape;269;p54"/>
          <p:cNvPicPr preferRelativeResize="0"/>
          <p:nvPr/>
        </p:nvPicPr>
        <p:blipFill rotWithShape="1">
          <a:blip r:embed="rId3">
            <a:alphaModFix/>
          </a:blip>
          <a:srcRect/>
          <a:stretch/>
        </p:blipFill>
        <p:spPr>
          <a:xfrm>
            <a:off x="5409554" y="1522218"/>
            <a:ext cx="4448810" cy="3315403"/>
          </a:xfrm>
          <a:prstGeom prst="rect">
            <a:avLst/>
          </a:prstGeom>
          <a:noFill/>
          <a:ln>
            <a:noFill/>
          </a:ln>
        </p:spPr>
      </p:pic>
      <p:pic>
        <p:nvPicPr>
          <p:cNvPr id="3" name="Рисунок 2"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xmlns="" id="{570AA12A-7539-4688-AC2E-F3C05C07298E}"/>
              </a:ext>
            </a:extLst>
          </p:cNvPr>
          <p:cNvPicPr>
            <a:picLocks noChangeAspect="1"/>
          </p:cNvPicPr>
          <p:nvPr/>
        </p:nvPicPr>
        <p:blipFill>
          <a:blip r:embed="rId4"/>
          <a:stretch>
            <a:fillRect/>
          </a:stretch>
        </p:blipFill>
        <p:spPr>
          <a:xfrm>
            <a:off x="695738" y="5114436"/>
            <a:ext cx="8905461" cy="15845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5"/>
          <p:cNvSpPr txBox="1"/>
          <p:nvPr/>
        </p:nvSpPr>
        <p:spPr>
          <a:xfrm>
            <a:off x="-144000" y="288000"/>
            <a:ext cx="10152000" cy="1080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3600" b="1" strike="noStrike">
                <a:solidFill>
                  <a:srgbClr val="FFFFFF"/>
                </a:solidFill>
                <a:latin typeface="Source Sans Pro"/>
                <a:ea typeface="Source Sans Pro"/>
                <a:cs typeface="Source Sans Pro"/>
                <a:sym typeface="Source Sans Pro"/>
              </a:rPr>
              <a:t>Мониторинг сети</a:t>
            </a:r>
            <a:endParaRPr sz="3600" b="0" strike="noStrike">
              <a:solidFill>
                <a:srgbClr val="FFFFFF"/>
              </a:solidFill>
              <a:latin typeface="Source Sans Pro"/>
              <a:ea typeface="Source Sans Pro"/>
              <a:cs typeface="Source Sans Pro"/>
              <a:sym typeface="Source Sans Pro"/>
            </a:endParaRPr>
          </a:p>
        </p:txBody>
      </p:sp>
      <p:sp>
        <p:nvSpPr>
          <p:cNvPr id="275" name="Google Shape;275;p55"/>
          <p:cNvSpPr txBox="1"/>
          <p:nvPr/>
        </p:nvSpPr>
        <p:spPr>
          <a:xfrm>
            <a:off x="0" y="1449000"/>
            <a:ext cx="9936000" cy="1811035"/>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ru-RU" sz="2200" strike="noStrike" dirty="0">
                <a:solidFill>
                  <a:srgbClr val="000000"/>
                </a:solidFill>
              </a:rPr>
              <a:t>Для анализа скорости установления сессии с сервером необходимо воспользоваться фильтром TCP </a:t>
            </a:r>
            <a:r>
              <a:rPr lang="ru-RU" sz="2200" strike="noStrike" dirty="0" err="1">
                <a:solidFill>
                  <a:srgbClr val="000000"/>
                </a:solidFill>
              </a:rPr>
              <a:t>Stream</a:t>
            </a:r>
            <a:r>
              <a:rPr lang="ru-RU" sz="2200" strike="noStrike" dirty="0">
                <a:solidFill>
                  <a:srgbClr val="000000"/>
                </a:solidFill>
              </a:rPr>
              <a:t> для выборки пакетов, которые относятся к данной TCP сессии. Основная цель наших действий это сравнить время передачи по сети (</a:t>
            </a:r>
            <a:r>
              <a:rPr lang="ru-RU" sz="2200" strike="noStrike" dirty="0" err="1">
                <a:solidFill>
                  <a:srgbClr val="000000"/>
                </a:solidFill>
              </a:rPr>
              <a:t>network</a:t>
            </a:r>
            <a:r>
              <a:rPr lang="ru-RU" sz="2200" strike="noStrike" dirty="0">
                <a:solidFill>
                  <a:srgbClr val="000000"/>
                </a:solidFill>
              </a:rPr>
              <a:t> </a:t>
            </a:r>
            <a:r>
              <a:rPr lang="ru-RU" sz="2200" strike="noStrike" dirty="0" err="1">
                <a:solidFill>
                  <a:srgbClr val="000000"/>
                </a:solidFill>
              </a:rPr>
              <a:t>roundtrip</a:t>
            </a:r>
            <a:r>
              <a:rPr lang="ru-RU" sz="2200" strike="noStrike" dirty="0">
                <a:solidFill>
                  <a:srgbClr val="000000"/>
                </a:solidFill>
              </a:rPr>
              <a:t> </a:t>
            </a:r>
            <a:r>
              <a:rPr lang="ru-RU" sz="2200" strike="noStrike" dirty="0" err="1">
                <a:solidFill>
                  <a:srgbClr val="000000"/>
                </a:solidFill>
              </a:rPr>
              <a:t>time</a:t>
            </a:r>
            <a:r>
              <a:rPr lang="ru-RU" sz="2200" strike="noStrike" dirty="0">
                <a:solidFill>
                  <a:srgbClr val="000000"/>
                </a:solidFill>
              </a:rPr>
              <a:t>) со временем отклика приложения (</a:t>
            </a:r>
            <a:r>
              <a:rPr lang="ru-RU" sz="2200" strike="noStrike" dirty="0" err="1">
                <a:solidFill>
                  <a:srgbClr val="000000"/>
                </a:solidFill>
              </a:rPr>
              <a:t>server</a:t>
            </a:r>
            <a:r>
              <a:rPr lang="ru-RU" sz="2200" strike="noStrike" dirty="0">
                <a:solidFill>
                  <a:srgbClr val="000000"/>
                </a:solidFill>
              </a:rPr>
              <a:t> </a:t>
            </a:r>
            <a:r>
              <a:rPr lang="ru-RU" sz="2200" strike="noStrike" dirty="0" err="1">
                <a:solidFill>
                  <a:srgbClr val="000000"/>
                </a:solidFill>
              </a:rPr>
              <a:t>response</a:t>
            </a:r>
            <a:r>
              <a:rPr lang="ru-RU" sz="2200" strike="noStrike" dirty="0">
                <a:solidFill>
                  <a:srgbClr val="000000"/>
                </a:solidFill>
              </a:rPr>
              <a:t> </a:t>
            </a:r>
            <a:r>
              <a:rPr lang="ru-RU" sz="2200" strike="noStrike" dirty="0" err="1">
                <a:solidFill>
                  <a:srgbClr val="000000"/>
                </a:solidFill>
              </a:rPr>
              <a:t>time</a:t>
            </a:r>
            <a:r>
              <a:rPr lang="ru-RU" sz="2200" strike="noStrike" dirty="0">
                <a:solidFill>
                  <a:srgbClr val="000000"/>
                </a:solidFill>
              </a:rPr>
              <a:t>).</a:t>
            </a:r>
            <a:endParaRPr sz="2200" strike="noStrike" dirty="0">
              <a:solidFill>
                <a:srgbClr val="000000"/>
              </a:solidFill>
            </a:endParaRPr>
          </a:p>
          <a:p>
            <a:pPr marL="0" marR="0" lvl="0" indent="0" algn="l" rtl="0">
              <a:spcBef>
                <a:spcPts val="0"/>
              </a:spcBef>
              <a:spcAft>
                <a:spcPts val="0"/>
              </a:spcAft>
              <a:buNone/>
            </a:pPr>
            <a:endParaRPr sz="220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2200" b="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2200" b="0"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2200" b="0" strike="noStrike" dirty="0">
              <a:solidFill>
                <a:srgbClr val="000000"/>
              </a:solidFill>
              <a:latin typeface="Arial"/>
              <a:ea typeface="Arial"/>
              <a:cs typeface="Arial"/>
              <a:sym typeface="Arial"/>
            </a:endParaRPr>
          </a:p>
        </p:txBody>
      </p:sp>
      <p:sp>
        <p:nvSpPr>
          <p:cNvPr id="4" name="Прямоугольник 3">
            <a:extLst>
              <a:ext uri="{FF2B5EF4-FFF2-40B4-BE49-F238E27FC236}">
                <a16:creationId xmlns:a16="http://schemas.microsoft.com/office/drawing/2014/main" xmlns="" id="{14832736-5071-47F2-8E89-64F79CE6FCDD}"/>
              </a:ext>
            </a:extLst>
          </p:cNvPr>
          <p:cNvSpPr/>
          <p:nvPr/>
        </p:nvSpPr>
        <p:spPr>
          <a:xfrm>
            <a:off x="1828800" y="3341035"/>
            <a:ext cx="926926" cy="266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descr="Изображение выглядит как текст, карта&#10;&#10;Описание создано с очень высокой степенью достоверности">
            <a:extLst>
              <a:ext uri="{FF2B5EF4-FFF2-40B4-BE49-F238E27FC236}">
                <a16:creationId xmlns:a16="http://schemas.microsoft.com/office/drawing/2014/main" xmlns="" id="{609F6613-94D5-45D4-834A-2CE6612AFA39}"/>
              </a:ext>
            </a:extLst>
          </p:cNvPr>
          <p:cNvPicPr>
            <a:picLocks noChangeAspect="1"/>
          </p:cNvPicPr>
          <p:nvPr/>
        </p:nvPicPr>
        <p:blipFill>
          <a:blip r:embed="rId3"/>
          <a:stretch>
            <a:fillRect/>
          </a:stretch>
        </p:blipFill>
        <p:spPr>
          <a:xfrm>
            <a:off x="144624" y="3260035"/>
            <a:ext cx="4090487" cy="3579176"/>
          </a:xfrm>
          <a:prstGeom prst="rect">
            <a:avLst/>
          </a:prstGeom>
        </p:spPr>
      </p:pic>
      <p:pic>
        <p:nvPicPr>
          <p:cNvPr id="3" name="Рисунок 2"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xmlns="" id="{66BDC7AD-8234-4772-95A2-10444866AC73}"/>
              </a:ext>
            </a:extLst>
          </p:cNvPr>
          <p:cNvPicPr>
            <a:picLocks noChangeAspect="1"/>
          </p:cNvPicPr>
          <p:nvPr/>
        </p:nvPicPr>
        <p:blipFill>
          <a:blip r:embed="rId4"/>
          <a:stretch>
            <a:fillRect/>
          </a:stretch>
        </p:blipFill>
        <p:spPr>
          <a:xfrm>
            <a:off x="4084469" y="4043363"/>
            <a:ext cx="5865820" cy="19452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7"/>
          <p:cNvSpPr txBox="1"/>
          <p:nvPr/>
        </p:nvSpPr>
        <p:spPr>
          <a:xfrm>
            <a:off x="-144000" y="288000"/>
            <a:ext cx="10152000" cy="1080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ru-RU" sz="3600" b="1" strike="noStrike" dirty="0">
                <a:solidFill>
                  <a:srgbClr val="FFFFFF"/>
                </a:solidFill>
                <a:latin typeface="Source Sans Pro"/>
                <a:ea typeface="Source Sans Pro"/>
                <a:cs typeface="Source Sans Pro"/>
                <a:sym typeface="Source Sans Pro"/>
              </a:rPr>
              <a:t>Мониторинг сети</a:t>
            </a:r>
            <a:endParaRPr sz="3600" b="0" strike="noStrike" dirty="0">
              <a:solidFill>
                <a:srgbClr val="FFFFFF"/>
              </a:solidFill>
              <a:latin typeface="Source Sans Pro"/>
              <a:ea typeface="Source Sans Pro"/>
              <a:cs typeface="Source Sans Pro"/>
              <a:sym typeface="Source Sans Pro"/>
            </a:endParaRPr>
          </a:p>
        </p:txBody>
      </p:sp>
      <p:sp>
        <p:nvSpPr>
          <p:cNvPr id="289" name="Google Shape;289;p57"/>
          <p:cNvSpPr txBox="1"/>
          <p:nvPr/>
        </p:nvSpPr>
        <p:spPr>
          <a:xfrm>
            <a:off x="0" y="1449000"/>
            <a:ext cx="9757775" cy="3323416"/>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r>
              <a:rPr lang="ru-RU" sz="2400" strike="noStrike" dirty="0">
                <a:solidFill>
                  <a:srgbClr val="000000"/>
                </a:solidFill>
              </a:rPr>
              <a:t>Основываясь на данной информации очень просто понять, что делать дальше. Если время отклика сервера существенно выше времени установления соединения (</a:t>
            </a:r>
            <a:r>
              <a:rPr lang="ru-RU" sz="2400" strike="noStrike" dirty="0" err="1">
                <a:solidFill>
                  <a:srgbClr val="000000"/>
                </a:solidFill>
              </a:rPr>
              <a:t>connection</a:t>
            </a:r>
            <a:r>
              <a:rPr lang="ru-RU" sz="2400" strike="noStrike" dirty="0">
                <a:solidFill>
                  <a:srgbClr val="000000"/>
                </a:solidFill>
              </a:rPr>
              <a:t> </a:t>
            </a:r>
            <a:r>
              <a:rPr lang="ru-RU" sz="2400" strike="noStrike" dirty="0" err="1">
                <a:solidFill>
                  <a:srgbClr val="000000"/>
                </a:solidFill>
              </a:rPr>
              <a:t>setup</a:t>
            </a:r>
            <a:r>
              <a:rPr lang="ru-RU" sz="2400" strike="noStrike" dirty="0">
                <a:solidFill>
                  <a:srgbClr val="000000"/>
                </a:solidFill>
              </a:rPr>
              <a:t> </a:t>
            </a:r>
            <a:r>
              <a:rPr lang="ru-RU" sz="2400" strike="noStrike" dirty="0" err="1">
                <a:solidFill>
                  <a:srgbClr val="000000"/>
                </a:solidFill>
              </a:rPr>
              <a:t>time</a:t>
            </a:r>
            <a:r>
              <a:rPr lang="ru-RU" sz="2400" strike="noStrike" dirty="0">
                <a:solidFill>
                  <a:srgbClr val="000000"/>
                </a:solidFill>
              </a:rPr>
              <a:t>) и нет повторных передач (TCP </a:t>
            </a:r>
            <a:r>
              <a:rPr lang="ru-RU" sz="2400" strike="noStrike" dirty="0" err="1">
                <a:solidFill>
                  <a:srgbClr val="000000"/>
                </a:solidFill>
              </a:rPr>
              <a:t>retransmissions</a:t>
            </a:r>
            <a:r>
              <a:rPr lang="ru-RU" sz="2400" strike="noStrike" dirty="0">
                <a:solidFill>
                  <a:srgbClr val="000000"/>
                </a:solidFill>
              </a:rPr>
              <a:t>), то проблема на стороне сервера. Сеть в данном примере ни при чем.</a:t>
            </a:r>
            <a:endParaRPr sz="2200" strike="noStrike" dirty="0">
              <a:solidFill>
                <a:srgbClr val="000000"/>
              </a:solidFill>
            </a:endParaRPr>
          </a:p>
          <a:p>
            <a:pPr marL="0" marR="0" lvl="0" indent="0" algn="l" rtl="0">
              <a:spcBef>
                <a:spcPts val="0"/>
              </a:spcBef>
              <a:spcAft>
                <a:spcPts val="0"/>
              </a:spcAft>
              <a:buNone/>
            </a:pPr>
            <a:r>
              <a:rPr lang="ru-RU" sz="2400" strike="noStrike" dirty="0">
                <a:solidFill>
                  <a:srgbClr val="000000"/>
                </a:solidFill>
              </a:rPr>
              <a:t>Если задержек в данной транзакции не обнаружено, то нужно перемещаться к другому запросу, внимательно отслеживая количество времени, которое было затрачено сервером на ответ пользователя. </a:t>
            </a:r>
            <a:endParaRPr sz="2200" strike="noStrike" dirty="0">
              <a:solidFill>
                <a:srgbClr val="000000"/>
              </a:solidFill>
              <a:latin typeface="Arial"/>
              <a:ea typeface="Arial"/>
              <a:cs typeface="Arial"/>
              <a:sym typeface="Arial"/>
            </a:endParaRPr>
          </a:p>
        </p:txBody>
      </p:sp>
      <p:pic>
        <p:nvPicPr>
          <p:cNvPr id="5" name="Рисунок 4"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xmlns="" id="{4F9D2D5D-4EE5-43E8-90CA-3DCD5821CB8F}"/>
              </a:ext>
            </a:extLst>
          </p:cNvPr>
          <p:cNvPicPr>
            <a:picLocks noChangeAspect="1"/>
          </p:cNvPicPr>
          <p:nvPr/>
        </p:nvPicPr>
        <p:blipFill>
          <a:blip r:embed="rId3"/>
          <a:stretch>
            <a:fillRect/>
          </a:stretch>
        </p:blipFill>
        <p:spPr>
          <a:xfrm>
            <a:off x="2793304" y="4396500"/>
            <a:ext cx="6716006" cy="2392060"/>
          </a:xfrm>
          <a:prstGeom prst="rect">
            <a:avLst/>
          </a:prstGeom>
        </p:spPr>
      </p:pic>
      <p:sp>
        <p:nvSpPr>
          <p:cNvPr id="2" name="Прямоугольник 1">
            <a:extLst>
              <a:ext uri="{FF2B5EF4-FFF2-40B4-BE49-F238E27FC236}">
                <a16:creationId xmlns:a16="http://schemas.microsoft.com/office/drawing/2014/main" xmlns="" id="{6EA97479-5621-4509-B374-EB8624036C09}"/>
              </a:ext>
            </a:extLst>
          </p:cNvPr>
          <p:cNvSpPr/>
          <p:nvPr/>
        </p:nvSpPr>
        <p:spPr>
          <a:xfrm>
            <a:off x="2793304" y="4484318"/>
            <a:ext cx="1052186" cy="162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CC597D-5ED2-40E8-9CDE-61725EF49816}"/>
              </a:ext>
            </a:extLst>
          </p:cNvPr>
          <p:cNvSpPr>
            <a:spLocks noGrp="1"/>
          </p:cNvSpPr>
          <p:nvPr>
            <p:ph type="title"/>
          </p:nvPr>
        </p:nvSpPr>
        <p:spPr/>
        <p:txBody>
          <a:bodyPr/>
          <a:lstStyle/>
          <a:p>
            <a:pPr algn="ctr"/>
            <a:r>
              <a:rPr lang="ru-RU" sz="3600" dirty="0">
                <a:solidFill>
                  <a:schemeClr val="bg1"/>
                </a:solidFill>
                <a:latin typeface="Source Sans Pro" panose="020B0604020202020204" charset="0"/>
              </a:rPr>
              <a:t>Контролирование пакетов</a:t>
            </a:r>
          </a:p>
        </p:txBody>
      </p:sp>
      <p:sp>
        <p:nvSpPr>
          <p:cNvPr id="3" name="Подзаголовок 2">
            <a:extLst>
              <a:ext uri="{FF2B5EF4-FFF2-40B4-BE49-F238E27FC236}">
                <a16:creationId xmlns:a16="http://schemas.microsoft.com/office/drawing/2014/main" xmlns="" id="{082CB3A0-1A44-4AC7-B5D9-0F573F8454BF}"/>
              </a:ext>
            </a:extLst>
          </p:cNvPr>
          <p:cNvSpPr>
            <a:spLocks noGrp="1"/>
          </p:cNvSpPr>
          <p:nvPr>
            <p:ph type="subTitle" idx="1"/>
          </p:nvPr>
        </p:nvSpPr>
        <p:spPr>
          <a:xfrm>
            <a:off x="359999" y="1465546"/>
            <a:ext cx="9359639" cy="2617940"/>
          </a:xfrm>
        </p:spPr>
        <p:txBody>
          <a:bodyPr/>
          <a:lstStyle/>
          <a:p>
            <a:r>
              <a:rPr lang="ru-RU" dirty="0"/>
              <a:t>С помощью программы </a:t>
            </a:r>
            <a:r>
              <a:rPr lang="ru-RU" dirty="0" err="1"/>
              <a:t>Wireshark</a:t>
            </a:r>
            <a:r>
              <a:rPr lang="ru-RU" dirty="0"/>
              <a:t> Вы можете контролировать пакеты, проходящие по протоколу НТТР. Например вычисления имени пользователя и пароля при входе в почту. Для этого необходимо предварительно произвести процедуру входа в почтовый ящик и запуск программы в режиме захвата пакетов сообщений. После этого для удобства желательно произвести сортировку по протоколам при помощи нажатия на колонку </a:t>
            </a:r>
            <a:r>
              <a:rPr lang="ru-RU" dirty="0" err="1"/>
              <a:t>Protocol</a:t>
            </a:r>
            <a:r>
              <a:rPr lang="ru-RU" dirty="0"/>
              <a:t>. Далее, выбрав любой пакет, у которого установлено значение </a:t>
            </a:r>
            <a:r>
              <a:rPr lang="ru-RU" dirty="0" err="1"/>
              <a:t>Protocol</a:t>
            </a:r>
            <a:r>
              <a:rPr lang="ru-RU" dirty="0"/>
              <a:t> - НТТР, кликнуть правую кнопку мыши, в контекстном меню нажать </a:t>
            </a:r>
            <a:r>
              <a:rPr lang="ru-RU" dirty="0" err="1"/>
              <a:t>Conversation</a:t>
            </a:r>
            <a:r>
              <a:rPr lang="ru-RU" dirty="0"/>
              <a:t> </a:t>
            </a:r>
            <a:r>
              <a:rPr lang="ru-RU" dirty="0" err="1"/>
              <a:t>filter</a:t>
            </a:r>
            <a:r>
              <a:rPr lang="ru-RU" dirty="0"/>
              <a:t>&gt;IP, тем самым выбрав фильтрацию списка пакетов только данного перечня адресов отправителя и получателя:</a:t>
            </a:r>
          </a:p>
        </p:txBody>
      </p:sp>
      <p:pic>
        <p:nvPicPr>
          <p:cNvPr id="5" name="Рисунок 4" descr="Изображение выглядит как снимок экрана&#10;&#10;Описание создано с высокой степенью достоверности">
            <a:extLst>
              <a:ext uri="{FF2B5EF4-FFF2-40B4-BE49-F238E27FC236}">
                <a16:creationId xmlns:a16="http://schemas.microsoft.com/office/drawing/2014/main" xmlns="" id="{4B8571E1-08AC-45CD-98D1-3EBBB557235E}"/>
              </a:ext>
            </a:extLst>
          </p:cNvPr>
          <p:cNvPicPr>
            <a:picLocks noChangeAspect="1"/>
          </p:cNvPicPr>
          <p:nvPr/>
        </p:nvPicPr>
        <p:blipFill>
          <a:blip r:embed="rId2"/>
          <a:stretch>
            <a:fillRect/>
          </a:stretch>
        </p:blipFill>
        <p:spPr>
          <a:xfrm>
            <a:off x="359999" y="4289392"/>
            <a:ext cx="4803582" cy="2236668"/>
          </a:xfrm>
          <a:prstGeom prst="rect">
            <a:avLst/>
          </a:prstGeom>
        </p:spPr>
      </p:pic>
    </p:spTree>
    <p:extLst>
      <p:ext uri="{BB962C8B-B14F-4D97-AF65-F5344CB8AC3E}">
        <p14:creationId xmlns:p14="http://schemas.microsoft.com/office/powerpoint/2010/main" xmlns="" val="875272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6C76E933-8C6D-4E69-A385-4DB8B832C088}"/>
              </a:ext>
            </a:extLst>
          </p:cNvPr>
          <p:cNvSpPr>
            <a:spLocks noGrp="1"/>
          </p:cNvSpPr>
          <p:nvPr>
            <p:ph type="subTitle" idx="1"/>
          </p:nvPr>
        </p:nvSpPr>
        <p:spPr>
          <a:xfrm>
            <a:off x="100208" y="1480044"/>
            <a:ext cx="5638135" cy="5719268"/>
          </a:xfrm>
        </p:spPr>
        <p:txBody>
          <a:bodyPr/>
          <a:lstStyle/>
          <a:p>
            <a:r>
              <a:rPr lang="ru-RU" dirty="0">
                <a:latin typeface="Arial" panose="020B0604020202020204" pitchFamily="34" charset="0"/>
              </a:rPr>
              <a:t>Существуют системы поиска уязвимостей проектирования, системы поиска уязвимостей реализации и системы поиска уязвимостей эксплуатации. Первые 2 вида сканеров уязвимостей применяются при сертификации ПО и в дальнейшем в данной лекции рассматриваться не будут. Возможности сканеров уязвимостей:</a:t>
            </a:r>
          </a:p>
          <a:p>
            <a:pPr>
              <a:buFont typeface="+mj-lt"/>
              <a:buAutoNum type="arabicPeriod"/>
            </a:pPr>
            <a:r>
              <a:rPr lang="ru-RU" dirty="0">
                <a:latin typeface="Arial" panose="020B0604020202020204" pitchFamily="34" charset="0"/>
              </a:rPr>
              <a:t>Поиск слабых мест в системе защиты корпоративной сети (сканирование рабочих станций, серверов, сетевого оборудования, МСЭ, IDS и т. д.)</a:t>
            </a:r>
          </a:p>
          <a:p>
            <a:pPr>
              <a:buFont typeface="+mj-lt"/>
              <a:buAutoNum type="arabicPeriod"/>
            </a:pPr>
            <a:r>
              <a:rPr lang="ru-RU" dirty="0">
                <a:latin typeface="Arial" panose="020B0604020202020204" pitchFamily="34" charset="0"/>
              </a:rPr>
              <a:t>Инвентаризация и построение карты сети</a:t>
            </a:r>
          </a:p>
          <a:p>
            <a:pPr>
              <a:buFont typeface="+mj-lt"/>
              <a:buAutoNum type="arabicPeriod"/>
            </a:pPr>
            <a:r>
              <a:rPr lang="ru-RU" dirty="0">
                <a:latin typeface="Arial" panose="020B0604020202020204" pitchFamily="34" charset="0"/>
              </a:rPr>
              <a:t>Обнаружение неизвестных устройств</a:t>
            </a:r>
          </a:p>
          <a:p>
            <a:pPr>
              <a:buFont typeface="+mj-lt"/>
              <a:buAutoNum type="arabicPeriod"/>
            </a:pPr>
            <a:r>
              <a:rPr lang="ru-RU" dirty="0">
                <a:latin typeface="Arial" panose="020B0604020202020204" pitchFamily="34" charset="0"/>
              </a:rPr>
              <a:t>Контроль эффективности работы IT подразделений, анализ защищённости удалённых офисов</a:t>
            </a:r>
          </a:p>
          <a:p>
            <a:endParaRPr lang="ru-RU" dirty="0"/>
          </a:p>
        </p:txBody>
      </p:sp>
      <p:pic>
        <p:nvPicPr>
          <p:cNvPr id="5" name="Рисунок 4" descr="Изображение выглядит как карта, текст, снимок экрана&#10;&#10;Описание создано с очень высокой степенью достоверности">
            <a:extLst>
              <a:ext uri="{FF2B5EF4-FFF2-40B4-BE49-F238E27FC236}">
                <a16:creationId xmlns:a16="http://schemas.microsoft.com/office/drawing/2014/main" xmlns="" id="{FD274B7F-34AE-49AD-81B6-B78B86961B55}"/>
              </a:ext>
            </a:extLst>
          </p:cNvPr>
          <p:cNvPicPr>
            <a:picLocks noChangeAspect="1"/>
          </p:cNvPicPr>
          <p:nvPr/>
        </p:nvPicPr>
        <p:blipFill>
          <a:blip r:embed="rId2"/>
          <a:stretch>
            <a:fillRect/>
          </a:stretch>
        </p:blipFill>
        <p:spPr>
          <a:xfrm>
            <a:off x="5496077" y="2543009"/>
            <a:ext cx="4484340" cy="3133077"/>
          </a:xfrm>
          <a:prstGeom prst="rect">
            <a:avLst/>
          </a:prstGeom>
        </p:spPr>
      </p:pic>
      <p:sp>
        <p:nvSpPr>
          <p:cNvPr id="6" name="Заголовок 1">
            <a:extLst>
              <a:ext uri="{FF2B5EF4-FFF2-40B4-BE49-F238E27FC236}">
                <a16:creationId xmlns:a16="http://schemas.microsoft.com/office/drawing/2014/main" xmlns="" id="{89F511BD-4A93-43E5-98EC-46FF557F4C14}"/>
              </a:ext>
            </a:extLst>
          </p:cNvPr>
          <p:cNvSpPr>
            <a:spLocks noGrp="1"/>
          </p:cNvSpPr>
          <p:nvPr>
            <p:ph type="title"/>
          </p:nvPr>
        </p:nvSpPr>
        <p:spPr>
          <a:xfrm>
            <a:off x="360363" y="360363"/>
            <a:ext cx="9359900" cy="898525"/>
          </a:xfrm>
        </p:spPr>
        <p:txBody>
          <a:bodyPr/>
          <a:lstStyle/>
          <a:p>
            <a:pPr algn="ctr"/>
            <a:r>
              <a:rPr lang="ru-RU" sz="3600" dirty="0">
                <a:solidFill>
                  <a:schemeClr val="bg1"/>
                </a:solidFill>
                <a:latin typeface="Source Sans Pro" panose="020B0604020202020204" charset="0"/>
              </a:rPr>
              <a:t>Возможные использования </a:t>
            </a:r>
            <a:r>
              <a:rPr lang="ru-RU" sz="3600" dirty="0" err="1">
                <a:solidFill>
                  <a:schemeClr val="bg1"/>
                </a:solidFill>
                <a:latin typeface="Source Sans Pro" panose="020B0604020202020204" charset="0"/>
              </a:rPr>
              <a:t>снифферов</a:t>
            </a:r>
            <a:endParaRPr lang="ru-RU" sz="3600" dirty="0">
              <a:solidFill>
                <a:schemeClr val="bg1"/>
              </a:solidFill>
              <a:latin typeface="Source Sans Pro" panose="020B0604020202020204" charset="0"/>
            </a:endParaRPr>
          </a:p>
        </p:txBody>
      </p:sp>
    </p:spTree>
    <p:extLst>
      <p:ext uri="{BB962C8B-B14F-4D97-AF65-F5344CB8AC3E}">
        <p14:creationId xmlns:p14="http://schemas.microsoft.com/office/powerpoint/2010/main" xmlns="" val="405941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p:nvPr/>
        </p:nvSpPr>
        <p:spPr>
          <a:xfrm>
            <a:off x="-1560600" y="323640"/>
            <a:ext cx="13031641" cy="89964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u-RU" sz="4800" b="1" strike="noStrike">
                <a:solidFill>
                  <a:srgbClr val="FFFFFF"/>
                </a:solidFill>
                <a:latin typeface="Verdana"/>
                <a:ea typeface="Verdana"/>
                <a:cs typeface="Verdana"/>
                <a:sym typeface="Verdana"/>
              </a:rPr>
              <a:t>Содержание</a:t>
            </a:r>
            <a:endParaRPr sz="1800" b="0" strike="noStrike">
              <a:solidFill>
                <a:srgbClr val="000000"/>
              </a:solidFill>
              <a:latin typeface="Arial"/>
              <a:ea typeface="Arial"/>
              <a:cs typeface="Arial"/>
              <a:sym typeface="Arial"/>
            </a:endParaRPr>
          </a:p>
        </p:txBody>
      </p:sp>
      <p:sp>
        <p:nvSpPr>
          <p:cNvPr id="177" name="Google Shape;177;p41"/>
          <p:cNvSpPr/>
          <p:nvPr/>
        </p:nvSpPr>
        <p:spPr>
          <a:xfrm>
            <a:off x="288000" y="1656000"/>
            <a:ext cx="9179640" cy="467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1. Основные определения</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2. Принципы работы пакетных снифферов</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3. Обзор программных пакетных снифферов</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4. Ethereal (wireshark)</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5. CommView 5.0</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6. Исследование трафика ПК с помощью сниффера</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7. Мониторинг сети</a:t>
            </a:r>
            <a:endParaRPr sz="1800" b="0"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ru-RU" sz="2600" b="1" strike="noStrike">
                <a:solidFill>
                  <a:srgbClr val="1C1C1C"/>
                </a:solidFill>
                <a:latin typeface="Times New Roman"/>
                <a:ea typeface="Times New Roman"/>
                <a:cs typeface="Times New Roman"/>
                <a:sym typeface="Times New Roman"/>
              </a:rPr>
              <a:t>6. Итоги</a:t>
            </a:r>
            <a:endParaRPr sz="1800" b="0"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8"/>
          <p:cNvSpPr/>
          <p:nvPr/>
        </p:nvSpPr>
        <p:spPr>
          <a:xfrm>
            <a:off x="3600000" y="360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Source Sans Pro Black"/>
                <a:ea typeface="Source Sans Pro Black"/>
                <a:cs typeface="Source Sans Pro Black"/>
                <a:sym typeface="Source Sans Pro Black"/>
              </a:rPr>
              <a:t>Итоги</a:t>
            </a:r>
            <a:endParaRPr sz="1800" b="0" strike="noStrike">
              <a:solidFill>
                <a:srgbClr val="000000"/>
              </a:solidFill>
              <a:latin typeface="Arial"/>
              <a:ea typeface="Arial"/>
              <a:cs typeface="Arial"/>
              <a:sym typeface="Arial"/>
            </a:endParaRPr>
          </a:p>
        </p:txBody>
      </p:sp>
      <p:sp>
        <p:nvSpPr>
          <p:cNvPr id="295" name="Google Shape;295;p58"/>
          <p:cNvSpPr/>
          <p:nvPr/>
        </p:nvSpPr>
        <p:spPr>
          <a:xfrm>
            <a:off x="216000" y="2448000"/>
            <a:ext cx="9431640" cy="55796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С помощью снифферов можно наблюдать за тем, как данные передаются по сети, диагностировать и устранять возникающие проблемы. Возможен контроль над сетью на расстоянии и  возможность просмотра подробной статистической информации о сеансе перехвата.  </a:t>
            </a:r>
            <a:endParaRPr sz="1800" b="0"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2"/>
          <p:cNvSpPr/>
          <p:nvPr/>
        </p:nvSpPr>
        <p:spPr>
          <a:xfrm>
            <a:off x="936000" y="72000"/>
            <a:ext cx="9359640" cy="118764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u-RU" sz="5400" b="1" strike="noStrike">
                <a:solidFill>
                  <a:srgbClr val="FFFFFF"/>
                </a:solidFill>
                <a:latin typeface="Source Sans Pro Black"/>
                <a:ea typeface="Source Sans Pro Black"/>
                <a:cs typeface="Source Sans Pro Black"/>
                <a:sym typeface="Source Sans Pro Black"/>
              </a:rPr>
              <a:t>Основные определения</a:t>
            </a:r>
            <a:endParaRPr sz="1800" b="0" strike="noStrike">
              <a:solidFill>
                <a:srgbClr val="000000"/>
              </a:solidFill>
              <a:latin typeface="Arial"/>
              <a:ea typeface="Arial"/>
              <a:cs typeface="Arial"/>
              <a:sym typeface="Arial"/>
            </a:endParaRPr>
          </a:p>
        </p:txBody>
      </p:sp>
      <p:sp>
        <p:nvSpPr>
          <p:cNvPr id="183" name="Google Shape;183;p42"/>
          <p:cNvSpPr/>
          <p:nvPr/>
        </p:nvSpPr>
        <p:spPr>
          <a:xfrm>
            <a:off x="360000" y="1584000"/>
            <a:ext cx="9359640" cy="2231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Анализатор трафика, или сниффер (от англ. to sniff — нюхать) — программа или устройство для перехвата и анализа сетевого трафика (своего и/или чужого).</a:t>
            </a:r>
            <a:endParaRPr sz="1800" b="0" strike="noStrike">
              <a:solidFill>
                <a:srgbClr val="000000"/>
              </a:solidFill>
              <a:latin typeface="Arial"/>
              <a:ea typeface="Arial"/>
              <a:cs typeface="Arial"/>
              <a:sym typeface="Arial"/>
            </a:endParaRPr>
          </a:p>
        </p:txBody>
      </p:sp>
      <p:pic>
        <p:nvPicPr>
          <p:cNvPr id="3" name="Рисунок 2">
            <a:extLst>
              <a:ext uri="{FF2B5EF4-FFF2-40B4-BE49-F238E27FC236}">
                <a16:creationId xmlns:a16="http://schemas.microsoft.com/office/drawing/2014/main" xmlns="" id="{055DBAA0-3ADA-4FF4-9482-FBECB01369BE}"/>
              </a:ext>
            </a:extLst>
          </p:cNvPr>
          <p:cNvPicPr>
            <a:picLocks noChangeAspect="1"/>
          </p:cNvPicPr>
          <p:nvPr/>
        </p:nvPicPr>
        <p:blipFill>
          <a:blip r:embed="rId3"/>
          <a:stretch>
            <a:fillRect/>
          </a:stretch>
        </p:blipFill>
        <p:spPr>
          <a:xfrm>
            <a:off x="2630866" y="2796207"/>
            <a:ext cx="4818891" cy="4046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3"/>
          <p:cNvSpPr/>
          <p:nvPr/>
        </p:nvSpPr>
        <p:spPr>
          <a:xfrm>
            <a:off x="324000" y="1656000"/>
            <a:ext cx="9179640" cy="467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Анализаторы сетевых пакетов, или снифферы, первоначально были разработаны как средство решения сетевых проблем. Они умеют перехватывать, интерпретировать и сохранять для последующего анализа пакеты, передаваемые по сети.  Это позволяет системным администраторам и инженерам службы технической поддержки наблюдать за тем, как данные передаются по сети, диагностировать и устранять возникающие проблемы.</a:t>
            </a:r>
            <a:endParaRPr sz="1800" b="0" strike="noStrike">
              <a:solidFill>
                <a:srgbClr val="000000"/>
              </a:solidFill>
              <a:latin typeface="Arial"/>
              <a:ea typeface="Arial"/>
              <a:cs typeface="Arial"/>
              <a:sym typeface="Arial"/>
            </a:endParaRPr>
          </a:p>
        </p:txBody>
      </p:sp>
      <p:sp>
        <p:nvSpPr>
          <p:cNvPr id="191" name="Google Shape;191;p43"/>
          <p:cNvSpPr/>
          <p:nvPr/>
        </p:nvSpPr>
        <p:spPr>
          <a:xfrm>
            <a:off x="936000" y="72000"/>
            <a:ext cx="9359640" cy="118764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ru-RU" sz="5400" b="1" strike="noStrike">
                <a:solidFill>
                  <a:srgbClr val="FFFFFF"/>
                </a:solidFill>
                <a:latin typeface="Source Sans Pro Black"/>
                <a:ea typeface="Source Sans Pro Black"/>
                <a:cs typeface="Source Sans Pro Black"/>
                <a:sym typeface="Source Sans Pro Black"/>
              </a:rPr>
              <a:t>Основные определения</a:t>
            </a:r>
            <a:endParaRPr sz="1800" b="0"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4"/>
          <p:cNvSpPr/>
          <p:nvPr/>
        </p:nvSpPr>
        <p:spPr>
          <a:xfrm>
            <a:off x="432000" y="180000"/>
            <a:ext cx="11447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3600" b="1" strike="noStrike">
                <a:solidFill>
                  <a:srgbClr val="FFFFFF"/>
                </a:solidFill>
                <a:latin typeface="Source Sans Pro Black"/>
                <a:ea typeface="Source Sans Pro Black"/>
                <a:cs typeface="Source Sans Pro Black"/>
                <a:sym typeface="Source Sans Pro Black"/>
              </a:rPr>
              <a:t>Принципы работы пакетных снифферов</a:t>
            </a:r>
            <a:endParaRPr sz="1800" b="0" strike="noStrike">
              <a:solidFill>
                <a:srgbClr val="000000"/>
              </a:solidFill>
              <a:latin typeface="Arial"/>
              <a:ea typeface="Arial"/>
              <a:cs typeface="Arial"/>
              <a:sym typeface="Arial"/>
            </a:endParaRPr>
          </a:p>
        </p:txBody>
      </p:sp>
      <p:sp>
        <p:nvSpPr>
          <p:cNvPr id="197" name="Google Shape;197;p44"/>
          <p:cNvSpPr/>
          <p:nvPr/>
        </p:nvSpPr>
        <p:spPr>
          <a:xfrm>
            <a:off x="360000" y="1656000"/>
            <a:ext cx="6191640" cy="467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000" b="1" strike="noStrike">
                <a:solidFill>
                  <a:srgbClr val="1C1C1C"/>
                </a:solidFill>
                <a:latin typeface="Source Sans Pro SemiBold"/>
                <a:ea typeface="Source Sans Pro SemiBold"/>
                <a:cs typeface="Source Sans Pro SemiBold"/>
                <a:sym typeface="Source Sans Pro SemiBold"/>
              </a:rPr>
              <a:t>Сниффер — это программа, которая работает на уровне сетевого адаптера NIC (Network Interface Card) (канальный уровень) и скрытым образом перехватывает весь трафик. Снифферы обходят механизмы фильтрации (адреса, порты и т.д.), которые драйверы Ethernet и стек TCP/IP используют для интерпретации данных. Пакетные снифферы захватывают из провода все, что по нему приходит. Снифферы могут сохранять кадры в двоичном формате и позже расшифровывать их, чтобы раскрыть информацию более высокого уровня, спрятанную внутри</a:t>
            </a:r>
            <a:endParaRPr sz="1800" b="0" strike="noStrike">
              <a:solidFill>
                <a:srgbClr val="000000"/>
              </a:solidFill>
              <a:latin typeface="Arial"/>
              <a:ea typeface="Arial"/>
              <a:cs typeface="Arial"/>
              <a:sym typeface="Arial"/>
            </a:endParaRPr>
          </a:p>
        </p:txBody>
      </p:sp>
      <p:pic>
        <p:nvPicPr>
          <p:cNvPr id="198" name="Google Shape;198;p44"/>
          <p:cNvPicPr preferRelativeResize="0"/>
          <p:nvPr/>
        </p:nvPicPr>
        <p:blipFill rotWithShape="1">
          <a:blip r:embed="rId3">
            <a:alphaModFix/>
          </a:blip>
          <a:srcRect/>
          <a:stretch/>
        </p:blipFill>
        <p:spPr>
          <a:xfrm>
            <a:off x="6768000" y="1512000"/>
            <a:ext cx="2723400" cy="4618800"/>
          </a:xfrm>
          <a:prstGeom prst="rect">
            <a:avLst/>
          </a:prstGeom>
          <a:noFill/>
          <a:ln>
            <a:noFill/>
          </a:ln>
        </p:spPr>
      </p:pic>
      <p:sp>
        <p:nvSpPr>
          <p:cNvPr id="199" name="Google Shape;199;p44"/>
          <p:cNvSpPr/>
          <p:nvPr/>
        </p:nvSpPr>
        <p:spPr>
          <a:xfrm>
            <a:off x="7056000" y="6264000"/>
            <a:ext cx="2303640" cy="51336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ru-RU" sz="1500" b="0" strike="noStrike">
                <a:solidFill>
                  <a:srgbClr val="000000"/>
                </a:solidFill>
                <a:latin typeface="Arial"/>
                <a:ea typeface="Arial"/>
                <a:cs typeface="Arial"/>
                <a:sym typeface="Arial"/>
              </a:rPr>
              <a:t>Схема работы сниффера</a:t>
            </a:r>
            <a:endParaRPr sz="1800" b="0"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p:nvPr/>
        </p:nvSpPr>
        <p:spPr>
          <a:xfrm>
            <a:off x="288000" y="-144000"/>
            <a:ext cx="9503640" cy="1151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3600" b="1" strike="noStrike">
                <a:solidFill>
                  <a:srgbClr val="FFFFFF"/>
                </a:solidFill>
                <a:latin typeface="Source Sans Pro Black"/>
                <a:ea typeface="Source Sans Pro Black"/>
                <a:cs typeface="Source Sans Pro Black"/>
                <a:sym typeface="Source Sans Pro Black"/>
              </a:rPr>
              <a:t>Обзор программных пакетных снифферов</a:t>
            </a:r>
            <a:endParaRPr sz="1800" b="0" strike="noStrike">
              <a:solidFill>
                <a:srgbClr val="000000"/>
              </a:solidFill>
              <a:latin typeface="Arial"/>
              <a:ea typeface="Arial"/>
              <a:cs typeface="Arial"/>
              <a:sym typeface="Arial"/>
            </a:endParaRPr>
          </a:p>
        </p:txBody>
      </p:sp>
      <p:sp>
        <p:nvSpPr>
          <p:cNvPr id="205" name="Google Shape;205;p45"/>
          <p:cNvSpPr/>
          <p:nvPr/>
        </p:nvSpPr>
        <p:spPr>
          <a:xfrm>
            <a:off x="360000" y="1476000"/>
            <a:ext cx="9431640" cy="5147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Все программные снифферы можно условно разделить на две категории: снифферы, поддерживающие запуск из командной строки, и снифферы, имеющие графический интерфейс. При этом отметим, что существуют снифферы, которые объединяют в себе обе эти возможности. Кроме того, снифферы отличаются друг от друга протоколами, которые они поддерживают, глубиной анализа перехваченных пакетов, возможностями по настройке фильтров, а также возможностью совместимости с другими программами.</a:t>
            </a:r>
            <a:endParaRPr sz="1800" b="0"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6"/>
          <p:cNvSpPr/>
          <p:nvPr/>
        </p:nvSpPr>
        <p:spPr>
          <a:xfrm>
            <a:off x="360000" y="108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3600" b="1" strike="noStrike">
                <a:solidFill>
                  <a:srgbClr val="FFFFFF"/>
                </a:solidFill>
                <a:latin typeface="Source Sans Pro Black"/>
                <a:ea typeface="Source Sans Pro Black"/>
                <a:cs typeface="Source Sans Pro Black"/>
                <a:sym typeface="Source Sans Pro Black"/>
              </a:rPr>
              <a:t>Обзор программных пакетных снифферов</a:t>
            </a:r>
            <a:endParaRPr sz="1800" b="0" strike="noStrike">
              <a:solidFill>
                <a:srgbClr val="000000"/>
              </a:solidFill>
              <a:latin typeface="Arial"/>
              <a:ea typeface="Arial"/>
              <a:cs typeface="Arial"/>
              <a:sym typeface="Arial"/>
            </a:endParaRPr>
          </a:p>
        </p:txBody>
      </p:sp>
      <p:sp>
        <p:nvSpPr>
          <p:cNvPr id="211" name="Google Shape;211;p46"/>
          <p:cNvSpPr/>
          <p:nvPr/>
        </p:nvSpPr>
        <p:spPr>
          <a:xfrm>
            <a:off x="360000" y="1466290"/>
            <a:ext cx="9535680" cy="215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000" b="1" strike="noStrike" dirty="0">
                <a:solidFill>
                  <a:srgbClr val="1C1C1C"/>
                </a:solidFill>
                <a:latin typeface="Source Sans Pro SemiBold"/>
                <a:ea typeface="Source Sans Pro SemiBold"/>
                <a:cs typeface="Source Sans Pro SemiBold"/>
                <a:sym typeface="Source Sans Pro SemiBold"/>
              </a:rPr>
              <a:t>Практически все пакетные </a:t>
            </a:r>
            <a:r>
              <a:rPr lang="ru-RU" sz="2000" b="1" strike="noStrike" dirty="0" err="1">
                <a:solidFill>
                  <a:srgbClr val="1C1C1C"/>
                </a:solidFill>
                <a:latin typeface="Source Sans Pro SemiBold"/>
                <a:ea typeface="Source Sans Pro SemiBold"/>
                <a:cs typeface="Source Sans Pro SemiBold"/>
                <a:sym typeface="Source Sans Pro SemiBold"/>
              </a:rPr>
              <a:t>снифферы</a:t>
            </a:r>
            <a:r>
              <a:rPr lang="ru-RU" sz="2000" b="1" strike="noStrike" dirty="0">
                <a:solidFill>
                  <a:srgbClr val="1C1C1C"/>
                </a:solidFill>
                <a:latin typeface="Source Sans Pro SemiBold"/>
                <a:ea typeface="Source Sans Pro SemiBold"/>
                <a:cs typeface="Source Sans Pro SemiBold"/>
                <a:sym typeface="Source Sans Pro SemiBold"/>
              </a:rPr>
              <a:t> позволяют производить анализ декодированных пакетов (именно поэтому пакетные </a:t>
            </a:r>
            <a:r>
              <a:rPr lang="ru-RU" sz="2000" b="1" strike="noStrike" dirty="0" err="1">
                <a:solidFill>
                  <a:srgbClr val="1C1C1C"/>
                </a:solidFill>
                <a:latin typeface="Source Sans Pro SemiBold"/>
                <a:ea typeface="Source Sans Pro SemiBold"/>
                <a:cs typeface="Source Sans Pro SemiBold"/>
                <a:sym typeface="Source Sans Pro SemiBold"/>
              </a:rPr>
              <a:t>снифферы</a:t>
            </a:r>
            <a:r>
              <a:rPr lang="ru-RU" sz="2000" b="1" strike="noStrike" dirty="0">
                <a:solidFill>
                  <a:srgbClr val="1C1C1C"/>
                </a:solidFill>
                <a:latin typeface="Source Sans Pro SemiBold"/>
                <a:ea typeface="Source Sans Pro SemiBold"/>
                <a:cs typeface="Source Sans Pro SemiBold"/>
                <a:sym typeface="Source Sans Pro SemiBold"/>
              </a:rPr>
              <a:t> также называют пакетными анализаторами, или протокольными анализаторами). </a:t>
            </a:r>
            <a:r>
              <a:rPr lang="ru-RU" sz="2000" b="1" strike="noStrike" dirty="0" err="1">
                <a:solidFill>
                  <a:srgbClr val="1C1C1C"/>
                </a:solidFill>
                <a:latin typeface="Source Sans Pro SemiBold"/>
                <a:ea typeface="Source Sans Pro SemiBold"/>
                <a:cs typeface="Source Sans Pro SemiBold"/>
                <a:sym typeface="Source Sans Pro SemiBold"/>
              </a:rPr>
              <a:t>Сниффер</a:t>
            </a:r>
            <a:r>
              <a:rPr lang="ru-RU" sz="2000" b="1" strike="noStrike" dirty="0">
                <a:solidFill>
                  <a:srgbClr val="1C1C1C"/>
                </a:solidFill>
                <a:latin typeface="Source Sans Pro SemiBold"/>
                <a:ea typeface="Source Sans Pro SemiBold"/>
                <a:cs typeface="Source Sans Pro SemiBold"/>
                <a:sym typeface="Source Sans Pro SemiBold"/>
              </a:rPr>
              <a:t> распределяет перехваченные пакеты по уровням и протоколам. Некоторые анализаторы пакетов способны распознавать протокол и отображать перехваченную информацию.</a:t>
            </a:r>
            <a:endParaRPr sz="2000" b="0" strike="noStrike" dirty="0">
              <a:solidFill>
                <a:srgbClr val="000000"/>
              </a:solidFill>
              <a:latin typeface="Arial"/>
              <a:ea typeface="Arial"/>
              <a:cs typeface="Arial"/>
              <a:sym typeface="Arial"/>
            </a:endParaRPr>
          </a:p>
        </p:txBody>
      </p:sp>
      <p:pic>
        <p:nvPicPr>
          <p:cNvPr id="212" name="Google Shape;212;p46"/>
          <p:cNvPicPr preferRelativeResize="0"/>
          <p:nvPr/>
        </p:nvPicPr>
        <p:blipFill rotWithShape="1">
          <a:blip r:embed="rId3">
            <a:alphaModFix/>
          </a:blip>
          <a:srcRect/>
          <a:stretch/>
        </p:blipFill>
        <p:spPr>
          <a:xfrm>
            <a:off x="1183342" y="3267636"/>
            <a:ext cx="7355542" cy="35852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7"/>
          <p:cNvSpPr/>
          <p:nvPr/>
        </p:nvSpPr>
        <p:spPr>
          <a:xfrm>
            <a:off x="1548000" y="288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Times New Roman"/>
                <a:ea typeface="Times New Roman"/>
                <a:cs typeface="Times New Roman"/>
                <a:sym typeface="Times New Roman"/>
              </a:rPr>
              <a:t>Ethereal (wireshark)</a:t>
            </a:r>
            <a:endParaRPr sz="1800" b="0" strike="noStrike">
              <a:solidFill>
                <a:srgbClr val="000000"/>
              </a:solidFill>
              <a:latin typeface="Arial"/>
              <a:ea typeface="Arial"/>
              <a:cs typeface="Arial"/>
              <a:sym typeface="Arial"/>
            </a:endParaRPr>
          </a:p>
        </p:txBody>
      </p:sp>
      <p:sp>
        <p:nvSpPr>
          <p:cNvPr id="218" name="Google Shape;218;p47"/>
          <p:cNvSpPr/>
          <p:nvPr/>
        </p:nvSpPr>
        <p:spPr>
          <a:xfrm>
            <a:off x="360000" y="1512000"/>
            <a:ext cx="5111640" cy="503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a:solidFill>
                  <a:srgbClr val="1C1C1C"/>
                </a:solidFill>
                <a:latin typeface="Source Sans Pro SemiBold"/>
                <a:ea typeface="Source Sans Pro SemiBold"/>
                <a:cs typeface="Source Sans Pro SemiBold"/>
                <a:sym typeface="Source Sans Pro SemiBold"/>
              </a:rPr>
              <a:t>Пакетный сниффер Ethereal 0.10.14 является пакетным анализаторов. Применение фильтров в анализаторе Ethereal позволяет легко выделить из общего потока перехваченной информации именно те или даже тот единственный кадр, который требуется. </a:t>
            </a:r>
            <a:endParaRPr sz="1800" b="0" strike="noStrike">
              <a:solidFill>
                <a:srgbClr val="000000"/>
              </a:solidFill>
              <a:latin typeface="Arial"/>
              <a:ea typeface="Arial"/>
              <a:cs typeface="Arial"/>
              <a:sym typeface="Arial"/>
            </a:endParaRPr>
          </a:p>
        </p:txBody>
      </p:sp>
      <p:pic>
        <p:nvPicPr>
          <p:cNvPr id="219" name="Google Shape;219;p47"/>
          <p:cNvPicPr preferRelativeResize="0"/>
          <p:nvPr/>
        </p:nvPicPr>
        <p:blipFill rotWithShape="1">
          <a:blip r:embed="rId3">
            <a:alphaModFix/>
          </a:blip>
          <a:srcRect/>
          <a:stretch/>
        </p:blipFill>
        <p:spPr>
          <a:xfrm>
            <a:off x="5448960" y="1690200"/>
            <a:ext cx="4342680" cy="4285440"/>
          </a:xfrm>
          <a:prstGeom prst="rect">
            <a:avLst/>
          </a:prstGeom>
          <a:noFill/>
          <a:ln>
            <a:noFill/>
          </a:ln>
        </p:spPr>
      </p:pic>
      <p:sp>
        <p:nvSpPr>
          <p:cNvPr id="2" name="Прямоугольник 1">
            <a:extLst>
              <a:ext uri="{FF2B5EF4-FFF2-40B4-BE49-F238E27FC236}">
                <a16:creationId xmlns:a16="http://schemas.microsoft.com/office/drawing/2014/main" xmlns="" id="{22027D85-7132-4A43-84F7-2664DAFCEF8B}"/>
              </a:ext>
            </a:extLst>
          </p:cNvPr>
          <p:cNvSpPr/>
          <p:nvPr/>
        </p:nvSpPr>
        <p:spPr>
          <a:xfrm>
            <a:off x="5448960" y="5768788"/>
            <a:ext cx="494640" cy="206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8"/>
          <p:cNvSpPr/>
          <p:nvPr/>
        </p:nvSpPr>
        <p:spPr>
          <a:xfrm>
            <a:off x="216000" y="1584000"/>
            <a:ext cx="9575640" cy="50396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ru-RU" sz="2600" b="1" strike="noStrike" dirty="0">
                <a:solidFill>
                  <a:srgbClr val="1C1C1C"/>
                </a:solidFill>
                <a:latin typeface="Source Sans Pro SemiBold"/>
                <a:ea typeface="Source Sans Pro SemiBold"/>
                <a:cs typeface="Source Sans Pro SemiBold"/>
                <a:sym typeface="Source Sans Pro SemiBold"/>
              </a:rPr>
              <a:t> Использования программы </a:t>
            </a:r>
            <a:r>
              <a:rPr lang="ru-RU" sz="2600" b="1" strike="noStrike" dirty="0" err="1">
                <a:solidFill>
                  <a:srgbClr val="1C1C1C"/>
                </a:solidFill>
                <a:latin typeface="Source Sans Pro SemiBold"/>
                <a:ea typeface="Source Sans Pro SemiBold"/>
                <a:cs typeface="Source Sans Pro SemiBold"/>
                <a:sym typeface="Source Sans Pro SemiBold"/>
              </a:rPr>
              <a:t>Ethereal</a:t>
            </a:r>
            <a:r>
              <a:rPr lang="ru-RU" sz="2600" b="1" strike="noStrike" dirty="0">
                <a:solidFill>
                  <a:srgbClr val="1C1C1C"/>
                </a:solidFill>
                <a:latin typeface="Source Sans Pro SemiBold"/>
                <a:ea typeface="Source Sans Pro SemiBold"/>
                <a:cs typeface="Source Sans Pro SemiBold"/>
                <a:sym typeface="Source Sans Pro SemiBold"/>
              </a:rPr>
              <a:t> 0.10.14 в мирных целях — это точная настройка размера TCP-окна. Чтобы оптимальным образом настроить размер TCP-окна, необходимо запустить </a:t>
            </a:r>
            <a:r>
              <a:rPr lang="ru-RU" sz="2600" b="1" strike="noStrike" dirty="0" err="1">
                <a:solidFill>
                  <a:srgbClr val="1C1C1C"/>
                </a:solidFill>
                <a:latin typeface="Source Sans Pro SemiBold"/>
                <a:ea typeface="Source Sans Pro SemiBold"/>
                <a:cs typeface="Source Sans Pro SemiBold"/>
                <a:sym typeface="Source Sans Pro SemiBold"/>
              </a:rPr>
              <a:t>сниффер</a:t>
            </a:r>
            <a:r>
              <a:rPr lang="ru-RU" sz="2600" b="1" strike="noStrike" dirty="0">
                <a:solidFill>
                  <a:srgbClr val="1C1C1C"/>
                </a:solidFill>
                <a:latin typeface="Source Sans Pro SemiBold"/>
                <a:ea typeface="Source Sans Pro SemiBold"/>
                <a:cs typeface="Source Sans Pro SemiBold"/>
                <a:sym typeface="Source Sans Pro SemiBold"/>
              </a:rPr>
              <a:t> в процессе скачивания файла по </a:t>
            </a:r>
            <a:r>
              <a:rPr lang="en-US" sz="2600" b="1" strike="noStrike" dirty="0" err="1">
                <a:solidFill>
                  <a:srgbClr val="1C1C1C"/>
                </a:solidFill>
                <a:latin typeface="Source Sans Pro SemiBold"/>
                <a:ea typeface="Source Sans Pro SemiBold"/>
                <a:cs typeface="Source Sans Pro SemiBold"/>
                <a:sym typeface="Source Sans Pro SemiBold"/>
              </a:rPr>
              <a:t>ctnb</a:t>
            </a:r>
            <a:r>
              <a:rPr lang="en-US" sz="2600" b="1" strike="noStrike" dirty="0">
                <a:solidFill>
                  <a:srgbClr val="1C1C1C"/>
                </a:solidFill>
                <a:latin typeface="Source Sans Pro SemiBold"/>
                <a:ea typeface="Source Sans Pro SemiBold"/>
                <a:cs typeface="Source Sans Pro SemiBold"/>
                <a:sym typeface="Source Sans Pro SemiBold"/>
              </a:rPr>
              <a:t>/</a:t>
            </a:r>
            <a:r>
              <a:rPr lang="ru-RU" sz="2600" b="1" strike="noStrike" dirty="0">
                <a:solidFill>
                  <a:srgbClr val="1C1C1C"/>
                </a:solidFill>
                <a:latin typeface="Source Sans Pro SemiBold"/>
                <a:ea typeface="Source Sans Pro SemiBold"/>
                <a:cs typeface="Source Sans Pro SemiBold"/>
                <a:sym typeface="Source Sans Pro SemiBold"/>
              </a:rPr>
              <a:t>Манипулируя с размером TCP-окна, можно добиться максимально возможной скорости передачи, снизив количество подтверждений при хорошем качестве связи или уменьшив число запросов на повторную передачу, — при не очень хорошем качестве связи.</a:t>
            </a:r>
            <a:endParaRPr sz="1800" b="0" strike="noStrike" dirty="0">
              <a:solidFill>
                <a:srgbClr val="000000"/>
              </a:solidFill>
              <a:latin typeface="Arial"/>
              <a:ea typeface="Arial"/>
              <a:cs typeface="Arial"/>
              <a:sym typeface="Arial"/>
            </a:endParaRPr>
          </a:p>
        </p:txBody>
      </p:sp>
      <p:sp>
        <p:nvSpPr>
          <p:cNvPr id="225" name="Google Shape;225;p48"/>
          <p:cNvSpPr/>
          <p:nvPr/>
        </p:nvSpPr>
        <p:spPr>
          <a:xfrm>
            <a:off x="1537560" y="288000"/>
            <a:ext cx="9359640" cy="899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ru-RU" sz="5400" b="1" strike="noStrike">
                <a:solidFill>
                  <a:srgbClr val="FFFFFF"/>
                </a:solidFill>
                <a:latin typeface="Times New Roman"/>
                <a:ea typeface="Times New Roman"/>
                <a:cs typeface="Times New Roman"/>
                <a:sym typeface="Times New Roman"/>
              </a:rPr>
              <a:t>Ethereal (wireshark)</a:t>
            </a:r>
            <a:endParaRPr sz="1800" b="0"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1140</Words>
  <Application>Microsoft Office PowerPoint</Application>
  <PresentationFormat>Произвольный</PresentationFormat>
  <Paragraphs>62</Paragraphs>
  <Slides>20</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20</vt:i4>
      </vt:variant>
    </vt:vector>
  </HeadingPairs>
  <TitlesOfParts>
    <vt:vector size="30" baseType="lpstr">
      <vt:lpstr>Arial</vt:lpstr>
      <vt:lpstr>Source Sans Pro Black</vt:lpstr>
      <vt:lpstr>Open Sans SemiBold</vt:lpstr>
      <vt:lpstr>Verdana</vt:lpstr>
      <vt:lpstr>Times New Roman</vt:lpstr>
      <vt:lpstr>Source Sans Pro SemiBold</vt:lpstr>
      <vt:lpstr>Source Sans Pro</vt:lpstr>
      <vt:lpstr>Office Theme</vt: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Контролирование пакетов</vt:lpstr>
      <vt:lpstr>Возможные использования снифферов</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George</dc:creator>
  <cp:lastModifiedBy>Ekaterina Limareva</cp:lastModifiedBy>
  <cp:revision>16</cp:revision>
  <dcterms:modified xsi:type="dcterms:W3CDTF">2018-12-11T19:59:56Z</dcterms:modified>
</cp:coreProperties>
</file>