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74E6-A278-4B25-AA39-8792021CD91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71C5-6389-4847-B231-2B7BE4533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778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74E6-A278-4B25-AA39-8792021CD91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71C5-6389-4847-B231-2B7BE4533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34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74E6-A278-4B25-AA39-8792021CD91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71C5-6389-4847-B231-2B7BE4533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07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74E6-A278-4B25-AA39-8792021CD91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71C5-6389-4847-B231-2B7BE4533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53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74E6-A278-4B25-AA39-8792021CD91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71C5-6389-4847-B231-2B7BE4533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189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74E6-A278-4B25-AA39-8792021CD91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71C5-6389-4847-B231-2B7BE4533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29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74E6-A278-4B25-AA39-8792021CD91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71C5-6389-4847-B231-2B7BE4533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1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74E6-A278-4B25-AA39-8792021CD91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71C5-6389-4847-B231-2B7BE4533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40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74E6-A278-4B25-AA39-8792021CD91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71C5-6389-4847-B231-2B7BE4533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66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74E6-A278-4B25-AA39-8792021CD91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71C5-6389-4847-B231-2B7BE4533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8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74E6-A278-4B25-AA39-8792021CD91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871C5-6389-4847-B231-2B7BE4533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9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074E6-A278-4B25-AA39-8792021CD91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871C5-6389-4847-B231-2B7BE4533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89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94421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b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СПЕЦИАЛЬНЫХ СРЕДСТВ СВЯЗИ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ПОДВОДНЫЕ ВОЛОКОННО-ОПТИЧЕСКИЕ </a:t>
            </a:r>
          </a:p>
          <a:p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ЛИНИИ СВЯЗИ СПЕЦИАЛЬНОГО НАЗНАЧЕНИЯ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720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Прибрежные волоконно-оптические линии связи без подводных оптических усилителей с применением разветвителей</a:t>
            </a:r>
            <a:endParaRPr lang="ru-RU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684076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0046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Прибрежные волоконно-оптические линии связи без подводных оптических усилителей и без применения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разветвителей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8064896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5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74345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связи между островами и буровыми платформами, а также для национальных сетей островных государств (например, Багамские острова, Индонезия), удалёнными друг от друга на расстояние до 400 км используются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безрепитерные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 , а также системы с удалённой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рамановской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накачкой.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последнее время начали использоваться системы с удалённой оптической накачкой (ROPA –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Remote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Optically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Pumped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Amplifier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в которых в расположенном на дне кабеле устанавливается активное эрбиевое волокно длиной до 30 м, накачиваемое посредством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рамановских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усилителей. В зависимости от скорости передачи данных длина такой линии может составлять 400 - 500 км.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232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Безрепитерная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линия связи 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848872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4133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Безрепитерная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линия связи с применением ROPA (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Remote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Optically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Pumped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Amplifier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удалённой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рамановской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накачки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92088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307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всего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вышеописаного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видно, что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общей характеристикой всех подводных оптоволоконных линий связи (как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репитерных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и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безрепитер-ных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является обязательное наличие подводного оптоволоконного кабеля и береговых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терминаль-ных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станций.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линии имеются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подводные усилители и/или разветвители,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 тогда на береговых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терми-нальных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станциях обязательно имеется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оборудо-вание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энергоснабжения (PFE -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Feeding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</a:t>
            </a:r>
            <a:r>
              <a:rPr lang="ru-RU" dirty="0" err="1" smtClean="0">
                <a:solidFill>
                  <a:srgbClr val="FF0000"/>
                </a:solidFill>
              </a:rPr>
              <a:t>ment</a:t>
            </a:r>
            <a:r>
              <a:rPr lang="ru-RU" dirty="0" smtClean="0">
                <a:solidFill>
                  <a:srgbClr val="FF0000"/>
                </a:solidFill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4682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Энергетическое оборудование для подводной линии связи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28092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4825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питания постоянным током подводной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оптоволоконной линии связи РСС-1 Сидней – Гуам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для обеспечения электрической энергией усилителей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подводной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оптоволоконной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линии связи располагается на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специальных береговых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терминальных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станциях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каждой станции имеется источник высокого напряжения. На станции «А»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плюс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подключается к токоведущей жиле подводного кабеля, а минус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землю.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«Б» к жиле кабеля подсоединяется минус и соответственно плюс заземляется.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создаётся цепь постоянного электрического тока, в которой ток от станции «А»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«Б» идёт через подводный кабель, а от станции «Б» к станции «А» через землю</a:t>
            </a:r>
          </a:p>
        </p:txBody>
      </p:sp>
    </p:spTree>
    <p:extLst>
      <p:ext uri="{BB962C8B-B14F-4D97-AF65-F5344CB8AC3E}">
        <p14:creationId xmlns:p14="http://schemas.microsoft.com/office/powerpoint/2010/main" val="1009937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прокладке кабеля РСС-1 Сидней – Гуам для снижения сопротивления земли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прибрежной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зоне до уровня грунтовых вод были пробурены скважины,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устанавливались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длинные прочные электроды, которые повышали проводимость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земной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поверхности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питания подводных усилителей применяются высокий (свыше 10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свыше 5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низкий (менее 5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уровни постоянного выходного напряжения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протяжённости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оптово-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локонной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линии связи, мощности, потребляемой усилителями, и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 усилителей.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трансокеанских расстояний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Trans-Pacific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distances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постоянное напряжение вплоть до 12,5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токи до 1,6 А для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четырёхволоконной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оптической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пары.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53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Напряжение и мощность источников питания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рассчитываются,  исходя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параметров линии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Учитываются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характеристики, как: длина линии, мощность, потребляемая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каждом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узле (подводном усилителе), количество узлов, удельное сопротивление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токоведущей жилы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Постоянный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ток для питания подводных оптических усилителей передаётся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оптоволоконный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кабель, в котором располагается специальная токоведущая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жила,выполненная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меди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32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Аппаратурно-кабельный комплекс для подводных </a:t>
            </a:r>
            <a:b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волоконно-оптических линий связи магистрально-распределительного типа с коммутацией оптических каналов связи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7950" marR="107950" algn="ctr">
              <a:lnSpc>
                <a:spcPct val="115000"/>
              </a:lnSpc>
              <a:spcAft>
                <a:spcPts val="0"/>
              </a:spcAft>
              <a:tabLst>
                <a:tab pos="969010" algn="l"/>
              </a:tabLs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Станционный комплекс аппаратуры</a:t>
            </a:r>
          </a:p>
          <a:p>
            <a:pPr marL="107950" marR="107950" algn="just">
              <a:lnSpc>
                <a:spcPct val="115000"/>
              </a:lnSpc>
              <a:spcAft>
                <a:spcPts val="0"/>
              </a:spcAft>
              <a:tabLst>
                <a:tab pos="969010" algn="l"/>
              </a:tabLst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Оконечная и промежуточная каналообразующая аппаратура со спектральным разделением каналов на скорость передачи в одном канале 100 Гбит/с;</a:t>
            </a:r>
          </a:p>
          <a:p>
            <a:pPr marL="107950" marR="107950" algn="just">
              <a:lnSpc>
                <a:spcPct val="115000"/>
              </a:lnSpc>
              <a:spcAft>
                <a:spcPts val="0"/>
              </a:spcAft>
              <a:tabLst>
                <a:tab pos="969010" algn="l"/>
              </a:tabLst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 Береговой регенерационный пункт;</a:t>
            </a:r>
          </a:p>
          <a:p>
            <a:pPr marL="107950" marR="107950" algn="just">
              <a:lnSpc>
                <a:spcPct val="115000"/>
              </a:lnSpc>
              <a:spcAft>
                <a:spcPts val="0"/>
              </a:spcAft>
              <a:tabLst>
                <a:tab pos="969010" algn="l"/>
              </a:tabLst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 Аппаратура автоматизированного управления наблюдения и контроля работы каналообразующего комплекса и линейного тракта;</a:t>
            </a:r>
          </a:p>
          <a:p>
            <a:pPr marL="107950" marR="107950" algn="just">
              <a:lnSpc>
                <a:spcPct val="115000"/>
              </a:lnSpc>
              <a:spcAft>
                <a:spcPts val="0"/>
              </a:spcAft>
              <a:tabLst>
                <a:tab pos="969010" algn="l"/>
              </a:tabLst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 Аппаратура контроля состояния линейных устройств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585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энергоснабжения должны обладать высокой надёжностью и очень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стабильным постоянным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напряжением;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передающих станциях должны присутствовать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локализации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ошибок и неисправностей. </a:t>
            </a:r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энергоснабжения нуждаются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специаль-ных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системах контроля тока и напряжения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 хуже ±0,5 %) для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предотвращения скачков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могут вывести из строя подводный усилитель и, соответственно, всю линию.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предусмотреть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резервирование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терминальной береговой станции должно размещаться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отапливаемых помещениях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быть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независимым от метеоусловий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0993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ПВОЛС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подводные волоконно-оптические линии связи можно разделить на </a:t>
            </a:r>
            <a:r>
              <a:rPr lang="ru-RU" b="1" dirty="0" err="1" smtClean="0">
                <a:solidFill>
                  <a:srgbClr val="FF0000"/>
                </a:solidFill>
              </a:rPr>
              <a:t>репитерные</a:t>
            </a:r>
            <a:r>
              <a:rPr lang="ru-RU" dirty="0" smtClean="0"/>
              <a:t> (с применением подводных оптических усилителей) и </a:t>
            </a:r>
            <a:r>
              <a:rPr lang="ru-RU" b="1" dirty="0" err="1" smtClean="0">
                <a:solidFill>
                  <a:srgbClr val="FF0000"/>
                </a:solidFill>
              </a:rPr>
              <a:t>безрепитерные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Линии с применением оптических усилителей разделяются на магистральные трансокеанские (</a:t>
            </a:r>
            <a:r>
              <a:rPr lang="ru-RU" b="1" dirty="0" smtClean="0">
                <a:solidFill>
                  <a:srgbClr val="FF0000"/>
                </a:solidFill>
              </a:rPr>
              <a:t>межконтинентальные) </a:t>
            </a:r>
            <a:r>
              <a:rPr lang="ru-RU" dirty="0" smtClean="0"/>
              <a:t>и </a:t>
            </a:r>
            <a:r>
              <a:rPr lang="ru-RU" b="1" dirty="0" smtClean="0">
                <a:solidFill>
                  <a:srgbClr val="FF0000"/>
                </a:solidFill>
              </a:rPr>
              <a:t>прибрежные </a:t>
            </a:r>
            <a:r>
              <a:rPr lang="ru-RU" dirty="0" smtClean="0"/>
              <a:t>линии связи. </a:t>
            </a:r>
            <a:r>
              <a:rPr lang="ru-RU" b="1" dirty="0" err="1" smtClean="0">
                <a:solidFill>
                  <a:srgbClr val="FF0000"/>
                </a:solidFill>
              </a:rPr>
              <a:t>Безрепитерные</a:t>
            </a:r>
            <a:r>
              <a:rPr lang="ru-RU" b="1" dirty="0" smtClean="0">
                <a:solidFill>
                  <a:srgbClr val="FF0000"/>
                </a:solidFill>
              </a:rPr>
              <a:t> линии связи </a:t>
            </a:r>
            <a:r>
              <a:rPr lang="ru-RU" dirty="0" smtClean="0"/>
              <a:t>разделяются на </a:t>
            </a:r>
            <a:r>
              <a:rPr lang="ru-RU" b="1" dirty="0" smtClean="0">
                <a:solidFill>
                  <a:srgbClr val="FF0000"/>
                </a:solidFill>
              </a:rPr>
              <a:t>прибрежные линии связи </a:t>
            </a:r>
            <a:r>
              <a:rPr lang="ru-RU" dirty="0" smtClean="0"/>
              <a:t>и </a:t>
            </a:r>
            <a:r>
              <a:rPr lang="ru-RU" b="1" dirty="0" smtClean="0">
                <a:solidFill>
                  <a:srgbClr val="FF0000"/>
                </a:solidFill>
              </a:rPr>
              <a:t>линии связи между отдельными пунктами </a:t>
            </a:r>
            <a:r>
              <a:rPr lang="ru-RU" dirty="0" smtClean="0"/>
              <a:t>(между островами или между материком и островами, материком и буровыми станциями). </a:t>
            </a:r>
          </a:p>
          <a:p>
            <a:r>
              <a:rPr lang="ru-RU" dirty="0" smtClean="0"/>
              <a:t>Также существуют </a:t>
            </a:r>
            <a:r>
              <a:rPr lang="ru-RU" b="1" dirty="0" smtClean="0">
                <a:solidFill>
                  <a:srgbClr val="FF0000"/>
                </a:solidFill>
              </a:rPr>
              <a:t>линии связи с применением удалённой оптической накачки.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17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496944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6605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720840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рисунке представлен состав межконтинентальной оптоволоконной линии связи. Как правило, такая линия связи состоит из: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 Подводного оптоволоконного кабеля;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 Подводных оптических усилителей;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 Подводных разветвителей;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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Береговых станций энергоснабжения;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 Наземного сетевого оборудования;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 Системы контроля работоспособности подводной линии;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 Системы управления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708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Магистральная трансатлантическая волоконно-оптическая линия связи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8064895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333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магистральных трансокеанских линий связи расстояние между терминальными станциями может составлять от 2000 до 13000 км.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оптических усилителей на линии может составлять несколько сотен.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Напряжение питания может составлять свыше 15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22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Прибрежная волоконно-оптическая линия связи с применением разветвителей и оптических усилителей на линии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7" y="1937181"/>
            <a:ext cx="6143625" cy="4372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8119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прибрежных волоконно-оптических линий связи с применением подводных усилителей длина кабеля между береговыми станциями может составлять несколько сотен километров.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Напряжение питания – порядка 5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кВ.</a:t>
            </a: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передачи информации на меньшие расстояния (до 200 км) используются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безрепитерные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линии связи с применением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разветвителей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снижения стоимости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применяются линии без использования подводных разветвителей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В таких линиях используется более дешёвый кабель и они не нуждаются в береговых станциях энергоснабжения (т.к. разветвителям требуется дистанционное управление), что значительно снижает стоимость линии. 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траффиком в таких линиях осуществляется на береговых терминальных станциях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7477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897</Words>
  <Application>Microsoft Office PowerPoint</Application>
  <PresentationFormat>Экран (4:3)</PresentationFormat>
  <Paragraphs>56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КАФЕДРА  СПЕЦИАЛЬНЫХ СРЕДСТВ СВЯЗИ</vt:lpstr>
      <vt:lpstr>Аппаратурно-кабельный комплекс для подводных  волоконно-оптических линий связи магистрально-распределительного типа с коммутацией оптических каналов связи</vt:lpstr>
      <vt:lpstr>Виды ПВОЛС</vt:lpstr>
      <vt:lpstr>Презентация PowerPoint</vt:lpstr>
      <vt:lpstr>Презентация PowerPoint</vt:lpstr>
      <vt:lpstr>Магистральная трансатлантическая волоконно-оптическая линия связи</vt:lpstr>
      <vt:lpstr>Презентация PowerPoint</vt:lpstr>
      <vt:lpstr>Прибрежная волоконно-оптическая линия связи с применением разветвителей и оптических усилителей на линии</vt:lpstr>
      <vt:lpstr>Презентация PowerPoint</vt:lpstr>
      <vt:lpstr>Прибрежные волоконно-оптические линии связи без подводных оптических усилителей с применением разветвителей</vt:lpstr>
      <vt:lpstr>Прибрежные волоконно-оптические линии связи без подводных оптических усилителей и без применения разветвителей</vt:lpstr>
      <vt:lpstr>Презентация PowerPoint</vt:lpstr>
      <vt:lpstr>Безрепитерная линия связи </vt:lpstr>
      <vt:lpstr>Безрепитерная линия связи с применением ROPA (Remote Optically Pumped Amplifier) и удалённой рамановской накачки</vt:lpstr>
      <vt:lpstr>Вывод</vt:lpstr>
      <vt:lpstr>Энергетическое оборудование для подводной линии связи</vt:lpstr>
      <vt:lpstr>Пример питания постоянным током подводной оптоволоконной линии связи РСС-1 Сидней – Гуам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 СПЕЦИАЛЬНЫХ СРЕДСТВ СВЯЗИ</dc:title>
  <dc:creator>Admin</dc:creator>
  <cp:lastModifiedBy>Admin</cp:lastModifiedBy>
  <cp:revision>18</cp:revision>
  <dcterms:created xsi:type="dcterms:W3CDTF">2017-09-25T12:06:14Z</dcterms:created>
  <dcterms:modified xsi:type="dcterms:W3CDTF">2017-09-25T18:13:09Z</dcterms:modified>
</cp:coreProperties>
</file>