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5" r:id="rId4"/>
    <p:sldId id="262" r:id="rId5"/>
    <p:sldId id="263" r:id="rId6"/>
    <p:sldId id="267" r:id="rId7"/>
    <p:sldId id="266" r:id="rId8"/>
    <p:sldId id="270" r:id="rId9"/>
    <p:sldId id="271" r:id="rId10"/>
    <p:sldId id="269" r:id="rId11"/>
    <p:sldId id="268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24287B-C3FF-40C6-BA20-12C4449213BF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157E05-34FD-4DF6-B0B0-85B562E60B4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blackWhite">
          <a:xfrm>
            <a:off x="611560" y="404665"/>
            <a:ext cx="7848872" cy="1080120"/>
          </a:xfrm>
        </p:spPr>
        <p:txBody>
          <a:bodyPr/>
          <a:lstStyle/>
          <a:p>
            <a:pPr algn="ctr"/>
            <a:r>
              <a:rPr lang="ru-RU" dirty="0" smtClean="0"/>
              <a:t>ГЛОССАРИЙ   ПО ИАР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4680520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Аналитика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(от греч.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разложение) творческая интеллектуальная деятельность по извлечению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нового актуального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знания из совокупности собранной информации.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Аналитическая работа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составная часть творческой деятельности. Она предназначена для оценки информации и подготовки принятия решений.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Метод </a:t>
            </a:r>
            <a:r>
              <a:rPr lang="ru-RU" b="1" dirty="0" err="1" smtClean="0"/>
              <a:t>дельфи</a:t>
            </a:r>
            <a:r>
              <a:rPr lang="ru-RU" b="1" dirty="0" smtClean="0"/>
              <a:t> – </a:t>
            </a:r>
            <a:r>
              <a:rPr lang="ru-RU" b="1" dirty="0" err="1" smtClean="0"/>
              <a:t>метод</a:t>
            </a:r>
            <a:r>
              <a:rPr lang="ru-RU" b="1" dirty="0" smtClean="0"/>
              <a:t> быстрого поиска решений, основанный на их генерации в процессе мозговой атаки, проводимой группой специалистов, и отбора лучшего решения исходя из экспертных оценок. </a:t>
            </a:r>
          </a:p>
          <a:p>
            <a:r>
              <a:rPr lang="ru-RU" b="1" dirty="0" smtClean="0"/>
              <a:t>Методика исследования — организационный документ, в котором описывается система логических и методических правил проведения как в целом исследования, так и в рамках отдельных его направлений.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Методология – область знания о способах организации и построения аналитической, научно-теоретической и практической деятельности человека. </a:t>
            </a:r>
          </a:p>
          <a:p>
            <a:r>
              <a:rPr lang="ru-RU" b="1" dirty="0" smtClean="0"/>
              <a:t>Модель – объект-заместитель некоторого явления, процесса, предмета, отражающий его существенные для данного исследования характеристики и свойства.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Мозговой штурм – (мозговой штурм, мозговая атака, от англ. </a:t>
            </a:r>
            <a:r>
              <a:rPr lang="ru-RU" b="1" dirty="0" err="1" smtClean="0"/>
              <a:t>Brainstorming</a:t>
            </a:r>
            <a:r>
              <a:rPr lang="ru-RU" b="1" dirty="0" smtClean="0"/>
              <a:t>) – оперативный метод решения проблем на основе стимулирования творческой активности, при котором участникам обсуждения предлагают высказывать как можно большее количество вариантов решения, в том числе самых фантастичных. Затем из общего числа высказанных идей отбирают наиболее удачные, которые могут быть использованы на практике.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Мониторинг (от лат. </a:t>
            </a:r>
            <a:r>
              <a:rPr lang="ru-RU" b="1" dirty="0" err="1" smtClean="0"/>
              <a:t>Monitor</a:t>
            </a:r>
            <a:r>
              <a:rPr lang="ru-RU" b="1" dirty="0" smtClean="0"/>
              <a:t> – предостерегающий) – специально организованное, систематическое наблюдение за состоянием объекта, явления, процесса с целью его оценки, контроля или прогноза. </a:t>
            </a:r>
          </a:p>
          <a:p>
            <a:r>
              <a:rPr lang="ru-RU" b="1" dirty="0" smtClean="0"/>
              <a:t>Объект исследования — область практической деятельности, на которую направлен процесс исследования. Выбор объекта исследования определяет границы применения полученных результатов.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Постановка проблемы и ее предварительная проработка — начальный этап процесса аналитической работы, на котором окончательно определяются цели, задачи, предмет, объекты и информационная база исследования, прогнозируются главные результаты, способы и формы реализации. </a:t>
            </a:r>
          </a:p>
          <a:p>
            <a:r>
              <a:rPr lang="ru-RU" b="1" dirty="0" smtClean="0"/>
              <a:t>Поток информации – структурированная или неструктурированная последовательность документов и данных.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Предмет исследования — существенные свойства объекта исследования, познание которых необходимо для решения проблемы, в пределах которых объект изучается в данном конкретном исследовании. </a:t>
            </a:r>
          </a:p>
          <a:p>
            <a:r>
              <a:rPr lang="ru-RU" b="1" dirty="0" smtClean="0"/>
              <a:t>Принятие решения – формирования последовательности действий, ведущих к достижению цели на основе преобразования исходной информации в ситуации неопределенности.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Проблема исследования — разновидность вопроса, ответ на который не содержится в накопленном знании, и его поиск требует аналитических действий, отличных от информационного поиска. </a:t>
            </a:r>
          </a:p>
          <a:p>
            <a:r>
              <a:rPr lang="ru-RU" b="1" dirty="0" err="1" smtClean="0"/>
              <a:t>Проблематизация</a:t>
            </a:r>
            <a:r>
              <a:rPr lang="ru-RU" b="1" dirty="0" smtClean="0"/>
              <a:t> – форма и способ работы с проблемой в мышлении; восхождение от вопроса к проблеме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Процесс аналитической работы — совокупность мыслительных операций, осуществляемых в определенной последовательности с использованием  </a:t>
            </a:r>
            <a:r>
              <a:rPr lang="ru-RU" dirty="0" smtClean="0"/>
              <a:t>аналитических средств, приводящих к достижению целей и задач исследования. </a:t>
            </a:r>
          </a:p>
          <a:p>
            <a:r>
              <a:rPr lang="ru-RU" b="1" dirty="0" smtClean="0"/>
              <a:t>Ситуационный анализ – форма аналитической деятельности, связанная с </a:t>
            </a:r>
            <a:r>
              <a:rPr lang="ru-RU" b="1" dirty="0" err="1" smtClean="0"/>
              <a:t>многоаспектным</a:t>
            </a:r>
            <a:r>
              <a:rPr lang="ru-RU" b="1" dirty="0" smtClean="0"/>
              <a:t> изучением конкретной ситуации, выявлением содержащихся в ней угроз и рисков, планированием и координацией действий лиц, занятых в ее разрешении (предупреждении и преодолении негативных последствий).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Содержание аналитической работы — приведение разрозненных сведений в логически обоснованную систему зависимостей (пространственно-временных, причинно-следственных и иных), позволяющих дать правильную оценку как всей совокупности фактов, так и каждому из них в отдельности.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Схематизация – представление объектов, явлений, процессов, отношений на языке графических схем. </a:t>
            </a:r>
          </a:p>
          <a:p>
            <a:r>
              <a:rPr lang="ru-RU" b="1" dirty="0" smtClean="0"/>
              <a:t>Технология аналитической работы — получение нового знания (выводной информации), обеспечивающего сложный процесс исследования, имеющий определенную логическую последовательность.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Аналогия </a:t>
            </a:r>
            <a:r>
              <a:rPr lang="ru-RU" dirty="0" smtClean="0"/>
              <a:t>— один из самых полезных методов информационной работы. Мы часто прибегаем к аналогии в нашей повседневной жизни. </a:t>
            </a:r>
          </a:p>
          <a:p>
            <a:r>
              <a:rPr lang="ru-RU" b="1" dirty="0" smtClean="0"/>
              <a:t>Архив</a:t>
            </a:r>
            <a:r>
              <a:rPr lang="ru-RU" dirty="0" smtClean="0"/>
              <a:t> – специально организованное, систематизированное хранилище данных. </a:t>
            </a:r>
          </a:p>
          <a:p>
            <a:r>
              <a:rPr lang="ru-RU" b="1" dirty="0" smtClean="0"/>
              <a:t>Визуализация</a:t>
            </a:r>
            <a:r>
              <a:rPr lang="ru-RU" dirty="0" smtClean="0"/>
              <a:t> (от лат. </a:t>
            </a:r>
            <a:r>
              <a:rPr lang="ru-RU" dirty="0" err="1" smtClean="0"/>
              <a:t>Visualis</a:t>
            </a:r>
            <a:r>
              <a:rPr lang="ru-RU" dirty="0" smtClean="0"/>
              <a:t> - зрительный) – представление объектов, явлений, процессов, отношений в виде зрительных образов (графических или </a:t>
            </a:r>
            <a:r>
              <a:rPr lang="ru-RU" dirty="0" err="1" smtClean="0"/>
              <a:t>мультимедийных</a:t>
            </a:r>
            <a:r>
              <a:rPr lang="ru-RU" dirty="0" smtClean="0"/>
              <a:t>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Традиционный анализ — это цепочка умственных, логических построений, направленных на выявление сути анализируемого материала с определенной, интересующей исследователя в каждом конкретном случае точки зрения.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Фокус-группа - групповое интервью среди людей, отвечающих определенным параметрам, которое проводит модератор. Интервью четко структурировано и посвящено определенным проблемам или вопросам, исследовательская техника, в которой группа (приблизительно от 8 до 12 человек) под руководством специалиста доверяется выступить в качестве специальной группы, свободно обсуждать свои чувства, проблемы, сомнения, касающиеся обсуждаемых тем. Фокус-группа идеально подходит для «мозговой атаки», сбора идей и испытания концепции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Форсайт – (от англ. </a:t>
            </a:r>
            <a:r>
              <a:rPr lang="ru-RU" b="1" dirty="0" err="1" smtClean="0"/>
              <a:t>Foresight</a:t>
            </a:r>
            <a:r>
              <a:rPr lang="ru-RU" b="1" dirty="0" smtClean="0"/>
              <a:t> – «взгляд в будущее») инструмент формирования приоритетов и мобилизации большого количества участников для достижения качественно новых результатов в сфере науки и технологий, экономики, государства и общества. Современные </a:t>
            </a:r>
            <a:r>
              <a:rPr lang="ru-RU" b="1" dirty="0" err="1" smtClean="0"/>
              <a:t>форсайтные</a:t>
            </a:r>
            <a:r>
              <a:rPr lang="ru-RU" b="1" dirty="0" smtClean="0"/>
              <a:t> разработки тесно связаны с техникой </a:t>
            </a:r>
            <a:r>
              <a:rPr lang="ru-RU" b="1" dirty="0" err="1" smtClean="0"/>
              <a:t>сценирования</a:t>
            </a:r>
            <a:r>
              <a:rPr lang="ru-RU" b="1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Целеполагание</a:t>
            </a:r>
            <a:r>
              <a:rPr lang="ru-RU" b="1" dirty="0" smtClean="0"/>
              <a:t> – практическое осмысление человеком своей деятельности с точки зрения формирования (постановки) целей и их достижения реально доступными и допустимыми средствами; первичная фаза выработки и принятия решений. </a:t>
            </a:r>
          </a:p>
          <a:p>
            <a:r>
              <a:rPr lang="ru-RU" b="1" dirty="0" smtClean="0"/>
              <a:t>Цель – идеальное, мысленное определение человеком результатов деятельности и путей их достижения с помощью определенных средств.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SWOT-анализ - анализ сильных и слабых сторон фирмы, оценка ее возможностей и потенциальных угроз. Возможности определяются как нечто, дающее фирме шанс сделать что-то новое: выпустить новый продукт, завоевать новых клиентов, внедрить новую технологию, перестроить и улучшить цепочки ценностей и т.п. </a:t>
            </a:r>
          </a:p>
          <a:p>
            <a:pPr>
              <a:buNone/>
            </a:pPr>
            <a:r>
              <a:rPr lang="ru-RU" b="1" smtClean="0"/>
              <a:t>   Угрозы </a:t>
            </a:r>
            <a:r>
              <a:rPr lang="ru-RU" b="1" dirty="0" smtClean="0"/>
              <a:t>- то, что может нанести ущерб фирме, лишить ее существующих преимуществ: несанкционированное копирование уникальных разработок фирмы, появление новых конкурентов или товаров-заменителей и т.п.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Дерево целей – структурированная, построенная по иерархическому принципу (распределенная по уровням, ранжированная) совокупность целей, в которой выделены: генеральная цель («вершина дерева»); подчиненные ей подцели первого, второго и последующего уровней («ветви дерева»). </a:t>
            </a:r>
          </a:p>
          <a:p>
            <a:r>
              <a:rPr lang="ru-RU" b="1" dirty="0" err="1" smtClean="0"/>
              <a:t>Дискурс-анализ</a:t>
            </a:r>
            <a:r>
              <a:rPr lang="ru-RU" b="1" dirty="0" smtClean="0"/>
              <a:t> – универсальная методология анализа </a:t>
            </a:r>
            <a:r>
              <a:rPr lang="ru-RU" b="1" dirty="0" err="1" smtClean="0"/>
              <a:t>дискурса</a:t>
            </a:r>
            <a:r>
              <a:rPr lang="ru-RU" b="1" dirty="0" smtClean="0"/>
              <a:t> как особого вида коммуникации, предполагающая анализ повседневной речевой коммуникации, официального </a:t>
            </a:r>
            <a:r>
              <a:rPr lang="ru-RU" b="1" dirty="0" err="1" smtClean="0"/>
              <a:t>дискурса</a:t>
            </a:r>
            <a:r>
              <a:rPr lang="ru-RU" b="1" dirty="0" smtClean="0"/>
              <a:t> институтов власти и </a:t>
            </a:r>
            <a:r>
              <a:rPr lang="ru-RU" b="1" dirty="0" err="1" smtClean="0"/>
              <a:t>дискурса</a:t>
            </a:r>
            <a:r>
              <a:rPr lang="ru-RU" b="1" dirty="0" smtClean="0"/>
              <a:t> СМИ.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Доступ к информации - возможность получения информации и ее использования. </a:t>
            </a:r>
          </a:p>
          <a:p>
            <a:r>
              <a:rPr lang="ru-RU" b="1" dirty="0" smtClean="0"/>
              <a:t>Задачи исследования — совокупность целевых установок, в которых формулируются основные требования к анализу и решению исследуемой проблемы. </a:t>
            </a:r>
          </a:p>
          <a:p>
            <a:r>
              <a:rPr lang="ru-RU" b="1" dirty="0" smtClean="0"/>
              <a:t>Запрос - обращение пользователя информацией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Ивент-анализ</a:t>
            </a:r>
            <a:r>
              <a:rPr lang="ru-RU" b="1" dirty="0" smtClean="0"/>
              <a:t> – метод анализа информации, направленный на обработку публичной информации, показывающей, «кто говорит или делает, что, по отношению к кому и когда». Систематизация и обработка соответствующих данных осуществляется по следующим признакам: 1) субъект-инициатор (кто); 2) сюжет или «</a:t>
            </a:r>
            <a:r>
              <a:rPr lang="ru-RU" b="1" dirty="0" err="1" smtClean="0"/>
              <a:t>issue-area</a:t>
            </a:r>
            <a:r>
              <a:rPr lang="ru-RU" b="1" dirty="0" smtClean="0"/>
              <a:t>» (что); 3) субъект-мишень (по отношению к кому) и 4) дата события (когда).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/>
              <a:t>Интент-анализ</a:t>
            </a:r>
            <a:r>
              <a:rPr lang="ru-RU" b="1" dirty="0" smtClean="0"/>
              <a:t> – один из методов анализа документов, а также метод анализа речи, предполагающий экспертное оценивание характера намерений говорящего и степени неясности их понимания. </a:t>
            </a:r>
          </a:p>
          <a:p>
            <a:r>
              <a:rPr lang="ru-RU" b="1" dirty="0" smtClean="0"/>
              <a:t>Информационная база исследования — составная часть предварительной проработки проблемы, в рамках которой выявляется достаточность информационных материалов, пути и способы ее получения, составляется библиография по источникам.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Информационная система - совокупность содержащейся в базах данных информации и обеспечивающих ее обработку информационных технологий и технических средств. </a:t>
            </a:r>
          </a:p>
          <a:p>
            <a:r>
              <a:rPr lang="ru-RU" b="1" dirty="0" smtClean="0"/>
              <a:t>Информационные </a:t>
            </a:r>
            <a:r>
              <a:rPr lang="ru-RU" b="1" dirty="0" smtClean="0"/>
              <a:t> технологии </a:t>
            </a:r>
            <a:r>
              <a:rPr lang="ru-RU" b="1" dirty="0" smtClean="0"/>
              <a:t>- процессы, методы поиска, сбора, хранения, обработки, предоставления, распространения информации и способы осуществления таких процессов и методов.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Источник информации – материальный объект, хранящий информацию, позволяющий ее получить и идентифицировать. </a:t>
            </a:r>
          </a:p>
          <a:p>
            <a:r>
              <a:rPr lang="ru-RU" b="1" dirty="0" smtClean="0"/>
              <a:t>Коммерческая тайна - режим конфиденциальности информации, позволяющий ее обладателю при существующих или возможных обстоятельствах увеличить доходы, избежать неоправданных расходов, сохранить положение на рынке товаров, работ, услуг или получить иную коммерческую выгоду. </a:t>
            </a:r>
          </a:p>
          <a:p>
            <a:r>
              <a:rPr lang="ru-RU" b="1" dirty="0" smtClean="0"/>
              <a:t>Контент-анализ - количественный анализа текстов и текстовых массивов с целью последующей содержательной интерпретации выявленных числовых закономерностей.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Концепт (от англ. </a:t>
            </a:r>
            <a:r>
              <a:rPr lang="ru-RU" b="1" dirty="0" err="1" smtClean="0"/>
              <a:t>Concept</a:t>
            </a:r>
            <a:r>
              <a:rPr lang="ru-RU" b="1" dirty="0" smtClean="0"/>
              <a:t> –идея) – центральная, руководящая, объединяющая идея научного, художественного, аналитического произведения. </a:t>
            </a:r>
          </a:p>
          <a:p>
            <a:r>
              <a:rPr lang="ru-RU" b="1" dirty="0" smtClean="0"/>
              <a:t>Концепция (от лат. </a:t>
            </a:r>
            <a:r>
              <a:rPr lang="ru-RU" b="1" dirty="0" err="1" smtClean="0"/>
              <a:t>Conceptio</a:t>
            </a:r>
            <a:r>
              <a:rPr lang="ru-RU" b="1" dirty="0" smtClean="0"/>
              <a:t> – понимание, система, совокупность) – комплекс ключевых положений (идей, взглядов, принципов), дающих целостное представление о каком-либо явлении или событии; определённый способ понимания (трактовки, восприятия) какого-либо предмета, явления или процесса; основная точка зрения на предмет.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1279</Words>
  <Application>Microsoft Office PowerPoint</Application>
  <PresentationFormat>Экран (4:3)</PresentationFormat>
  <Paragraphs>47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ГЛОССАРИЙ   ПО ИАР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ГЛОССАРИЙ   ПО ИАР</dc:title>
  <dc:creator>ИУС</dc:creator>
  <cp:lastModifiedBy>ИУС</cp:lastModifiedBy>
  <cp:revision>11</cp:revision>
  <dcterms:created xsi:type="dcterms:W3CDTF">2016-12-15T13:55:48Z</dcterms:created>
  <dcterms:modified xsi:type="dcterms:W3CDTF">2016-12-15T14:27:46Z</dcterms:modified>
</cp:coreProperties>
</file>