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43" r:id="rId2"/>
    <p:sldId id="447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425" r:id="rId16"/>
    <p:sldId id="268" r:id="rId17"/>
    <p:sldId id="269" r:id="rId18"/>
    <p:sldId id="270" r:id="rId19"/>
    <p:sldId id="271" r:id="rId20"/>
    <p:sldId id="272" r:id="rId21"/>
    <p:sldId id="426" r:id="rId22"/>
    <p:sldId id="274" r:id="rId23"/>
    <p:sldId id="418" r:id="rId24"/>
    <p:sldId id="275" r:id="rId25"/>
    <p:sldId id="282" r:id="rId26"/>
    <p:sldId id="413" r:id="rId27"/>
    <p:sldId id="414" r:id="rId28"/>
    <p:sldId id="415" r:id="rId29"/>
    <p:sldId id="416" r:id="rId30"/>
    <p:sldId id="417" r:id="rId31"/>
    <p:sldId id="283" r:id="rId32"/>
    <p:sldId id="444" r:id="rId33"/>
    <p:sldId id="284" r:id="rId34"/>
    <p:sldId id="446" r:id="rId35"/>
    <p:sldId id="445" r:id="rId36"/>
  </p:sldIdLst>
  <p:sldSz cx="9144000" cy="6858000" type="overhead"/>
  <p:notesSz cx="6858000" cy="9144000"/>
  <p:defaultTextStyle>
    <a:defPPr>
      <a:defRPr lang="ru-RU"/>
    </a:defPPr>
    <a:lvl1pPr marL="0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50566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501131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51697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3002262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52828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503394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53959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6004525" algn="l" defTabSz="150113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1D2B2-D15F-43E1-8E97-1201481EADB1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7EBCD-19B4-4BAA-BB41-C1E568431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1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0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1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1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3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5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0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3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6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7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1" cy="1362075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1" cy="1500188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056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50113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516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022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528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033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539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045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5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9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535115"/>
            <a:ext cx="4040189" cy="63976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50566" indent="0">
              <a:buNone/>
              <a:defRPr sz="3300" b="1"/>
            </a:lvl2pPr>
            <a:lvl3pPr marL="1501131" indent="0">
              <a:buNone/>
              <a:defRPr sz="2900" b="1"/>
            </a:lvl3pPr>
            <a:lvl4pPr marL="2251697" indent="0">
              <a:buNone/>
              <a:defRPr sz="2700" b="1"/>
            </a:lvl4pPr>
            <a:lvl5pPr marL="3002262" indent="0">
              <a:buNone/>
              <a:defRPr sz="2700" b="1"/>
            </a:lvl5pPr>
            <a:lvl6pPr marL="3752828" indent="0">
              <a:buNone/>
              <a:defRPr sz="2700" b="1"/>
            </a:lvl6pPr>
            <a:lvl7pPr marL="4503394" indent="0">
              <a:buNone/>
              <a:defRPr sz="2700" b="1"/>
            </a:lvl7pPr>
            <a:lvl8pPr marL="5253959" indent="0">
              <a:buNone/>
              <a:defRPr sz="2700" b="1"/>
            </a:lvl8pPr>
            <a:lvl9pPr marL="6004525" indent="0">
              <a:buNone/>
              <a:defRPr sz="2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199" y="2174880"/>
            <a:ext cx="4040189" cy="3951285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50566" indent="0">
              <a:buNone/>
              <a:defRPr sz="3300" b="1"/>
            </a:lvl2pPr>
            <a:lvl3pPr marL="1501131" indent="0">
              <a:buNone/>
              <a:defRPr sz="2900" b="1"/>
            </a:lvl3pPr>
            <a:lvl4pPr marL="2251697" indent="0">
              <a:buNone/>
              <a:defRPr sz="2700" b="1"/>
            </a:lvl4pPr>
            <a:lvl5pPr marL="3002262" indent="0">
              <a:buNone/>
              <a:defRPr sz="2700" b="1"/>
            </a:lvl5pPr>
            <a:lvl6pPr marL="3752828" indent="0">
              <a:buNone/>
              <a:defRPr sz="2700" b="1"/>
            </a:lvl6pPr>
            <a:lvl7pPr marL="4503394" indent="0">
              <a:buNone/>
              <a:defRPr sz="2700" b="1"/>
            </a:lvl7pPr>
            <a:lvl8pPr marL="5253959" indent="0">
              <a:buNone/>
              <a:defRPr sz="2700" b="1"/>
            </a:lvl8pPr>
            <a:lvl9pPr marL="6004525" indent="0">
              <a:buNone/>
              <a:defRPr sz="2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80"/>
            <a:ext cx="4041775" cy="3951285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5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6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7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5200"/>
            </a:lvl1pPr>
            <a:lvl2pPr>
              <a:defRPr sz="47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2300"/>
            </a:lvl1pPr>
            <a:lvl2pPr marL="750566" indent="0">
              <a:buNone/>
              <a:defRPr sz="1900"/>
            </a:lvl2pPr>
            <a:lvl3pPr marL="1501131" indent="0">
              <a:buNone/>
              <a:defRPr sz="1600"/>
            </a:lvl3pPr>
            <a:lvl4pPr marL="2251697" indent="0">
              <a:buNone/>
              <a:defRPr sz="1600"/>
            </a:lvl4pPr>
            <a:lvl5pPr marL="3002262" indent="0">
              <a:buNone/>
              <a:defRPr sz="1600"/>
            </a:lvl5pPr>
            <a:lvl6pPr marL="3752828" indent="0">
              <a:buNone/>
              <a:defRPr sz="1600"/>
            </a:lvl6pPr>
            <a:lvl7pPr marL="4503394" indent="0">
              <a:buNone/>
              <a:defRPr sz="1600"/>
            </a:lvl7pPr>
            <a:lvl8pPr marL="5253959" indent="0">
              <a:buNone/>
              <a:defRPr sz="1600"/>
            </a:lvl8pPr>
            <a:lvl9pPr marL="6004525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4"/>
            <a:ext cx="5486400" cy="566738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3"/>
            <a:ext cx="5486400" cy="4114800"/>
          </a:xfrm>
        </p:spPr>
        <p:txBody>
          <a:bodyPr/>
          <a:lstStyle>
            <a:lvl1pPr marL="0" indent="0">
              <a:buNone/>
              <a:defRPr sz="5200"/>
            </a:lvl1pPr>
            <a:lvl2pPr marL="750566" indent="0">
              <a:buNone/>
              <a:defRPr sz="4700"/>
            </a:lvl2pPr>
            <a:lvl3pPr marL="1501131" indent="0">
              <a:buNone/>
              <a:defRPr sz="3900"/>
            </a:lvl3pPr>
            <a:lvl4pPr marL="2251697" indent="0">
              <a:buNone/>
              <a:defRPr sz="3300"/>
            </a:lvl4pPr>
            <a:lvl5pPr marL="3002262" indent="0">
              <a:buNone/>
              <a:defRPr sz="3300"/>
            </a:lvl5pPr>
            <a:lvl6pPr marL="3752828" indent="0">
              <a:buNone/>
              <a:defRPr sz="3300"/>
            </a:lvl6pPr>
            <a:lvl7pPr marL="4503394" indent="0">
              <a:buNone/>
              <a:defRPr sz="3300"/>
            </a:lvl7pPr>
            <a:lvl8pPr marL="5253959" indent="0">
              <a:buNone/>
              <a:defRPr sz="3300"/>
            </a:lvl8pPr>
            <a:lvl9pPr marL="6004525" indent="0">
              <a:buNone/>
              <a:defRPr sz="3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3"/>
          </a:xfrm>
        </p:spPr>
        <p:txBody>
          <a:bodyPr/>
          <a:lstStyle>
            <a:lvl1pPr marL="0" indent="0">
              <a:buNone/>
              <a:defRPr sz="2300"/>
            </a:lvl1pPr>
            <a:lvl2pPr marL="750566" indent="0">
              <a:buNone/>
              <a:defRPr sz="1900"/>
            </a:lvl2pPr>
            <a:lvl3pPr marL="1501131" indent="0">
              <a:buNone/>
              <a:defRPr sz="1600"/>
            </a:lvl3pPr>
            <a:lvl4pPr marL="2251697" indent="0">
              <a:buNone/>
              <a:defRPr sz="1600"/>
            </a:lvl4pPr>
            <a:lvl5pPr marL="3002262" indent="0">
              <a:buNone/>
              <a:defRPr sz="1600"/>
            </a:lvl5pPr>
            <a:lvl6pPr marL="3752828" indent="0">
              <a:buNone/>
              <a:defRPr sz="1600"/>
            </a:lvl6pPr>
            <a:lvl7pPr marL="4503394" indent="0">
              <a:buNone/>
              <a:defRPr sz="1600"/>
            </a:lvl7pPr>
            <a:lvl8pPr marL="5253959" indent="0">
              <a:buNone/>
              <a:defRPr sz="1600"/>
            </a:lvl8pPr>
            <a:lvl9pPr marL="6004525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2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5"/>
            <a:ext cx="8229600" cy="1143000"/>
          </a:xfrm>
          <a:prstGeom prst="rect">
            <a:avLst/>
          </a:prstGeom>
        </p:spPr>
        <p:txBody>
          <a:bodyPr vert="horz" lIns="150114" tIns="75056" rIns="150114" bIns="750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5"/>
          </a:xfrm>
          <a:prstGeom prst="rect">
            <a:avLst/>
          </a:prstGeom>
        </p:spPr>
        <p:txBody>
          <a:bodyPr vert="horz" lIns="150114" tIns="75056" rIns="150114" bIns="750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3"/>
          </a:xfrm>
          <a:prstGeom prst="rect">
            <a:avLst/>
          </a:prstGeom>
        </p:spPr>
        <p:txBody>
          <a:bodyPr vert="horz" lIns="150114" tIns="75056" rIns="150114" bIns="750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F4545-980D-4222-B032-B306353105AE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3"/>
          </a:xfrm>
          <a:prstGeom prst="rect">
            <a:avLst/>
          </a:prstGeom>
        </p:spPr>
        <p:txBody>
          <a:bodyPr vert="horz" lIns="150114" tIns="75056" rIns="150114" bIns="750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lIns="150114" tIns="75056" rIns="150114" bIns="750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E3187-720A-49FE-8F53-2945DAFA6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1131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923" indent="-562923" algn="l" defTabSz="1501131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670" indent="-469104" algn="l" defTabSz="1501131" rtl="0" eaLnBrk="1" latinLnBrk="0" hangingPunct="1">
        <a:spcBef>
          <a:spcPct val="20000"/>
        </a:spcBef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876414" indent="-375283" algn="l" defTabSz="150113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6980" indent="-375283" algn="l" defTabSz="150113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7545" indent="-375283" algn="l" defTabSz="1501131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8111" indent="-375283" algn="l" defTabSz="150113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8677" indent="-375283" algn="l" defTabSz="150113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9242" indent="-375283" algn="l" defTabSz="150113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9808" indent="-375283" algn="l" defTabSz="150113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50566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131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51697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2262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2828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503394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53959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004525" algn="l" defTabSz="15011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0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46521"/>
              </p:ext>
            </p:extLst>
          </p:nvPr>
        </p:nvGraphicFramePr>
        <p:xfrm>
          <a:off x="381532" y="980728"/>
          <a:ext cx="8366932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Visio" r:id="rId3" imgW="9417558" imgH="4548835" progId="Visio.Drawing.11">
                  <p:embed/>
                </p:oleObj>
              </mc:Choice>
              <mc:Fallback>
                <p:oleObj name="Visio" r:id="rId3" imgW="9417558" imgH="454883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32" y="980728"/>
                        <a:ext cx="8366932" cy="4032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8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131024" cy="5040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Частный вид замкнутых систем</a:t>
            </a:r>
            <a:endParaRPr lang="ru-RU" sz="28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39752" y="1196752"/>
                <a:ext cx="4248472" cy="104098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US" sz="3200" b="1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9752" y="1196752"/>
                <a:ext cx="4248472" cy="104098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21" y="2179712"/>
            <a:ext cx="52101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0763" y="609329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153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Комбинированное регулирование по возмущению и отклонению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31" y="1700808"/>
            <a:ext cx="64293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0763" y="625879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463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Основные виды алгоритмов функционирования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881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3240360" cy="504056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Стабилизация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15816" y="1052736"/>
                <a:ext cx="3672408" cy="8640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en-US" sz="3600" b="1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5816" y="1052736"/>
                <a:ext cx="3672408" cy="86409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096616"/>
            <a:ext cx="52101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5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51"/>
                <a:ext cx="8208912" cy="27363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 smtClean="0"/>
                                <m:t> 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 smtClean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r>
                        <a:rPr lang="en-US" sz="2800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r>
                        <a:rPr lang="en-US" sz="2800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51"/>
                <a:ext cx="8208912" cy="273630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5338214" cy="332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0763" y="625879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751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548680"/>
                <a:ext cx="8229600" cy="590465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ст.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548680"/>
                <a:ext cx="8229600" cy="590465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Программное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0055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43191" cy="648072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Системы с поиском экстремума показателя качества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298927"/>
            <a:ext cx="303225" cy="5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0114" tIns="75056" rIns="150114" bIns="75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7784" y="6058743"/>
                <a:ext cx="3888432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𝑰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  <m:r>
                        <a:rPr lang="en-US" sz="28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058743"/>
                <a:ext cx="3888432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3575"/>
            <a:ext cx="7235527" cy="42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0763" y="561072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93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3960440" cy="778101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Оптимальное управление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1389"/>
            <a:ext cx="70104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0763" y="60212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81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007927" cy="591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874" y="260648"/>
            <a:ext cx="3898775" cy="576064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Адаптивные системы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0763" y="638132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10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48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Теория автоматического управления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84195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1" cy="1755630"/>
          </a:xfrm>
        </p:spPr>
        <p:txBody>
          <a:bodyPr>
            <a:no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Математическое описание автоматических систем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943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6029" y="4797152"/>
                <a:ext cx="38119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29" y="4797152"/>
                <a:ext cx="3811941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4687" y="4005064"/>
                <a:ext cx="42546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,0,0,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687" y="4005064"/>
                <a:ext cx="425462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67" y="569987"/>
            <a:ext cx="34385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8522" y="2852936"/>
            <a:ext cx="1059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2.1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77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456384" cy="648072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Линеаризация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36712"/>
                <a:ext cx="8640959" cy="568863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200" b="1" i="1" smtClean="0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</a:rPr>
                        <m:t>𝒇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3200" b="1" dirty="0" smtClean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𝒖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</m:acc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latin typeface="Cambria Math"/>
                        </a:rPr>
                        <m:t>𝒇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,</m:t>
                      </m:r>
                      <m:r>
                        <a:rPr lang="en-US" sz="3200" b="1" i="1" smtClean="0"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̈"/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b="1" dirty="0" smtClean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3200" b="1" i="1" dirty="0" smtClean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,∆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3200" b="1" dirty="0" smtClean="0">
                  <a:ea typeface="Cambria Math"/>
                </a:endParaRPr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  <a:ea typeface="Cambria Math"/>
                      </a:rPr>
                      <m:t>+∆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̇"/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3200" b="1" dirty="0" smtClean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sz="3200" b="1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̈"/>
                            <m:ctrlPr>
                              <a:rPr lang="en-US" sz="3200" b="1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latin typeface="Cambria Math"/>
                              </a:rPr>
                              <m:t>𝒚</m:t>
                            </m:r>
                          </m:e>
                        </m:acc>
                      </m:e>
                      <m:sup>
                        <m:r>
                          <a:rPr lang="en-US" sz="3200" b="1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dirty="0" smtClean="0">
                        <a:latin typeface="Cambria Math"/>
                      </a:rPr>
                      <m:t>+</m:t>
                    </m:r>
                    <m:r>
                      <a:rPr lang="en-US" sz="3200" b="1" i="1" dirty="0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̈"/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𝒚</m:t>
                        </m:r>
                      </m:e>
                    </m:acc>
                  </m:oMath>
                </a14:m>
                <a:endParaRPr lang="en-US" sz="3200" b="1" dirty="0" smtClean="0"/>
              </a:p>
              <a:p>
                <a:pPr marL="0" indent="0">
                  <a:lnSpc>
                    <a:spcPct val="114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𝑭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∗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∗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̇"/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3200" b="1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𝒚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∗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̈"/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</m:acc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∗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𝒖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  <a:ea typeface="Cambria Math"/>
                                      </a:rPr>
                                      <m:t>𝒖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∗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̇"/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</m:e>
                    </m:acc>
                    <m:r>
                      <a:rPr lang="en-US" sz="3200" b="1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  <a:ea typeface="Cambria Math"/>
                      </a:rPr>
                      <m:t>+∆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36712"/>
                <a:ext cx="8640959" cy="568863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1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56792"/>
                <a:ext cx="8748464" cy="316835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ru-RU" sz="36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 sz="3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ru-RU" sz="36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 sz="3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3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7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ru-RU" sz="37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acc>
                      <m:accPr>
                        <m:chr m:val="̈"/>
                        <m:ctrlPr>
                          <a:rPr lang="ru-RU" sz="37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7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acc>
                    <m:r>
                      <a:rPr lang="en-US" sz="37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7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acc>
                      <m:accPr>
                        <m:chr m:val="̇"/>
                        <m:ctrlPr>
                          <a:rPr lang="en-US" sz="37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7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acc>
                    <m:r>
                      <a:rPr lang="en-US" sz="37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7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37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37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dirty="0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7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37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acc>
                      <m:accPr>
                        <m:chr m:val="̇"/>
                        <m:ctrlPr>
                          <a:rPr lang="en-US" sz="370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7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nor/>
                      </m:rPr>
                      <a:rPr lang="en-US" sz="3700" dirty="0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37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dirty="0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7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7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37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sz="3700" dirty="0">
                        <a:latin typeface="Times New Roman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37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700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37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37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37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3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7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37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7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7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en-US" sz="37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7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700" b="0" i="1" dirty="0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sz="3700" b="0" i="1" dirty="0" smtClean="0">
                        <a:latin typeface="Cambria Math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ru-RU" sz="37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7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7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7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37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7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700" i="1" dirty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7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ru-RU" sz="37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7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7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7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7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r>
                                  <a:rPr lang="en-US" sz="37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700" i="1" dirty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700" b="0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7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37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7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7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37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7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700" i="1" dirty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sz="37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ru-RU" sz="37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7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7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7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sz="37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𝜕</m:t>
                                </m:r>
                                <m:r>
                                  <a:rPr lang="en-US" sz="37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700" i="1" dirty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7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ru-RU" sz="37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7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7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3700" b="0" i="0" smtClean="0">
                        <a:latin typeface="Cambria Math"/>
                        <a:cs typeface="Times New Roman" pitchFamily="18" charset="0"/>
                      </a:rPr>
                      <m:t>=−1</m:t>
                    </m:r>
                  </m:oMath>
                </a14:m>
                <a:endParaRPr lang="en-US" sz="3700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37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56792"/>
                <a:ext cx="8748464" cy="31683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4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Геометрическая линеаризация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3262"/>
            <a:ext cx="76771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6330806"/>
            <a:ext cx="1059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2.2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55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484785"/>
            <a:ext cx="7772401" cy="3456384"/>
          </a:xfrm>
        </p:spPr>
        <p:txBody>
          <a:bodyPr>
            <a:no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Основные свойства преобразования Лапласа</a:t>
            </a:r>
          </a:p>
        </p:txBody>
      </p:sp>
    </p:spTree>
    <p:extLst>
      <p:ext uri="{BB962C8B-B14F-4D97-AF65-F5344CB8AC3E}">
        <p14:creationId xmlns:p14="http://schemas.microsoft.com/office/powerpoint/2010/main" val="27489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412776"/>
                <a:ext cx="8928992" cy="439248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Если начальные условия (</a:t>
                </a:r>
                <a:r>
                  <a:rPr lang="ru-RU" sz="4000" dirty="0" err="1" smtClean="0">
                    <a:latin typeface="Times New Roman" pitchFamily="18" charset="0"/>
                    <a:cs typeface="Times New Roman" pitchFamily="18" charset="0"/>
                  </a:rPr>
                  <a:t>н.у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.) нулевые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=…=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  <m:r>
                      <a:rPr lang="en-US" sz="4000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ru-RU" sz="4000" b="0" i="0" smtClean="0">
                        <a:latin typeface="Cambria Math"/>
                        <a:cs typeface="Times New Roman" pitchFamily="18" charset="0"/>
                      </a:rPr>
                      <m:t> то </m:t>
                    </m:r>
                  </m:oMath>
                </a14:m>
                <a:endParaRPr lang="ru-RU" sz="4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Можно записать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L{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}=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∗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При нулевых </a:t>
                </a:r>
                <a:r>
                  <a:rPr lang="ru-RU" sz="4000" dirty="0" err="1" smtClean="0">
                    <a:latin typeface="Times New Roman" pitchFamily="18" charset="0"/>
                    <a:cs typeface="Times New Roman" pitchFamily="18" charset="0"/>
                  </a:rPr>
                  <a:t>н.у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. дифференцирование оригинала соответствует умножению изображения на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S.</a:t>
                </a:r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412776"/>
                <a:ext cx="8928992" cy="4392488"/>
              </a:xfrm>
              <a:blipFill rotWithShape="1">
                <a:blip r:embed="rId2"/>
                <a:stretch>
                  <a:fillRect l="-1776" t="-1806" r="-1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3183" y="404664"/>
            <a:ext cx="8507289" cy="720080"/>
          </a:xfrm>
        </p:spPr>
        <p:txBody>
          <a:bodyPr>
            <a:normAutofit/>
          </a:bodyPr>
          <a:lstStyle/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Дифференцирование оригинала</a:t>
            </a:r>
          </a:p>
        </p:txBody>
      </p:sp>
    </p:spTree>
    <p:extLst>
      <p:ext uri="{BB962C8B-B14F-4D97-AF65-F5344CB8AC3E}">
        <p14:creationId xmlns:p14="http://schemas.microsoft.com/office/powerpoint/2010/main" val="12225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84784"/>
                <a:ext cx="8712968" cy="3600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Интегрирование оригинала сводится к делению изображения на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S:</a:t>
                </a: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4000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84784"/>
                <a:ext cx="8712968" cy="3600400"/>
              </a:xfrm>
              <a:blipFill rotWithShape="1">
                <a:blip r:embed="rId2"/>
                <a:stretch>
                  <a:fillRect l="-1748" t="-2373" r="-2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3183" y="260648"/>
            <a:ext cx="8507289" cy="72008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Интегрирование оригинала</a:t>
            </a:r>
          </a:p>
        </p:txBody>
      </p:sp>
    </p:spTree>
    <p:extLst>
      <p:ext uri="{BB962C8B-B14F-4D97-AF65-F5344CB8AC3E}">
        <p14:creationId xmlns:p14="http://schemas.microsoft.com/office/powerpoint/2010/main" val="18932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484784"/>
                <a:ext cx="8928992" cy="45259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Для любого положительного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/>
                        <a:cs typeface="Times New Roman" pitchFamily="18" charset="0"/>
                      </a:rPr>
                      <m:t>τ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преобразовав</a:t>
                </a:r>
              </a:p>
              <a:p>
                <a:pPr marL="0" indent="0">
                  <a:buNone/>
                </a:pPr>
                <a:endParaRPr lang="ru-RU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τ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  <a:cs typeface="Times New Roman" pitchFamily="18" charset="0"/>
                            </a:rPr>
                            <m:t>τ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  <a:cs typeface="Times New Roman" pitchFamily="18" charset="0"/>
                            </a:rPr>
                            <m:t>τ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484784"/>
                <a:ext cx="8928992" cy="4525965"/>
              </a:xfrm>
              <a:blipFill rotWithShape="1">
                <a:blip r:embed="rId2"/>
                <a:stretch>
                  <a:fillRect l="-1093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3" y="188640"/>
            <a:ext cx="8507289" cy="720080"/>
          </a:xfrm>
        </p:spPr>
        <p:txBody>
          <a:bodyPr>
            <a:normAutofit/>
          </a:bodyPr>
          <a:lstStyle/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Теорема запаздывания</a:t>
            </a:r>
          </a:p>
        </p:txBody>
      </p:sp>
    </p:spTree>
    <p:extLst>
      <p:ext uri="{BB962C8B-B14F-4D97-AF65-F5344CB8AC3E}">
        <p14:creationId xmlns:p14="http://schemas.microsoft.com/office/powerpoint/2010/main" val="11631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784976" cy="514116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ru-RU" sz="4000" b="0" i="1" smtClean="0">
                        <a:latin typeface="Cambria Math"/>
                        <a:cs typeface="Times New Roman" pitchFamily="18" charset="0"/>
                      </a:rPr>
                      <m:t> и </m:t>
                    </m:r>
                    <m:sSub>
                      <m:sSubPr>
                        <m:ctrlPr>
                          <a:rPr lang="ru-RU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ru-RU" sz="4000" b="0" i="1" smtClean="0">
                        <a:latin typeface="Cambria Math"/>
                        <a:cs typeface="Times New Roman" pitchFamily="18" charset="0"/>
                      </a:rPr>
                      <m:t>оригиналы,  а </m:t>
                    </m:r>
                    <m:sSub>
                      <m:sSubPr>
                        <m:ctrlPr>
                          <a:rPr lang="ru-RU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ru-RU" sz="4000" b="0" i="1" smtClean="0">
                        <a:latin typeface="Cambria Math"/>
                        <a:cs typeface="Times New Roman" pitchFamily="18" charset="0"/>
                      </a:rPr>
                      <m:t> и </m:t>
                    </m:r>
                    <m:sSub>
                      <m:sSubPr>
                        <m:ctrlPr>
                          <a:rPr lang="ru-RU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d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ru-RU" sz="4000" b="0" i="1" smtClean="0">
                        <a:latin typeface="Cambria Math"/>
                        <a:cs typeface="Times New Roman" pitchFamily="18" charset="0"/>
                      </a:rPr>
                      <m:t>их изображения, </m:t>
                    </m:r>
                  </m:oMath>
                </a14:m>
                <a:endParaRPr lang="ru-RU" sz="4000" b="0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/>
                          <a:cs typeface="Times New Roman" pitchFamily="18" charset="0"/>
                        </a:rPr>
                        <m:t>то</m:t>
                      </m:r>
                      <m:sSub>
                        <m:sSubPr>
                          <m:ctrlPr>
                            <a:rPr lang="ru-RU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τ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4000" b="0" i="1" smtClean="0">
                                  <a:latin typeface="Cambria Math"/>
                                  <a:cs typeface="Times New Roman" pitchFamily="18" charset="0"/>
                                </a:rPr>
                                <m:t>τ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000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4000" b="0" i="1" smtClean="0">
                                <a:latin typeface="Cambria Math"/>
                                <a:cs typeface="Times New Roman" pitchFamily="18" charset="0"/>
                              </a:rPr>
                              <m:t>τ</m:t>
                            </m:r>
                          </m:e>
                        </m:d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4000" b="0" i="1" smtClean="0">
                                <a:latin typeface="Cambria Math"/>
                                <a:cs typeface="Times New Roman" pitchFamily="18" charset="0"/>
                              </a:rPr>
                              <m:t>τ</m:t>
                            </m:r>
                          </m:e>
                        </m:d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4000" b="0" i="1" smtClean="0">
                            <a:latin typeface="Cambria Math"/>
                            <a:cs typeface="Times New Roman" pitchFamily="18" charset="0"/>
                          </a:rPr>
                          <m:t>τ</m:t>
                        </m:r>
                      </m:e>
                    </m:nary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Интеграл в правой части называется свёрткой функций.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784976" cy="5141168"/>
              </a:xfrm>
              <a:blipFill rotWithShape="1">
                <a:blip r:embed="rId2"/>
                <a:stretch>
                  <a:fillRect l="-1527" t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3" y="188640"/>
            <a:ext cx="8507289" cy="122413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Теорема о свёртке</a:t>
            </a:r>
            <a:b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(теорема умножения изображений)</a:t>
            </a:r>
          </a:p>
        </p:txBody>
      </p:sp>
    </p:spTree>
    <p:extLst>
      <p:ext uri="{BB962C8B-B14F-4D97-AF65-F5344CB8AC3E}">
        <p14:creationId xmlns:p14="http://schemas.microsoft.com/office/powerpoint/2010/main" val="3368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Основы теории автоматического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6001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ru-RU" sz="4000" b="0" i="1" smtClean="0">
                        <a:latin typeface="Cambria Math"/>
                        <a:cs typeface="Times New Roman" pitchFamily="18" charset="0"/>
                      </a:rPr>
                      <m:t> −оригинал,</m:t>
                    </m:r>
                  </m:oMath>
                </a14:m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а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X(s) – </a:t>
                </a:r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его изображение, то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 и при существовании предела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∞</m:t>
                        </m:r>
                      </m:e>
                    </m:d>
                    <m:r>
                      <a:rPr lang="en-US" sz="4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4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ru-RU" sz="4000" dirty="0" smtClean="0">
                    <a:latin typeface="Times New Roman" pitchFamily="18" charset="0"/>
                    <a:cs typeface="Times New Roman" pitchFamily="18" charset="0"/>
                  </a:rPr>
                  <a:t>, существует предел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887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3" y="188640"/>
            <a:ext cx="8507289" cy="122413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Теорема о предельных значениях</a:t>
            </a:r>
          </a:p>
        </p:txBody>
      </p:sp>
    </p:spTree>
    <p:extLst>
      <p:ext uri="{BB962C8B-B14F-4D97-AF65-F5344CB8AC3E}">
        <p14:creationId xmlns:p14="http://schemas.microsoft.com/office/powerpoint/2010/main" val="27069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70320"/>
            <a:ext cx="303225" cy="5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0114" tIns="75056" rIns="150114" bIns="75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60463"/>
              </p:ext>
            </p:extLst>
          </p:nvPr>
        </p:nvGraphicFramePr>
        <p:xfrm>
          <a:off x="2483768" y="1052736"/>
          <a:ext cx="4392487" cy="158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Формула" r:id="rId3" imgW="1180800" imgH="482400" progId="Equation.3">
                  <p:embed/>
                </p:oleObj>
              </mc:Choice>
              <mc:Fallback>
                <p:oleObj name="Формула" r:id="rId3" imgW="1180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052736"/>
                        <a:ext cx="4392487" cy="15808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85550"/>
              </p:ext>
            </p:extLst>
          </p:nvPr>
        </p:nvGraphicFramePr>
        <p:xfrm>
          <a:off x="3203848" y="2852936"/>
          <a:ext cx="2808311" cy="81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Формула" r:id="rId5" imgW="748975" imgH="203112" progId="Equation.3">
                  <p:embed/>
                </p:oleObj>
              </mc:Choice>
              <mc:Fallback>
                <p:oleObj name="Формула" r:id="rId5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852936"/>
                        <a:ext cx="2808311" cy="8172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37719"/>
              </p:ext>
            </p:extLst>
          </p:nvPr>
        </p:nvGraphicFramePr>
        <p:xfrm>
          <a:off x="3131840" y="4149080"/>
          <a:ext cx="2980927" cy="84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Формула" r:id="rId7" imgW="736600" imgH="203200" progId="Equation.3">
                  <p:embed/>
                </p:oleObj>
              </mc:Choice>
              <mc:Fallback>
                <p:oleObj name="Формула" r:id="rId7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149080"/>
                        <a:ext cx="2980927" cy="8458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-70320"/>
            <a:ext cx="303225" cy="5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0114" tIns="75056" rIns="150114" bIns="75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6512" y="1052736"/>
            <a:ext cx="9180512" cy="4392488"/>
          </a:xfrm>
          <a:prstGeom prst="rect">
            <a:avLst/>
          </a:prstGeom>
        </p:spPr>
        <p:txBody>
          <a:bodyPr vert="horz" lIns="150114" tIns="75056" rIns="150114" bIns="75056" rtlCol="0" anchor="ctr">
            <a:noAutofit/>
          </a:bodyPr>
          <a:lstStyle>
            <a:lvl1pPr algn="ctr" defTabSz="1501131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Формы записи линейных дифференциальных уравнений. Передаточные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6379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31640" y="529952"/>
                <a:ext cx="6858000" cy="538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̈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acc>
                      <m:accPr>
                        <m:chr m:val="̇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ru-RU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̇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ru-RU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ru-RU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                  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9952"/>
                <a:ext cx="6858000" cy="538609"/>
              </a:xfrm>
              <a:prstGeom prst="rect">
                <a:avLst/>
              </a:prstGeom>
              <a:blipFill rotWithShape="1">
                <a:blip r:embed="rId3"/>
                <a:stretch>
                  <a:fillRect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821570"/>
              </p:ext>
            </p:extLst>
          </p:nvPr>
        </p:nvGraphicFramePr>
        <p:xfrm>
          <a:off x="1691680" y="1340768"/>
          <a:ext cx="599879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1" name="Формула" r:id="rId4" imgW="2679700" imgH="241300" progId="Equation.3">
                  <p:embed/>
                </p:oleObj>
              </mc:Choice>
              <mc:Fallback>
                <p:oleObj name="Формула" r:id="rId4" imgW="26797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340768"/>
                        <a:ext cx="5998795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235396"/>
              </p:ext>
            </p:extLst>
          </p:nvPr>
        </p:nvGraphicFramePr>
        <p:xfrm>
          <a:off x="1763688" y="2204864"/>
          <a:ext cx="5012716" cy="49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2" name="Формула" r:id="rId6" imgW="2413000" imgH="241300" progId="Equation.3">
                  <p:embed/>
                </p:oleObj>
              </mc:Choice>
              <mc:Fallback>
                <p:oleObj name="Формула" r:id="rId6" imgW="24130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04864"/>
                        <a:ext cx="5012716" cy="499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71791"/>
              </p:ext>
            </p:extLst>
          </p:nvPr>
        </p:nvGraphicFramePr>
        <p:xfrm>
          <a:off x="3059832" y="2924944"/>
          <a:ext cx="262649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3" name="Формула" r:id="rId8" imgW="1422400" imgH="698500" progId="Equation.3">
                  <p:embed/>
                </p:oleObj>
              </mc:Choice>
              <mc:Fallback>
                <p:oleObj name="Формула" r:id="rId8" imgW="1422400" imgH="698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924944"/>
                        <a:ext cx="2626492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56328"/>
              </p:ext>
            </p:extLst>
          </p:nvPr>
        </p:nvGraphicFramePr>
        <p:xfrm>
          <a:off x="2339752" y="4365104"/>
          <a:ext cx="4024947" cy="5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4" name="Формула" r:id="rId10" imgW="1688367" imgH="215806" progId="Equation.3">
                  <p:embed/>
                </p:oleObj>
              </mc:Choice>
              <mc:Fallback>
                <p:oleObj name="Формула" r:id="rId10" imgW="1688367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365104"/>
                        <a:ext cx="4024947" cy="50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3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3183" y="188640"/>
            <a:ext cx="8507289" cy="1224136"/>
          </a:xfrm>
          <a:prstGeom prst="rect">
            <a:avLst/>
          </a:prstGeom>
        </p:spPr>
        <p:txBody>
          <a:bodyPr vert="horz" lIns="150114" tIns="75056" rIns="150114" bIns="75056" rtlCol="0" anchor="ctr">
            <a:normAutofit fontScale="97500"/>
          </a:bodyPr>
          <a:lstStyle>
            <a:lvl1pPr algn="ctr" defTabSz="1501131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Передаточные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70366"/>
              </p:ext>
            </p:extLst>
          </p:nvPr>
        </p:nvGraphicFramePr>
        <p:xfrm>
          <a:off x="2483768" y="1628800"/>
          <a:ext cx="468450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5" name="Формула" r:id="rId3" imgW="2171700" imgH="431800" progId="Equation.3">
                  <p:embed/>
                </p:oleObj>
              </mc:Choice>
              <mc:Fallback>
                <p:oleObj name="Формула" r:id="rId3" imgW="21717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628800"/>
                        <a:ext cx="4684503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56422"/>
              </p:ext>
            </p:extLst>
          </p:nvPr>
        </p:nvGraphicFramePr>
        <p:xfrm>
          <a:off x="2267744" y="2852936"/>
          <a:ext cx="4962932" cy="96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6" name="Формула" r:id="rId5" imgW="2235200" imgH="431800" progId="Equation.3">
                  <p:embed/>
                </p:oleObj>
              </mc:Choice>
              <mc:Fallback>
                <p:oleObj name="Формула" r:id="rId5" imgW="22352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852936"/>
                        <a:ext cx="4962932" cy="965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797792"/>
              </p:ext>
            </p:extLst>
          </p:nvPr>
        </p:nvGraphicFramePr>
        <p:xfrm>
          <a:off x="2638343" y="4221088"/>
          <a:ext cx="3867314" cy="54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7" name="Формула" r:id="rId7" imgW="1497950" imgH="215806" progId="Equation.3">
                  <p:embed/>
                </p:oleObj>
              </mc:Choice>
              <mc:Fallback>
                <p:oleObj name="Формула" r:id="rId7" imgW="1497950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343" y="4221088"/>
                        <a:ext cx="3867314" cy="547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39673"/>
              </p:ext>
            </p:extLst>
          </p:nvPr>
        </p:nvGraphicFramePr>
        <p:xfrm>
          <a:off x="1434479" y="5157192"/>
          <a:ext cx="6264696" cy="53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Формула" r:id="rId9" imgW="2794000" imgH="241300" progId="Equation.3">
                  <p:embed/>
                </p:oleObj>
              </mc:Choice>
              <mc:Fallback>
                <p:oleObj name="Формула" r:id="rId9" imgW="27940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479" y="5157192"/>
                        <a:ext cx="6264696" cy="532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919303"/>
              </p:ext>
            </p:extLst>
          </p:nvPr>
        </p:nvGraphicFramePr>
        <p:xfrm>
          <a:off x="2483768" y="1484784"/>
          <a:ext cx="4588331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3" name="Формула" r:id="rId3" imgW="2019300" imgH="889000" progId="Equation.3">
                  <p:embed/>
                </p:oleObj>
              </mc:Choice>
              <mc:Fallback>
                <p:oleObj name="Формула" r:id="rId3" imgW="2019300" imgH="889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484784"/>
                        <a:ext cx="4588331" cy="2016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418372"/>
              </p:ext>
            </p:extLst>
          </p:nvPr>
        </p:nvGraphicFramePr>
        <p:xfrm>
          <a:off x="2339752" y="4221088"/>
          <a:ext cx="4968552" cy="57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4" name="Формула" r:id="rId5" imgW="1904174" imgH="215806" progId="Equation.3">
                  <p:embed/>
                </p:oleObj>
              </mc:Choice>
              <mc:Fallback>
                <p:oleObj name="Формула" r:id="rId5" imgW="1904174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21088"/>
                        <a:ext cx="4968552" cy="572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4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2" y="116632"/>
            <a:ext cx="87915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9746" y="639003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951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2008" y="1268763"/>
                <a:ext cx="9036496" cy="42484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100" b="1" i="1" smtClean="0">
                        <a:latin typeface="Cambria Math"/>
                      </a:rPr>
                      <m:t>𝑿</m:t>
                    </m:r>
                    <m:r>
                      <a:rPr lang="en-US" sz="41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1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1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41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1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100" b="1" i="1">
                                <a:latin typeface="Cambria Math"/>
                              </a:rPr>
                              <m:t>,…,</m:t>
                            </m:r>
                          </m:sub>
                        </m:sSub>
                        <m:sSub>
                          <m:sSubPr>
                            <m:ctrlPr>
                              <a:rPr lang="en-US" sz="4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1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ru-RU" sz="4100" b="1" i="1">
                        <a:latin typeface="Cambria Math"/>
                      </a:rPr>
                      <m:t>−</m:t>
                    </m:r>
                  </m:oMath>
                </a14:m>
                <a:r>
                  <a:rPr lang="ru-RU" sz="4100" b="1" i="1" dirty="0" smtClean="0">
                    <a:latin typeface="Cambria Math"/>
                  </a:rPr>
                  <a:t> </a:t>
                </a:r>
                <a:r>
                  <a:rPr lang="ru-RU" sz="4100" dirty="0" smtClean="0">
                    <a:latin typeface="Cambria Math"/>
                  </a:rPr>
                  <a:t>совокупность управляющих координат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100" b="1" i="1">
                        <a:latin typeface="Cambria Math"/>
                      </a:rPr>
                      <m:t>𝒁</m:t>
                    </m:r>
                    <m:r>
                      <a:rPr lang="en-US" sz="4100" b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4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41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100" b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41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100" b="1">
                        <a:latin typeface="Cambria Math"/>
                      </a:rPr>
                      <m:t>,.., </m:t>
                    </m:r>
                    <m:sSub>
                      <m:sSubPr>
                        <m:ctrlPr>
                          <a:rPr lang="en-US" sz="4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4100" b="1" i="1">
                            <a:latin typeface="Cambria Math"/>
                          </a:rPr>
                          <m:t>𝒍</m:t>
                        </m:r>
                      </m:sub>
                    </m:sSub>
                    <m:r>
                      <a:rPr lang="en-US" sz="4100" b="1">
                        <a:latin typeface="Cambria Math"/>
                      </a:rPr>
                      <m:t>}</m:t>
                    </m:r>
                  </m:oMath>
                </a14:m>
                <a:r>
                  <a:rPr lang="en-US" sz="4100" b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4100" b="1">
                        <a:latin typeface="Cambria Math"/>
                      </a:rPr>
                      <m:t>−</m:t>
                    </m:r>
                  </m:oMath>
                </a14:m>
                <a:r>
                  <a:rPr lang="en-US" sz="4100" b="1" dirty="0">
                    <a:latin typeface="Cambria Math"/>
                  </a:rPr>
                  <a:t> </a:t>
                </a:r>
                <a:r>
                  <a:rPr lang="ru-RU" sz="4100" dirty="0">
                    <a:latin typeface="Times New Roman" pitchFamily="18" charset="0"/>
                    <a:cs typeface="Times New Roman" pitchFamily="18" charset="0"/>
                  </a:rPr>
                  <a:t>совокупность возмущающих воздействий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100" b="1" i="1">
                        <a:latin typeface="Cambria Math"/>
                      </a:rPr>
                      <m:t>𝑼</m:t>
                    </m:r>
                    <m:r>
                      <a:rPr lang="en-US" sz="41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1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sz="41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41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sz="41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100" b="1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41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100" b="1" i="1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sz="4100" b="1" i="1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ru-RU" sz="4100" b="1" i="1">
                        <a:latin typeface="Cambria Math"/>
                      </a:rPr>
                      <m:t>−</m:t>
                    </m:r>
                  </m:oMath>
                </a14:m>
                <a:r>
                  <a:rPr lang="en-US" sz="4100" dirty="0">
                    <a:latin typeface="Cambria Math"/>
                  </a:rPr>
                  <a:t> </a:t>
                </a:r>
                <a:r>
                  <a:rPr lang="ru-RU" sz="4100" dirty="0">
                    <a:latin typeface="Cambria Math"/>
                  </a:rPr>
                  <a:t>совокупность управляющих воздействий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8" y="1268763"/>
                <a:ext cx="9036496" cy="4248469"/>
              </a:xfrm>
              <a:blipFill rotWithShape="1">
                <a:blip r:embed="rId2"/>
                <a:stretch>
                  <a:fillRect l="-1822" t="-1148" b="-5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Фундаментальные принципы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145595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976664" cy="490069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 разомкнутого управления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4197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465313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99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706094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компенсации</a:t>
            </a:r>
            <a:b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(управления по возмущению)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5736" y="4797152"/>
                <a:ext cx="5760640" cy="1813571"/>
              </a:xfrm>
              <a:prstGeom prst="rect">
                <a:avLst/>
              </a:prstGeom>
              <a:noFill/>
            </p:spPr>
            <p:txBody>
              <a:bodyPr wrap="square" lIns="150114" tIns="75056" rIns="150114" bIns="75056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sz="3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𝒖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sz="3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36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797152"/>
                <a:ext cx="5760640" cy="18135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0" y="1412776"/>
            <a:ext cx="7407213" cy="28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0012" y="442371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0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6864" cy="432048"/>
          </a:xfrm>
        </p:spPr>
        <p:txBody>
          <a:bodyPr>
            <a:noAutofit/>
          </a:bodyPr>
          <a:lstStyle/>
          <a:p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 обратной связи (регулирование по отклонению)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16832"/>
            <a:ext cx="80105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55172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Рис. 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984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1179</Words>
  <Application>Microsoft Office PowerPoint</Application>
  <PresentationFormat>Прозрачка</PresentationFormat>
  <Paragraphs>80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Visio</vt:lpstr>
      <vt:lpstr>Формула</vt:lpstr>
      <vt:lpstr>Презентация PowerPoint</vt:lpstr>
      <vt:lpstr>Теория автоматического управления</vt:lpstr>
      <vt:lpstr>Основы теории автоматического управления</vt:lpstr>
      <vt:lpstr>Презентация PowerPoint</vt:lpstr>
      <vt:lpstr>Презентация PowerPoint</vt:lpstr>
      <vt:lpstr>Фундаментальные принципы управления</vt:lpstr>
      <vt:lpstr>Принцип разомкнутого управления</vt:lpstr>
      <vt:lpstr>Принцип компенсации  (управления по возмущению)</vt:lpstr>
      <vt:lpstr>Принцип обратной связи (регулирование по отклонению)</vt:lpstr>
      <vt:lpstr>Частный вид замкнутых систем</vt:lpstr>
      <vt:lpstr>Комбинированное регулирование по возмущению и отклонению</vt:lpstr>
      <vt:lpstr>Основные виды алгоритмов функционирования</vt:lpstr>
      <vt:lpstr>Стабилизация</vt:lpstr>
      <vt:lpstr>Презентация PowerPoint</vt:lpstr>
      <vt:lpstr>Презентация PowerPoint</vt:lpstr>
      <vt:lpstr>Программное управление</vt:lpstr>
      <vt:lpstr>Системы с поиском экстремума показателя качества</vt:lpstr>
      <vt:lpstr>Оптимальное управление</vt:lpstr>
      <vt:lpstr>Адаптивные системы</vt:lpstr>
      <vt:lpstr>Математическое описание автоматических систем управления</vt:lpstr>
      <vt:lpstr>Презентация PowerPoint</vt:lpstr>
      <vt:lpstr>Линеаризация</vt:lpstr>
      <vt:lpstr>Презентация PowerPoint</vt:lpstr>
      <vt:lpstr>Геометрическая линеаризация</vt:lpstr>
      <vt:lpstr>Основные свойства преобразования Лапласа</vt:lpstr>
      <vt:lpstr> 1. Дифференцирование оригинала</vt:lpstr>
      <vt:lpstr> 2. Интегрирование оригинала</vt:lpstr>
      <vt:lpstr> 3. Теорема запаздывания</vt:lpstr>
      <vt:lpstr> 4. Теорема о свёртке (теорема умножения изображений)</vt:lpstr>
      <vt:lpstr> 5. Теорема о предельных значениях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теории автоматического управления</dc:title>
  <dc:creator>Admin</dc:creator>
  <cp:lastModifiedBy>Бонч</cp:lastModifiedBy>
  <cp:revision>92</cp:revision>
  <dcterms:created xsi:type="dcterms:W3CDTF">2011-07-16T17:07:02Z</dcterms:created>
  <dcterms:modified xsi:type="dcterms:W3CDTF">2019-02-12T17:08:09Z</dcterms:modified>
</cp:coreProperties>
</file>