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0" r:id="rId8"/>
    <p:sldId id="262" r:id="rId9"/>
    <p:sldId id="265" r:id="rId10"/>
    <p:sldId id="261" r:id="rId11"/>
    <p:sldId id="264" r:id="rId12"/>
    <p:sldId id="26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8" r:id="rId26"/>
    <p:sldId id="282" r:id="rId27"/>
    <p:sldId id="286" r:id="rId28"/>
    <p:sldId id="285" r:id="rId29"/>
    <p:sldId id="283" r:id="rId30"/>
    <p:sldId id="284" r:id="rId31"/>
    <p:sldId id="287" r:id="rId32"/>
    <p:sldId id="288" r:id="rId33"/>
    <p:sldId id="289" r:id="rId34"/>
    <p:sldId id="290" r:id="rId35"/>
    <p:sldId id="291" r:id="rId36"/>
    <p:sldId id="292" r:id="rId37"/>
    <p:sldId id="293" r:id="rId38"/>
    <p:sldId id="294" r:id="rId39"/>
    <p:sldId id="295" r:id="rId40"/>
    <p:sldId id="297" r:id="rId41"/>
    <p:sldId id="296" r:id="rId42"/>
    <p:sldId id="299" r:id="rId43"/>
    <p:sldId id="303" r:id="rId44"/>
    <p:sldId id="300" r:id="rId45"/>
    <p:sldId id="302" r:id="rId46"/>
    <p:sldId id="311" r:id="rId47"/>
    <p:sldId id="304" r:id="rId48"/>
    <p:sldId id="301" r:id="rId49"/>
    <p:sldId id="305" r:id="rId50"/>
    <p:sldId id="306" r:id="rId51"/>
    <p:sldId id="307" r:id="rId52"/>
    <p:sldId id="308" r:id="rId53"/>
    <p:sldId id="309" r:id="rId54"/>
    <p:sldId id="310" r:id="rId55"/>
    <p:sldId id="313"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A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68" autoAdjust="0"/>
    <p:restoredTop sz="94660"/>
  </p:normalViewPr>
  <p:slideViewPr>
    <p:cSldViewPr snapToGrid="0">
      <p:cViewPr>
        <p:scale>
          <a:sx n="60" d="100"/>
          <a:sy n="60" d="100"/>
        </p:scale>
        <p:origin x="-630"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3350"/>
            <a:ext cx="4038600" cy="2190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0"/>
          </p:nvPr>
        </p:nvSpPr>
        <p:spPr>
          <a:xfrm>
            <a:off x="6553200" y="6243638"/>
            <a:ext cx="2133600" cy="457200"/>
          </a:xfrm>
        </p:spPr>
        <p:txBody>
          <a:bodyPr/>
          <a:lstStyle>
            <a:lvl1pPr>
              <a:defRPr/>
            </a:lvl1pPr>
          </a:lstStyle>
          <a:p>
            <a:fld id="{46E37BBF-2125-4F1B-8657-8DF1BE6F9F3A}" type="slidenum">
              <a:rPr lang="ru-RU"/>
              <a:pPr/>
              <a:t>‹#›</a:t>
            </a:fld>
            <a:endParaRPr lang="ru-RU"/>
          </a:p>
        </p:txBody>
      </p:sp>
      <p:sp>
        <p:nvSpPr>
          <p:cNvPr id="7" name="Дата 6"/>
          <p:cNvSpPr>
            <a:spLocks noGrp="1"/>
          </p:cNvSpPr>
          <p:nvPr>
            <p:ph type="dt" sz="half" idx="11"/>
          </p:nvPr>
        </p:nvSpPr>
        <p:spPr>
          <a:xfrm>
            <a:off x="457200" y="6243638"/>
            <a:ext cx="2133600" cy="457200"/>
          </a:xfrm>
        </p:spPr>
        <p:txBody>
          <a:bodyPr/>
          <a:lstStyle>
            <a:lvl1pPr>
              <a:defRPr/>
            </a:lvl1pPr>
          </a:lstStyle>
          <a:p>
            <a:endParaRPr lang="ru-RU"/>
          </a:p>
        </p:txBody>
      </p:sp>
      <p:sp>
        <p:nvSpPr>
          <p:cNvPr id="8" name="Нижний колонтитул 7"/>
          <p:cNvSpPr>
            <a:spLocks noGrp="1"/>
          </p:cNvSpPr>
          <p:nvPr>
            <p:ph type="ftr" sz="quarter" idx="12"/>
          </p:nvPr>
        </p:nvSpPr>
        <p:spPr>
          <a:xfrm>
            <a:off x="3124200" y="6243638"/>
            <a:ext cx="2895600" cy="45720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B5BCCC-1EE3-460B-BA74-C087A48D7665}"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24297B-266A-4574-9285-567A09211F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18000"/>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5BCCC-1EE3-460B-BA74-C087A48D7665}" type="datetimeFigureOut">
              <a:rPr lang="ru-RU" smtClean="0"/>
              <a:pPr/>
              <a:t>12.12.2017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4297B-266A-4574-9285-567A09211F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348343"/>
            <a:ext cx="8437418" cy="2123658"/>
          </a:xfrm>
          <a:prstGeom prst="rect">
            <a:avLst/>
          </a:prstGeom>
          <a:noFill/>
        </p:spPr>
        <p:txBody>
          <a:bodyPr wrap="square" rtlCol="0">
            <a:spAutoFit/>
          </a:bodyPr>
          <a:lstStyle/>
          <a:p>
            <a:pPr algn="ctr"/>
            <a:r>
              <a:rPr lang="ru-RU" sz="6600" b="1" dirty="0" smtClean="0">
                <a:solidFill>
                  <a:srgbClr val="FF0000"/>
                </a:solidFill>
                <a:latin typeface="Times New Roman" pitchFamily="18" charset="0"/>
                <a:cs typeface="Times New Roman" pitchFamily="18" charset="0"/>
              </a:rPr>
              <a:t>Основы теории нечетких множеств</a:t>
            </a:r>
            <a:endParaRPr lang="ru-RU" sz="6600" b="1" dirty="0">
              <a:solidFill>
                <a:srgbClr val="FF0000"/>
              </a:solidFill>
              <a:latin typeface="Times New Roman" pitchFamily="18" charset="0"/>
              <a:cs typeface="Times New Roman" pitchFamily="18" charset="0"/>
            </a:endParaRPr>
          </a:p>
        </p:txBody>
      </p:sp>
      <p:sp>
        <p:nvSpPr>
          <p:cNvPr id="5" name="TextBox 4"/>
          <p:cNvSpPr txBox="1"/>
          <p:nvPr/>
        </p:nvSpPr>
        <p:spPr>
          <a:xfrm>
            <a:off x="976746" y="6150114"/>
            <a:ext cx="7335854" cy="707886"/>
          </a:xfrm>
          <a:prstGeom prst="rect">
            <a:avLst/>
          </a:prstGeom>
          <a:noFill/>
        </p:spPr>
        <p:txBody>
          <a:bodyPr wrap="none" rtlCol="0">
            <a:spAutoFit/>
          </a:bodyPr>
          <a:lstStyle/>
          <a:p>
            <a:r>
              <a:rPr lang="ru-RU" sz="4000" b="1" dirty="0" smtClean="0">
                <a:solidFill>
                  <a:srgbClr val="FF0000"/>
                </a:solidFill>
                <a:latin typeface="Times New Roman" pitchFamily="18" charset="0"/>
                <a:cs typeface="Times New Roman" pitchFamily="18" charset="0"/>
              </a:rPr>
              <a:t>Козлова Ольга Александровна</a:t>
            </a:r>
            <a:endParaRPr lang="ru-RU" sz="40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1323439"/>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Прежде </a:t>
            </a:r>
            <a:r>
              <a:rPr lang="ru-RU" sz="2000" dirty="0">
                <a:latin typeface="Times New Roman" pitchFamily="18" charset="0"/>
                <a:cs typeface="Times New Roman" pitchFamily="18" charset="0"/>
              </a:rPr>
              <a:t>чем нечеткий подход к моделированию сложных систем получил признание во всем мире, прошло не одно десятилетие с момента зарождения теории нечетких множеств. И на этом пути развития нечетких систем принято выделять три периода.</a:t>
            </a:r>
          </a:p>
        </p:txBody>
      </p:sp>
      <p:sp>
        <p:nvSpPr>
          <p:cNvPr id="4" name="Прямоугольник 3"/>
          <p:cNvSpPr/>
          <p:nvPr/>
        </p:nvSpPr>
        <p:spPr>
          <a:xfrm>
            <a:off x="0" y="1459774"/>
            <a:ext cx="9144000" cy="4708981"/>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Первый </a:t>
            </a:r>
            <a:r>
              <a:rPr lang="ru-RU" sz="2000" b="1" dirty="0">
                <a:latin typeface="Times New Roman" pitchFamily="18" charset="0"/>
                <a:cs typeface="Times New Roman" pitchFamily="18" charset="0"/>
              </a:rPr>
              <a:t>период </a:t>
            </a:r>
            <a:r>
              <a:rPr lang="ru-RU" sz="2000" dirty="0">
                <a:latin typeface="Times New Roman" pitchFamily="18" charset="0"/>
                <a:cs typeface="Times New Roman" pitchFamily="18" charset="0"/>
              </a:rPr>
              <a:t>(конец 60-х–начало 70 гг.) характеризуется развитием теоретического аппарата нечетких множеств (Л. Заде, Э. </a:t>
            </a:r>
            <a:r>
              <a:rPr lang="ru-RU" sz="2000" dirty="0" err="1">
                <a:latin typeface="Times New Roman" pitchFamily="18" charset="0"/>
                <a:cs typeface="Times New Roman" pitchFamily="18" charset="0"/>
              </a:rPr>
              <a:t>Мамдани</a:t>
            </a:r>
            <a:r>
              <a:rPr lang="ru-RU" sz="2000" dirty="0">
                <a:latin typeface="Times New Roman" pitchFamily="18" charset="0"/>
                <a:cs typeface="Times New Roman" pitchFamily="18" charset="0"/>
              </a:rPr>
              <a:t>, Беллман).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Во </a:t>
            </a:r>
            <a:r>
              <a:rPr lang="ru-RU" sz="2000" b="1" dirty="0">
                <a:latin typeface="Times New Roman" pitchFamily="18" charset="0"/>
                <a:cs typeface="Times New Roman" pitchFamily="18" charset="0"/>
              </a:rPr>
              <a:t>втором периоде </a:t>
            </a:r>
            <a:r>
              <a:rPr lang="ru-RU" sz="2000" dirty="0">
                <a:latin typeface="Times New Roman" pitchFamily="18" charset="0"/>
                <a:cs typeface="Times New Roman" pitchFamily="18" charset="0"/>
              </a:rPr>
              <a:t>(70–80-е годы) появляются первые практические результаты в области нечеткого управления сложными техническими системами (парогенератор с нечетким управлением). Одновременно стало уделяться внимание вопросам построения экспертных систем, построенных на нечеткой логике, разработке нечетких контроллеров. Нечеткие экспертные системы для поддержки принятия решений находят широкое применение в медицине и экономике.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Наконец</a:t>
            </a:r>
            <a:r>
              <a:rPr lang="ru-RU" sz="2000" dirty="0">
                <a:latin typeface="Times New Roman" pitchFamily="18" charset="0"/>
                <a:cs typeface="Times New Roman" pitchFamily="18" charset="0"/>
              </a:rPr>
              <a:t>, в </a:t>
            </a:r>
            <a:r>
              <a:rPr lang="ru-RU" sz="2000" b="1" dirty="0">
                <a:latin typeface="Times New Roman" pitchFamily="18" charset="0"/>
                <a:cs typeface="Times New Roman" pitchFamily="18" charset="0"/>
              </a:rPr>
              <a:t>третьем периоде</a:t>
            </a:r>
            <a:r>
              <a:rPr lang="ru-RU" sz="2000" dirty="0">
                <a:latin typeface="Times New Roman" pitchFamily="18" charset="0"/>
                <a:cs typeface="Times New Roman" pitchFamily="18" charset="0"/>
              </a:rPr>
              <a:t>, который длится с конца 80-х годов и продолжается в настоящее время, появляются пакеты программ для построения нечетких экспертных систем, а области применения нечеткой логики заметно расширяются. Она применяется в автомобильной, аэрокосмической и транспортной промышленности, в области изделий бытовой техники, в сфере финансов, анализа и принятия управленческих решений и многих других.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115888"/>
            <a:ext cx="9144000" cy="360362"/>
          </a:xfrm>
        </p:spPr>
        <p:txBody>
          <a:bodyPr>
            <a:normAutofit fontScale="90000"/>
          </a:bodyPr>
          <a:lstStyle/>
          <a:p>
            <a:r>
              <a:rPr lang="ru-RU" sz="3300" b="1" dirty="0">
                <a:solidFill>
                  <a:srgbClr val="FFFF99"/>
                </a:solidFill>
              </a:rPr>
              <a:t>ИСТОКИ ТЕОРИИ НЕЧЕТКИХ МНОЖЕСТВ</a:t>
            </a:r>
          </a:p>
        </p:txBody>
      </p:sp>
      <p:sp>
        <p:nvSpPr>
          <p:cNvPr id="322563" name="Rectangle 3"/>
          <p:cNvSpPr>
            <a:spLocks noGrp="1" noChangeArrowheads="1"/>
          </p:cNvSpPr>
          <p:nvPr>
            <p:ph type="body" sz="half" idx="1"/>
          </p:nvPr>
        </p:nvSpPr>
        <p:spPr>
          <a:xfrm>
            <a:off x="0" y="765175"/>
            <a:ext cx="7524750" cy="6408738"/>
          </a:xfrm>
        </p:spPr>
        <p:txBody>
          <a:bodyPr/>
          <a:lstStyle/>
          <a:p>
            <a:pPr>
              <a:lnSpc>
                <a:spcPct val="85000"/>
              </a:lnSpc>
              <a:buFont typeface="Wingdings" pitchFamily="2" charset="2"/>
              <a:buNone/>
            </a:pPr>
            <a:r>
              <a:rPr lang="ru-RU" sz="2000" b="1" dirty="0">
                <a:solidFill>
                  <a:srgbClr val="FF0000"/>
                </a:solidFill>
              </a:rPr>
              <a:t>Теория нечетких множеств</a:t>
            </a:r>
            <a:r>
              <a:rPr lang="ru-RU" sz="2000" dirty="0">
                <a:solidFill>
                  <a:srgbClr val="FF0000"/>
                </a:solidFill>
              </a:rPr>
              <a:t> </a:t>
            </a:r>
            <a:r>
              <a:rPr lang="ru-RU" sz="2000" dirty="0"/>
              <a:t>появилась в результате </a:t>
            </a:r>
          </a:p>
          <a:p>
            <a:pPr>
              <a:lnSpc>
                <a:spcPct val="85000"/>
              </a:lnSpc>
              <a:buFont typeface="Wingdings" pitchFamily="2" charset="2"/>
              <a:buNone/>
            </a:pPr>
            <a:r>
              <a:rPr lang="ru-RU" sz="2000" dirty="0"/>
              <a:t>обобщения и переосмысления научных достижений </a:t>
            </a:r>
          </a:p>
          <a:p>
            <a:pPr>
              <a:lnSpc>
                <a:spcPct val="85000"/>
              </a:lnSpc>
              <a:buFont typeface="Wingdings" pitchFamily="2" charset="2"/>
              <a:buNone/>
            </a:pPr>
            <a:r>
              <a:rPr lang="ru-RU" sz="2000" dirty="0"/>
              <a:t>в следующих областях:</a:t>
            </a:r>
          </a:p>
          <a:p>
            <a:pPr>
              <a:lnSpc>
                <a:spcPct val="85000"/>
              </a:lnSpc>
              <a:buFont typeface="Wingdings" pitchFamily="2" charset="2"/>
              <a:buNone/>
            </a:pPr>
            <a:endParaRPr lang="ru-RU" sz="1200" dirty="0"/>
          </a:p>
          <a:p>
            <a:pPr>
              <a:lnSpc>
                <a:spcPct val="85000"/>
              </a:lnSpc>
              <a:buFont typeface="Wingdings" pitchFamily="2" charset="2"/>
              <a:buChar char="q"/>
            </a:pPr>
            <a:r>
              <a:rPr lang="ru-RU" sz="2000" b="1" dirty="0">
                <a:solidFill>
                  <a:srgbClr val="FF0000"/>
                </a:solidFill>
              </a:rPr>
              <a:t>многозначные логики</a:t>
            </a:r>
            <a:r>
              <a:rPr lang="ru-RU" sz="2000" dirty="0">
                <a:solidFill>
                  <a:srgbClr val="FF0000"/>
                </a:solidFill>
              </a:rPr>
              <a:t> </a:t>
            </a:r>
            <a:r>
              <a:rPr lang="ru-RU" sz="2000" dirty="0"/>
              <a:t>(базовые идеи Л.Брауэра, Н.А.Васильева, Ч.Пирса; трехзначные логики </a:t>
            </a:r>
            <a:r>
              <a:rPr lang="ru-RU" sz="2000" dirty="0" err="1"/>
              <a:t>Лукасевича</a:t>
            </a:r>
            <a:r>
              <a:rPr lang="ru-RU" sz="2000" dirty="0"/>
              <a:t>, Клини, Гейтинга, </a:t>
            </a:r>
            <a:r>
              <a:rPr lang="ru-RU" sz="2000" dirty="0" err="1"/>
              <a:t>Бочвара</a:t>
            </a:r>
            <a:r>
              <a:rPr lang="ru-RU" sz="2000" dirty="0"/>
              <a:t>;  </a:t>
            </a:r>
            <a:r>
              <a:rPr lang="en-US" sz="2000" dirty="0"/>
              <a:t>n-</a:t>
            </a:r>
            <a:r>
              <a:rPr lang="ru-RU" sz="2000" dirty="0" err="1"/>
              <a:t>значные</a:t>
            </a:r>
            <a:r>
              <a:rPr lang="ru-RU" sz="2000" dirty="0"/>
              <a:t> логики </a:t>
            </a:r>
            <a:r>
              <a:rPr lang="ru-RU" sz="2000" dirty="0" err="1"/>
              <a:t>Лукасевича</a:t>
            </a:r>
            <a:r>
              <a:rPr lang="ru-RU" sz="2000" dirty="0"/>
              <a:t>, Поста, Геделя)</a:t>
            </a:r>
          </a:p>
          <a:p>
            <a:pPr>
              <a:lnSpc>
                <a:spcPct val="85000"/>
              </a:lnSpc>
              <a:buFont typeface="Wingdings" pitchFamily="2" charset="2"/>
              <a:buNone/>
            </a:pPr>
            <a:endParaRPr lang="ru-RU" sz="1200" dirty="0"/>
          </a:p>
          <a:p>
            <a:pPr>
              <a:lnSpc>
                <a:spcPct val="85000"/>
              </a:lnSpc>
              <a:buFont typeface="Wingdings" pitchFamily="2" charset="2"/>
              <a:buChar char="q"/>
            </a:pPr>
            <a:r>
              <a:rPr lang="ru-RU" sz="2000" b="1" dirty="0">
                <a:solidFill>
                  <a:srgbClr val="FF0000"/>
                </a:solidFill>
              </a:rPr>
              <a:t>теория вероятности и математическая статистика</a:t>
            </a:r>
            <a:r>
              <a:rPr lang="ru-RU" sz="2000" dirty="0">
                <a:solidFill>
                  <a:srgbClr val="FF0000"/>
                </a:solidFill>
              </a:rPr>
              <a:t> </a:t>
            </a:r>
          </a:p>
          <a:p>
            <a:pPr>
              <a:lnSpc>
                <a:spcPct val="85000"/>
              </a:lnSpc>
              <a:buFont typeface="Wingdings" pitchFamily="2" charset="2"/>
              <a:buNone/>
            </a:pPr>
            <a:r>
              <a:rPr lang="ru-RU" sz="2000" dirty="0"/>
              <a:t>	(где были предложены различные способы  обработки экспериментальных данных, включая </a:t>
            </a:r>
            <a:r>
              <a:rPr lang="ru-RU" sz="2000" b="1" dirty="0">
                <a:solidFill>
                  <a:srgbClr val="FF0000"/>
                </a:solidFill>
              </a:rPr>
              <a:t>гистограммы и функции распределения</a:t>
            </a:r>
            <a:r>
              <a:rPr lang="ru-RU" sz="2000" dirty="0">
                <a:solidFill>
                  <a:schemeClr val="tx2"/>
                </a:solidFill>
              </a:rPr>
              <a:t>)</a:t>
            </a:r>
          </a:p>
          <a:p>
            <a:pPr>
              <a:lnSpc>
                <a:spcPct val="85000"/>
              </a:lnSpc>
              <a:buFont typeface="Wingdings" pitchFamily="2" charset="2"/>
              <a:buNone/>
            </a:pPr>
            <a:endParaRPr lang="ru-RU" sz="1200" dirty="0">
              <a:solidFill>
                <a:schemeClr val="tx2"/>
              </a:solidFill>
            </a:endParaRPr>
          </a:p>
          <a:p>
            <a:pPr>
              <a:lnSpc>
                <a:spcPct val="85000"/>
              </a:lnSpc>
              <a:buFont typeface="Wingdings" pitchFamily="2" charset="2"/>
              <a:buChar char="q"/>
            </a:pPr>
            <a:r>
              <a:rPr lang="ru-RU" sz="2000" b="1" dirty="0">
                <a:solidFill>
                  <a:srgbClr val="FF0000"/>
                </a:solidFill>
              </a:rPr>
              <a:t>дискретная математика, </a:t>
            </a:r>
            <a:r>
              <a:rPr lang="ru-RU" sz="2000" dirty="0"/>
              <a:t>в особенности, такие ее разделы, как теория графов  (взвешенные графы, теория матриц (операции с матрицами), теория автоматов (недетерминированные и стохастические автоматы)</a:t>
            </a:r>
          </a:p>
          <a:p>
            <a:pPr>
              <a:lnSpc>
                <a:spcPct val="85000"/>
              </a:lnSpc>
              <a:buFont typeface="Wingdings" pitchFamily="2" charset="2"/>
              <a:buChar char="q"/>
            </a:pPr>
            <a:endParaRPr lang="ru-RU" sz="2000" dirty="0">
              <a:solidFill>
                <a:schemeClr val="tx2"/>
              </a:solidFill>
            </a:endParaRPr>
          </a:p>
          <a:p>
            <a:pPr>
              <a:lnSpc>
                <a:spcPct val="85000"/>
              </a:lnSpc>
              <a:buFont typeface="Wingdings" pitchFamily="2" charset="2"/>
              <a:buChar char="q"/>
            </a:pPr>
            <a:endParaRPr lang="ru-RU" sz="2000" b="1" dirty="0">
              <a:solidFill>
                <a:srgbClr val="FF7C80"/>
              </a:solidFill>
            </a:endParaRPr>
          </a:p>
        </p:txBody>
      </p:sp>
      <p:pic>
        <p:nvPicPr>
          <p:cNvPr id="322564" name="Picture 4"/>
          <p:cNvPicPr>
            <a:picLocks noGrp="1" noChangeAspect="1" noChangeArrowheads="1"/>
          </p:cNvPicPr>
          <p:nvPr>
            <p:ph sz="quarter" idx="2"/>
          </p:nvPr>
        </p:nvPicPr>
        <p:blipFill>
          <a:blip r:embed="rId2" cstate="print"/>
          <a:srcRect/>
          <a:stretch>
            <a:fillRect/>
          </a:stretch>
        </p:blipFill>
        <p:spPr>
          <a:xfrm>
            <a:off x="7573963" y="836613"/>
            <a:ext cx="1570037" cy="2190750"/>
          </a:xfrm>
          <a:noFill/>
          <a:ln/>
        </p:spPr>
      </p:pic>
      <p:sp>
        <p:nvSpPr>
          <p:cNvPr id="322565" name="Rectangle 5"/>
          <p:cNvSpPr>
            <a:spLocks noChangeArrowheads="1"/>
          </p:cNvSpPr>
          <p:nvPr/>
        </p:nvSpPr>
        <p:spPr bwMode="auto">
          <a:xfrm>
            <a:off x="7524750" y="2997200"/>
            <a:ext cx="1619250" cy="942975"/>
          </a:xfrm>
          <a:prstGeom prst="rect">
            <a:avLst/>
          </a:prstGeom>
          <a:noFill/>
          <a:ln w="9525">
            <a:noFill/>
            <a:miter lim="800000"/>
            <a:headEnd/>
            <a:tailEnd/>
          </a:ln>
          <a:effectLst/>
        </p:spPr>
        <p:txBody>
          <a:bodyPr>
            <a:spAutoFit/>
          </a:bodyPr>
          <a:lstStyle/>
          <a:p>
            <a:pPr algn="ctr"/>
            <a:r>
              <a:rPr lang="ru-RU" sz="1400" b="1">
                <a:effectLst>
                  <a:outerShdw blurRad="38100" dist="38100" dir="2700000" algn="tl">
                    <a:srgbClr val="000000"/>
                  </a:outerShdw>
                </a:effectLst>
              </a:rPr>
              <a:t>Николай АлександровичВасильев</a:t>
            </a:r>
          </a:p>
          <a:p>
            <a:pPr algn="ctr"/>
            <a:r>
              <a:rPr lang="ru-RU" sz="1400" b="1">
                <a:effectLst>
                  <a:outerShdw blurRad="38100" dist="38100" dir="2700000" algn="tl">
                    <a:srgbClr val="000000"/>
                  </a:outerShdw>
                </a:effectLst>
              </a:rPr>
              <a:t>(1880 - 1940)</a:t>
            </a:r>
          </a:p>
        </p:txBody>
      </p:sp>
      <p:sp>
        <p:nvSpPr>
          <p:cNvPr id="322566" name="Text Box 6"/>
          <p:cNvSpPr txBox="1">
            <a:spLocks noChangeArrowheads="1"/>
          </p:cNvSpPr>
          <p:nvPr/>
        </p:nvSpPr>
        <p:spPr bwMode="auto">
          <a:xfrm>
            <a:off x="7451725" y="549275"/>
            <a:ext cx="1871663" cy="304800"/>
          </a:xfrm>
          <a:prstGeom prst="rect">
            <a:avLst/>
          </a:prstGeom>
          <a:noFill/>
          <a:ln w="9525">
            <a:noFill/>
            <a:miter lim="800000"/>
            <a:headEnd/>
            <a:tailEnd/>
          </a:ln>
          <a:effectLst/>
        </p:spPr>
        <p:txBody>
          <a:bodyPr>
            <a:spAutoFit/>
          </a:bodyPr>
          <a:lstStyle/>
          <a:p>
            <a:pPr>
              <a:spcBef>
                <a:spcPct val="50000"/>
              </a:spcBef>
            </a:pPr>
            <a:r>
              <a:rPr lang="ru-RU" sz="1400" b="1"/>
              <a:t>Предшественники</a:t>
            </a:r>
          </a:p>
        </p:txBody>
      </p:sp>
      <p:pic>
        <p:nvPicPr>
          <p:cNvPr id="322567" name="Picture 7"/>
          <p:cNvPicPr>
            <a:picLocks noGrp="1" noChangeAspect="1" noChangeArrowheads="1"/>
          </p:cNvPicPr>
          <p:nvPr>
            <p:ph sz="quarter" idx="3"/>
          </p:nvPr>
        </p:nvPicPr>
        <p:blipFill>
          <a:blip r:embed="rId3" cstate="print"/>
          <a:srcRect/>
          <a:stretch>
            <a:fillRect/>
          </a:stretch>
        </p:blipFill>
        <p:spPr>
          <a:xfrm>
            <a:off x="7524750" y="3860800"/>
            <a:ext cx="1619250" cy="2190750"/>
          </a:xfrm>
          <a:noFill/>
          <a:ln/>
        </p:spPr>
      </p:pic>
      <p:sp>
        <p:nvSpPr>
          <p:cNvPr id="322568" name="Text Box 8"/>
          <p:cNvSpPr txBox="1">
            <a:spLocks noChangeArrowheads="1"/>
          </p:cNvSpPr>
          <p:nvPr/>
        </p:nvSpPr>
        <p:spPr bwMode="auto">
          <a:xfrm>
            <a:off x="7596188" y="6092825"/>
            <a:ext cx="1547812" cy="517525"/>
          </a:xfrm>
          <a:prstGeom prst="rect">
            <a:avLst/>
          </a:prstGeom>
          <a:noFill/>
          <a:ln w="9525">
            <a:noFill/>
            <a:miter lim="800000"/>
            <a:headEnd/>
            <a:tailEnd/>
          </a:ln>
          <a:effectLst/>
        </p:spPr>
        <p:txBody>
          <a:bodyPr>
            <a:spAutoFit/>
          </a:bodyPr>
          <a:lstStyle/>
          <a:p>
            <a:pPr>
              <a:spcBef>
                <a:spcPct val="50000"/>
              </a:spcBef>
            </a:pPr>
            <a:r>
              <a:rPr lang="ru-RU" sz="1400" b="1"/>
              <a:t>Ян Лукасевич</a:t>
            </a:r>
          </a:p>
          <a:p>
            <a:pPr algn="ctr"/>
            <a:r>
              <a:rPr lang="ru-RU" sz="1400" b="1"/>
              <a:t>(1878 - 1956),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Изначально это была только теория, а в настоящее время </a:t>
            </a:r>
            <a:r>
              <a:rPr lang="ru-RU" sz="2000" b="1" dirty="0" smtClean="0">
                <a:latin typeface="Times New Roman" pitchFamily="18" charset="0"/>
                <a:cs typeface="Times New Roman" pitchFamily="18" charset="0"/>
              </a:rPr>
              <a:t>Нечеткая логика </a:t>
            </a:r>
            <a:r>
              <a:rPr lang="ru-RU" sz="2000" dirty="0" smtClean="0">
                <a:latin typeface="Times New Roman" pitchFamily="18" charset="0"/>
                <a:cs typeface="Times New Roman" pitchFamily="18" charset="0"/>
              </a:rPr>
              <a:t>превратилась в полноценную методику управления.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Она используется совместно с другими методиками управления, удачно дополняя их. Нечеткая логика совсем не заменяет традиционные методики управления, а напротив она используется совместно с традиционными методиками и позволяет упростить создание и расширить возможности традиционных методик.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Преимущества базируются на следующем: </a:t>
            </a:r>
            <a:endParaRPr lang="en-US" sz="2000" dirty="0" smtClean="0">
              <a:latin typeface="Times New Roman" pitchFamily="18" charset="0"/>
              <a:cs typeface="Times New Roman" pitchFamily="18" charset="0"/>
            </a:endParaRPr>
          </a:p>
          <a:p>
            <a:pPr>
              <a:buFontTx/>
              <a:buChar char="-"/>
            </a:pPr>
            <a:r>
              <a:rPr lang="ru-RU" sz="2000" dirty="0" err="1" smtClean="0">
                <a:latin typeface="Times New Roman" pitchFamily="18" charset="0"/>
                <a:cs typeface="Times New Roman" pitchFamily="18" charset="0"/>
              </a:rPr>
              <a:t>формализируется</a:t>
            </a:r>
            <a:r>
              <a:rPr lang="ru-RU" sz="2000" dirty="0" smtClean="0">
                <a:latin typeface="Times New Roman" pitchFamily="18" charset="0"/>
                <a:cs typeface="Times New Roman" pitchFamily="18" charset="0"/>
              </a:rPr>
              <a:t> и объединяется опыт операторов и разработчиков в настройке петель регулирования; </a:t>
            </a:r>
            <a:endParaRPr lang="en-US"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предлагается простой метод управления для сложных процессов; </a:t>
            </a:r>
            <a:endParaRPr lang="en-US"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постоянно учитывается опыт по управлению процессами данного типа, принимая во внимание исключения разного рода и особенности системы; </a:t>
            </a:r>
            <a:endParaRPr lang="en-US"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учитываются исходные данные разного рода и производятся объединение разных исходных данных.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089" y="0"/>
            <a:ext cx="8182303" cy="830997"/>
          </a:xfrm>
          <a:prstGeom prst="rect">
            <a:avLst/>
          </a:prstGeom>
        </p:spPr>
        <p:txBody>
          <a:bodyPr wrap="square">
            <a:spAutoFit/>
          </a:bodyPr>
          <a:lstStyle/>
          <a:p>
            <a:pPr algn="ctr"/>
            <a:r>
              <a:rPr lang="ru-RU" sz="2400" b="1" dirty="0" smtClean="0">
                <a:solidFill>
                  <a:srgbClr val="FF0000"/>
                </a:solidFill>
              </a:rPr>
              <a:t>Универсальность и использование нечеткой логики в системах управления</a:t>
            </a:r>
            <a:endParaRPr lang="ru-RU" sz="2400" b="1" dirty="0">
              <a:solidFill>
                <a:srgbClr val="FF0000"/>
              </a:solidFill>
            </a:endParaRPr>
          </a:p>
        </p:txBody>
      </p:sp>
      <p:sp>
        <p:nvSpPr>
          <p:cNvPr id="3" name="Прямоугольник 2"/>
          <p:cNvSpPr/>
          <p:nvPr/>
        </p:nvSpPr>
        <p:spPr>
          <a:xfrm>
            <a:off x="0" y="800020"/>
            <a:ext cx="9144000" cy="4801314"/>
          </a:xfrm>
          <a:prstGeom prst="rect">
            <a:avLst/>
          </a:prstGeom>
        </p:spPr>
        <p:txBody>
          <a:bodyPr wrap="square">
            <a:spAutoFit/>
          </a:bodyPr>
          <a:lstStyle/>
          <a:p>
            <a:r>
              <a:rPr lang="en-US" dirty="0" smtClean="0"/>
              <a:t>	</a:t>
            </a:r>
            <a:r>
              <a:rPr lang="ru-RU" dirty="0" smtClean="0"/>
              <a:t>Универсальность нечетких систем базируется на следующих наблюдениях: </a:t>
            </a:r>
          </a:p>
          <a:p>
            <a:pPr>
              <a:buFontTx/>
              <a:buChar char="-"/>
            </a:pPr>
            <a:r>
              <a:rPr lang="ru-RU" dirty="0" smtClean="0"/>
              <a:t>Знания и умения, которые человек часто использует для разрешения какой-либо проблемы, являются не совершенными: </a:t>
            </a:r>
          </a:p>
          <a:p>
            <a:pPr>
              <a:buFontTx/>
              <a:buChar char="-"/>
            </a:pPr>
            <a:r>
              <a:rPr lang="ru-RU" dirty="0" smtClean="0"/>
              <a:t> они могут быть сомнительными (человек может быть не уверен в их эффективности); </a:t>
            </a:r>
          </a:p>
          <a:p>
            <a:pPr>
              <a:buFontTx/>
              <a:buChar char="-"/>
            </a:pPr>
            <a:r>
              <a:rPr lang="ru-RU" dirty="0" smtClean="0"/>
              <a:t> они могут быть не проверенными. </a:t>
            </a:r>
          </a:p>
          <a:p>
            <a:pPr>
              <a:buFontTx/>
              <a:buChar char="-"/>
            </a:pPr>
            <a:r>
              <a:rPr lang="ru-RU" dirty="0" smtClean="0"/>
              <a:t> Человек часто решает сложные проблемы на основе приблизительных исходных данных (точность исходных данных при этом не требуются), например, для того чтобы выбрать квартиру для проживания человек может рассматривать разные исходные данные, среди которых могут быть район, близость магазинов, расстояние до работы и стоимость аренды. При этом, однако, не требуется точность всех параметров исходной информации.</a:t>
            </a:r>
          </a:p>
          <a:p>
            <a:pPr>
              <a:buFontTx/>
              <a:buChar char="-"/>
            </a:pPr>
            <a:r>
              <a:rPr lang="ru-RU" dirty="0" smtClean="0"/>
              <a:t> В промышленности операторы очень часто с легкостью решают весьма сложные и комплексные проблемы без предварительной проработки возможной проблемы и моделирования системы. Подобно тому, как и для управления автомобилем не требуется предварительное моделирование поездки, не смотря на то, что автомобиль является очень сложной системой и поездка может быть не простой.  </a:t>
            </a:r>
          </a:p>
          <a:p>
            <a:pPr>
              <a:buFontTx/>
              <a:buChar char="-"/>
            </a:pPr>
            <a:r>
              <a:rPr lang="ru-RU" dirty="0"/>
              <a:t> </a:t>
            </a:r>
            <a:r>
              <a:rPr lang="ru-RU" dirty="0" smtClean="0"/>
              <a:t>Чем сложнее система, тем сложнее её моделирование и предсказание её поведения во время работы.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4138"/>
            <a:ext cx="9144000" cy="2554545"/>
          </a:xfrm>
          <a:prstGeom prst="rect">
            <a:avLst/>
          </a:prstGeom>
        </p:spPr>
        <p:txBody>
          <a:bodyPr wrap="square">
            <a:spAutoFit/>
          </a:bodyPr>
          <a:lstStyle/>
          <a:p>
            <a:r>
              <a:rPr lang="ru-RU" sz="2000" dirty="0" smtClean="0">
                <a:latin typeface="Times New Roman" pitchFamily="18" charset="0"/>
                <a:cs typeface="Times New Roman" pitchFamily="18" charset="0"/>
              </a:rPr>
              <a:t>Из всего сказанного выше можно сделать следующие выводы: </a:t>
            </a:r>
          </a:p>
          <a:p>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часто проще и полезнее моделировать поведение оператора системы управления, чем моделировать работу самой системы;</a:t>
            </a:r>
          </a:p>
          <a:p>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вместо того, чтобы использовать точные математические вычисления и уравнения, более эффективно использовать качественные оценки ситуации и применять соответствующие меры обработки.</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145" y="0"/>
            <a:ext cx="5880777" cy="461665"/>
          </a:xfrm>
          <a:prstGeom prst="rect">
            <a:avLst/>
          </a:prstGeom>
          <a:noFill/>
        </p:spPr>
        <p:txBody>
          <a:bodyPr wrap="none" rtlCol="0">
            <a:spAutoFit/>
          </a:bodyPr>
          <a:lstStyle/>
          <a:p>
            <a:r>
              <a:rPr lang="ru-RU" sz="2400" b="1" dirty="0" smtClean="0">
                <a:solidFill>
                  <a:srgbClr val="FF0000"/>
                </a:solidFill>
              </a:rPr>
              <a:t>Математический аппарат нечетких систем</a:t>
            </a:r>
            <a:endParaRPr lang="ru-RU" sz="2400" b="1" dirty="0">
              <a:solidFill>
                <a:srgbClr val="FF0000"/>
              </a:solidFill>
            </a:endParaRPr>
          </a:p>
        </p:txBody>
      </p:sp>
      <p:sp>
        <p:nvSpPr>
          <p:cNvPr id="4" name="Прямоугольник 3"/>
          <p:cNvSpPr/>
          <p:nvPr/>
        </p:nvSpPr>
        <p:spPr>
          <a:xfrm>
            <a:off x="189186" y="472994"/>
            <a:ext cx="8686800" cy="400110"/>
          </a:xfrm>
          <a:prstGeom prst="rect">
            <a:avLst/>
          </a:prstGeom>
        </p:spPr>
        <p:txBody>
          <a:bodyPr wrap="square">
            <a:spAutoFit/>
          </a:bodyPr>
          <a:lstStyle/>
          <a:p>
            <a:r>
              <a:rPr lang="ru-RU" sz="2000" b="1" dirty="0" smtClean="0">
                <a:solidFill>
                  <a:schemeClr val="accent1">
                    <a:lumMod val="50000"/>
                  </a:schemeClr>
                </a:solidFill>
              </a:rPr>
              <a:t>Понятие нечеткого высказывания и нечеткого предиката</a:t>
            </a:r>
            <a:endParaRPr lang="ru-RU" sz="2000" b="1" dirty="0">
              <a:solidFill>
                <a:schemeClr val="accent1">
                  <a:lumMod val="50000"/>
                </a:schemeClr>
              </a:solidFill>
            </a:endParaRPr>
          </a:p>
        </p:txBody>
      </p:sp>
      <p:sp>
        <p:nvSpPr>
          <p:cNvPr id="5" name="Прямоугольник 4"/>
          <p:cNvSpPr/>
          <p:nvPr/>
        </p:nvSpPr>
        <p:spPr>
          <a:xfrm>
            <a:off x="0" y="915779"/>
            <a:ext cx="9144000" cy="3477875"/>
          </a:xfrm>
          <a:prstGeom prst="rect">
            <a:avLst/>
          </a:prstGeom>
        </p:spPr>
        <p:txBody>
          <a:bodyPr wrap="square">
            <a:spAutoFit/>
          </a:bodyPr>
          <a:lstStyle/>
          <a:p>
            <a:r>
              <a:rPr lang="ru-RU" sz="2000" dirty="0" smtClean="0"/>
              <a:t>	В предложенном Л. Заде варианте нечеткой логики множество истинностных значений высказываний обобщается до интервала действительных значений [0, 1], что позволяет высказыванию принимать любое значение истинности из этого интервала. Это численное значение является количественной оценкой степени истинности высказывания, относительно которого нельзя с полной уверенностью заключить о его истинности или ложности. Использование в качестве множества истинностных значений интервала [0, 1] позволяет построить логическую систему, в рамках которой оказалось возможным выполнять рассуждения с неопределенностью и оценивать истинность высказываний типа: "Скорость автомобиля довольно высокая", "Давление в системе весьма значительное", "Высота полета самолета предельно низкая" и др.</a:t>
            </a: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r>
              <a:rPr lang="ru-RU" sz="2000" dirty="0" smtClean="0"/>
              <a:t>	Исходным понятием нечеткой логики является понятие элементарного нечеткого высказывания. </a:t>
            </a:r>
          </a:p>
          <a:p>
            <a:r>
              <a:rPr lang="ru-RU" sz="2000" dirty="0" smtClean="0"/>
              <a:t>	В общем случае элементарным нечетким высказыванием называется повествовательное предложение, выражающее законченную мысль, относительно которой мы можем судить об ее истинности или ложности только с некоторой степенью уверенности. </a:t>
            </a:r>
          </a:p>
          <a:p>
            <a:r>
              <a:rPr lang="ru-RU" sz="2000" dirty="0" smtClean="0"/>
              <a:t>	Элементарные нечеткие высказывания для удобства будем обозначать теми же буквами, что и нечеткие множества: (возможно, с индексами). Сами элементарные нечеткие высказывания иногда называют просто нечеткими высказываниями. </a:t>
            </a:r>
          </a:p>
          <a:p>
            <a:r>
              <a:rPr lang="ru-RU" sz="2000" dirty="0" smtClean="0"/>
              <a:t>	Главным отличием элементарного нечеткого высказывания от элементарного высказывания математической логики является следующий факт:</a:t>
            </a:r>
          </a:p>
          <a:p>
            <a:endParaRPr lang="ru-RU" sz="2000" dirty="0" smtClean="0"/>
          </a:p>
          <a:p>
            <a:r>
              <a:rPr lang="ru-RU" sz="2000" dirty="0" smtClean="0"/>
              <a:t>множество значений истинности элементарных высказываний классической математической логики состоит из двух элементов: {"истина", "ложь"} ({И, Л} или {0, 1}), при этом значению "истина" соответствует цифра 1 или буква И, а значению "ложь" — цифра 0 или буква Л. </a:t>
            </a:r>
          </a:p>
          <a:p>
            <a:r>
              <a:rPr lang="ru-RU" sz="2000" dirty="0" smtClean="0"/>
              <a:t>В нечеткой логике степень истинности элементарного нечеткого высказывания принимает значение из замкнутого интервала [0, 1], причем 0 и 1 являются предельными значениями степени истинности и совпадают со значениями "ложь" и "истина" соответственно. </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6" y="189187"/>
            <a:ext cx="4660378" cy="461665"/>
          </a:xfrm>
          <a:prstGeom prst="rect">
            <a:avLst/>
          </a:prstGeom>
          <a:noFill/>
        </p:spPr>
        <p:txBody>
          <a:bodyPr wrap="none" rtlCol="0">
            <a:spAutoFit/>
          </a:bodyPr>
          <a:lstStyle/>
          <a:p>
            <a:r>
              <a:rPr lang="ru-RU" sz="2400" b="1" dirty="0" smtClean="0">
                <a:solidFill>
                  <a:schemeClr val="accent1">
                    <a:lumMod val="50000"/>
                  </a:schemeClr>
                </a:solidFill>
              </a:rPr>
              <a:t>Пример нечетких высказываний:</a:t>
            </a:r>
            <a:endParaRPr lang="ru-RU" sz="2400" b="1" dirty="0">
              <a:solidFill>
                <a:schemeClr val="accent1">
                  <a:lumMod val="50000"/>
                </a:schemeClr>
              </a:solidFill>
            </a:endParaRPr>
          </a:p>
        </p:txBody>
      </p:sp>
      <p:sp>
        <p:nvSpPr>
          <p:cNvPr id="3" name="Прямоугольник 2"/>
          <p:cNvSpPr/>
          <p:nvPr/>
        </p:nvSpPr>
        <p:spPr>
          <a:xfrm>
            <a:off x="236482" y="672350"/>
            <a:ext cx="8907517" cy="1631216"/>
          </a:xfrm>
          <a:prstGeom prst="rect">
            <a:avLst/>
          </a:prstGeom>
        </p:spPr>
        <p:txBody>
          <a:bodyPr wrap="square">
            <a:spAutoFit/>
          </a:bodyPr>
          <a:lstStyle/>
          <a:p>
            <a:pPr marL="457200" indent="-457200">
              <a:buAutoNum type="arabicPeriod"/>
            </a:pPr>
            <a:r>
              <a:rPr lang="ru-RU" sz="2000" dirty="0" smtClean="0"/>
              <a:t>О. Бендер имеет довольно высокий рост. </a:t>
            </a:r>
          </a:p>
          <a:p>
            <a:pPr marL="457200" indent="-457200">
              <a:buAutoNum type="arabicPeriod"/>
            </a:pPr>
            <a:r>
              <a:rPr lang="ru-RU" sz="2000" dirty="0" smtClean="0"/>
              <a:t>Завтра будет пасмурная погода.</a:t>
            </a:r>
          </a:p>
          <a:p>
            <a:pPr marL="457200" indent="-457200">
              <a:buAutoNum type="arabicPeriod"/>
            </a:pPr>
            <a:r>
              <a:rPr lang="ru-RU" sz="2000" dirty="0" smtClean="0"/>
              <a:t>3 — малое число. </a:t>
            </a:r>
          </a:p>
          <a:p>
            <a:pPr marL="457200" indent="-457200">
              <a:buAutoNum type="arabicPeriod"/>
            </a:pPr>
            <a:r>
              <a:rPr lang="ru-RU" sz="2000" dirty="0" smtClean="0"/>
              <a:t>ВАЗ 2110 является скоростным автомобилем. </a:t>
            </a:r>
          </a:p>
          <a:p>
            <a:pPr marL="457200" indent="-457200">
              <a:buAutoNum type="arabicPeriod"/>
            </a:pPr>
            <a:r>
              <a:rPr lang="ru-RU" sz="2000" dirty="0" smtClean="0"/>
              <a:t>Возможно, нам подадут горячий кофе. </a:t>
            </a:r>
            <a:endParaRPr lang="ru-RU" sz="2000" dirty="0"/>
          </a:p>
        </p:txBody>
      </p:sp>
      <p:sp>
        <p:nvSpPr>
          <p:cNvPr id="4" name="Прямоугольник 3"/>
          <p:cNvSpPr/>
          <p:nvPr/>
        </p:nvSpPr>
        <p:spPr>
          <a:xfrm>
            <a:off x="0" y="2444209"/>
            <a:ext cx="9144000" cy="3785652"/>
          </a:xfrm>
          <a:prstGeom prst="rect">
            <a:avLst/>
          </a:prstGeom>
        </p:spPr>
        <p:txBody>
          <a:bodyPr wrap="square">
            <a:spAutoFit/>
          </a:bodyPr>
          <a:lstStyle/>
          <a:p>
            <a:r>
              <a:rPr lang="ru-RU" sz="2000" dirty="0" smtClean="0"/>
              <a:t>	Содержательно неопределенность нечетких высказываний может иметь различную природу. Так, например, неопределенность оценки истинности в высказывании (1) связана с нечеткостью определения понятия "высокий рост", которое является нечеткой переменной. Аналогичный характер неопределенности имеют нечеткие высказывания (3) и (4), связанные с определением нечетких переменных "малое число" и "скоростной автомобиль" соответственно. Что касается высказываний (2) и (5), то здесь кроме определения нечетких переменных "пасмурная погода" и "горячий кофе" следует оценить их истинность относительного некоторого момента времени в будущем. Общим для всех этих высказываний является то обстоятельство, что относительно их истинности мы можем судить лишь с некоторой степенью, количественно оцениваемой действительным числом из интервала [0, 1]. </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54545"/>
          </a:xfrm>
          <a:prstGeom prst="rect">
            <a:avLst/>
          </a:prstGeom>
        </p:spPr>
        <p:txBody>
          <a:bodyPr wrap="square">
            <a:spAutoFit/>
          </a:bodyPr>
          <a:lstStyle/>
          <a:p>
            <a:r>
              <a:rPr lang="ru-RU" sz="2000" dirty="0" smtClean="0"/>
              <a:t>	Для оценки степени истинности произвольного нечеткого высказывания удобно ввести в рассмотрение специальное отображение Т, которое действует из множества рассматриваемых нечетких высказываний  </a:t>
            </a:r>
            <a:r>
              <a:rPr lang="en-US" sz="2000" i="1" dirty="0" smtClean="0"/>
              <a:t>U</a:t>
            </a:r>
            <a:r>
              <a:rPr lang="en-US" sz="2000" dirty="0" smtClean="0"/>
              <a:t> </a:t>
            </a:r>
            <a:r>
              <a:rPr lang="ru-RU" sz="2000" dirty="0" smtClean="0"/>
              <a:t>в интервал [0, 1], т. е. </a:t>
            </a:r>
            <a:r>
              <a:rPr lang="en-US" sz="2000" dirty="0" smtClean="0"/>
              <a:t>     T</a:t>
            </a:r>
            <a:r>
              <a:rPr lang="ru-RU" sz="2000" dirty="0" smtClean="0"/>
              <a:t>-</a:t>
            </a:r>
            <a:r>
              <a:rPr lang="en-US" sz="2000" dirty="0" smtClean="0"/>
              <a:t>&gt; [0,1]</a:t>
            </a:r>
            <a:r>
              <a:rPr lang="ru-RU" sz="2000" dirty="0" smtClean="0"/>
              <a:t> это отображение будем называть отображением истинности нечетких высказываний. В этом случае значение истинности некоторого нечеткого высказывания </a:t>
            </a:r>
            <a:r>
              <a:rPr lang="en-US" sz="2000" i="1" dirty="0" smtClean="0"/>
              <a:t>A</a:t>
            </a:r>
            <a:r>
              <a:rPr lang="en-US" sz="2000" dirty="0" smtClean="0">
                <a:sym typeface="Symbol"/>
              </a:rPr>
              <a:t></a:t>
            </a:r>
            <a:r>
              <a:rPr lang="en-US" sz="2000" i="1" dirty="0" smtClean="0">
                <a:sym typeface="Symbol"/>
              </a:rPr>
              <a:t>U </a:t>
            </a:r>
            <a:r>
              <a:rPr lang="ru-RU" sz="2000" dirty="0" smtClean="0"/>
              <a:t>будем обозначать через T( </a:t>
            </a:r>
            <a:r>
              <a:rPr lang="en-US" sz="2000" dirty="0" smtClean="0"/>
              <a:t>A</a:t>
            </a:r>
            <a:r>
              <a:rPr lang="ru-RU" sz="2000" dirty="0" smtClean="0"/>
              <a:t>). Так, если обозначить нечеткое высказывание (1) из примера через</a:t>
            </a:r>
            <a:r>
              <a:rPr lang="en-US" sz="2000" dirty="0" smtClean="0"/>
              <a:t> A1</a:t>
            </a:r>
            <a:r>
              <a:rPr lang="ru-RU" sz="2000" dirty="0" smtClean="0"/>
              <a:t>, то его истинность формально может быть записана как Т(</a:t>
            </a:r>
            <a:r>
              <a:rPr lang="en-US" sz="2000" dirty="0" smtClean="0"/>
              <a:t>A1</a:t>
            </a:r>
            <a:r>
              <a:rPr lang="ru-RU" sz="2000" dirty="0" smtClean="0"/>
              <a:t>), а количественно равна, например, 0.7, т.е. Т(</a:t>
            </a:r>
            <a:r>
              <a:rPr lang="en-US" sz="2000" dirty="0" smtClean="0"/>
              <a:t>A1</a:t>
            </a:r>
            <a:r>
              <a:rPr lang="ru-RU" sz="2000" dirty="0" smtClean="0"/>
              <a:t>) = 0.7. </a:t>
            </a:r>
            <a:endParaRPr lang="ru-RU"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048783" cy="461665"/>
          </a:xfrm>
          <a:prstGeom prst="rect">
            <a:avLst/>
          </a:prstGeom>
        </p:spPr>
        <p:txBody>
          <a:bodyPr wrap="none">
            <a:spAutoFit/>
          </a:bodyPr>
          <a:lstStyle/>
          <a:p>
            <a:r>
              <a:rPr lang="ru-RU" sz="2400" b="1" dirty="0" smtClean="0">
                <a:solidFill>
                  <a:schemeClr val="accent1">
                    <a:lumMod val="50000"/>
                  </a:schemeClr>
                </a:solidFill>
              </a:rPr>
              <a:t>Нечеткие предикаты </a:t>
            </a:r>
            <a:endParaRPr lang="ru-RU" sz="2400" b="1" dirty="0">
              <a:solidFill>
                <a:schemeClr val="accent1">
                  <a:lumMod val="50000"/>
                </a:schemeClr>
              </a:solidFill>
            </a:endParaRPr>
          </a:p>
        </p:txBody>
      </p:sp>
      <p:sp>
        <p:nvSpPr>
          <p:cNvPr id="3" name="Прямоугольник 2"/>
          <p:cNvSpPr/>
          <p:nvPr/>
        </p:nvSpPr>
        <p:spPr>
          <a:xfrm>
            <a:off x="0" y="652176"/>
            <a:ext cx="9144000" cy="2554545"/>
          </a:xfrm>
          <a:prstGeom prst="rect">
            <a:avLst/>
          </a:prstGeom>
        </p:spPr>
        <p:txBody>
          <a:bodyPr wrap="square">
            <a:spAutoFit/>
          </a:bodyPr>
          <a:lstStyle/>
          <a:p>
            <a:r>
              <a:rPr lang="ru-RU" sz="2000" dirty="0" smtClean="0"/>
              <a:t>Нечеткий предикат P(</a:t>
            </a:r>
            <a:r>
              <a:rPr lang="en-US" sz="2000" dirty="0" smtClean="0"/>
              <a:t>&lt;</a:t>
            </a:r>
            <a:r>
              <a:rPr lang="ru-RU" sz="2000" dirty="0" smtClean="0"/>
              <a:t> Х1, Х2,..., </a:t>
            </a:r>
            <a:r>
              <a:rPr lang="ru-RU" sz="2000" dirty="0" err="1" smtClean="0"/>
              <a:t>Хk</a:t>
            </a:r>
            <a:r>
              <a:rPr lang="ru-RU" sz="2000" dirty="0" smtClean="0"/>
              <a:t> </a:t>
            </a:r>
            <a:r>
              <a:rPr lang="en-US" sz="2000" dirty="0" smtClean="0"/>
              <a:t>&gt;</a:t>
            </a:r>
            <a:r>
              <a:rPr lang="ru-RU" sz="2000" dirty="0" smtClean="0"/>
              <a:t>) или, более строго, k-местный нечеткий предикат, формально определяется как некоторое отображение из декартова произведения универсумов Х1, Х2,..., </a:t>
            </a:r>
            <a:r>
              <a:rPr lang="ru-RU" sz="2000" dirty="0" err="1" smtClean="0"/>
              <a:t>Хk</a:t>
            </a:r>
            <a:r>
              <a:rPr lang="ru-RU" sz="2000" dirty="0" smtClean="0"/>
              <a:t> в некоторое вполне упорядоченное множество значений истинности, в частности, в интервал [0,1], т. е. </a:t>
            </a:r>
            <a:endParaRPr lang="en-US" sz="2000" dirty="0" smtClean="0"/>
          </a:p>
          <a:p>
            <a:r>
              <a:rPr lang="ru-RU" sz="2000" dirty="0" smtClean="0"/>
              <a:t>Р: Х1×Х2×...×Хk→[0, 1]. По аналогии с обычными предикатами, переменные </a:t>
            </a:r>
            <a:endParaRPr lang="en-US" sz="2000" dirty="0" smtClean="0"/>
          </a:p>
          <a:p>
            <a:r>
              <a:rPr lang="ru-RU" sz="2000" dirty="0" smtClean="0"/>
              <a:t>x1, x2, …, </a:t>
            </a:r>
            <a:r>
              <a:rPr lang="ru-RU" sz="2000" dirty="0" err="1" smtClean="0"/>
              <a:t>xk</a:t>
            </a:r>
            <a:r>
              <a:rPr lang="ru-RU" sz="2000" dirty="0" smtClean="0"/>
              <a:t> называются предметными переменными нечеткого предиката </a:t>
            </a:r>
            <a:r>
              <a:rPr lang="en-US" sz="2000" dirty="0" smtClean="0"/>
              <a:t>         </a:t>
            </a:r>
            <a:r>
              <a:rPr lang="ru-RU" sz="2000" dirty="0" smtClean="0"/>
              <a:t>P(</a:t>
            </a:r>
            <a:r>
              <a:rPr lang="en-US" sz="2000" dirty="0" smtClean="0"/>
              <a:t>&lt;</a:t>
            </a:r>
            <a:r>
              <a:rPr lang="ru-RU" sz="2000" dirty="0" smtClean="0"/>
              <a:t> Х1, Х2,..., </a:t>
            </a:r>
            <a:r>
              <a:rPr lang="ru-RU" sz="2000" dirty="0" err="1" smtClean="0"/>
              <a:t>Хk</a:t>
            </a:r>
            <a:r>
              <a:rPr lang="ru-RU" sz="2000" dirty="0" smtClean="0"/>
              <a:t> </a:t>
            </a:r>
            <a:r>
              <a:rPr lang="en-US" sz="2000" dirty="0" smtClean="0"/>
              <a:t>&gt;</a:t>
            </a:r>
            <a:r>
              <a:rPr lang="ru-RU" sz="2000" dirty="0" smtClean="0"/>
              <a:t>), а декартово произведение универсумов Х1×Х2×...×Хk — его предметной областью</a:t>
            </a:r>
            <a:r>
              <a:rPr lang="en-US" sz="2000" dirty="0" smtClean="0"/>
              <a:t>.</a:t>
            </a:r>
            <a:endParaRPr lang="ru-RU" sz="2000" dirty="0"/>
          </a:p>
        </p:txBody>
      </p:sp>
      <p:sp>
        <p:nvSpPr>
          <p:cNvPr id="4" name="Прямоугольник 3"/>
          <p:cNvSpPr/>
          <p:nvPr/>
        </p:nvSpPr>
        <p:spPr>
          <a:xfrm>
            <a:off x="0" y="3288406"/>
            <a:ext cx="9144000" cy="2554545"/>
          </a:xfrm>
          <a:prstGeom prst="rect">
            <a:avLst/>
          </a:prstGeom>
        </p:spPr>
        <p:txBody>
          <a:bodyPr wrap="square">
            <a:spAutoFit/>
          </a:bodyPr>
          <a:lstStyle/>
          <a:p>
            <a:r>
              <a:rPr lang="en-US" sz="2000" dirty="0" smtClean="0"/>
              <a:t>	</a:t>
            </a:r>
            <a:r>
              <a:rPr lang="ru-RU" sz="2000" dirty="0" smtClean="0"/>
              <a:t>Взаимосвязь между нечеткими высказываниями и нечеткими предикатами устанавливается с помощью процесса так называемого означивания нечеткого предиката P(</a:t>
            </a:r>
            <a:r>
              <a:rPr lang="en-US" sz="2000" dirty="0" smtClean="0"/>
              <a:t>&lt;</a:t>
            </a:r>
            <a:r>
              <a:rPr lang="ru-RU" sz="2000" dirty="0" smtClean="0"/>
              <a:t> Х1, Х2,..., </a:t>
            </a:r>
            <a:r>
              <a:rPr lang="ru-RU" sz="2000" dirty="0" err="1" smtClean="0"/>
              <a:t>Хk</a:t>
            </a:r>
            <a:r>
              <a:rPr lang="ru-RU" sz="2000" dirty="0" smtClean="0"/>
              <a:t> </a:t>
            </a:r>
            <a:r>
              <a:rPr lang="en-US" sz="2000" dirty="0" smtClean="0"/>
              <a:t>&gt;</a:t>
            </a:r>
            <a:r>
              <a:rPr lang="ru-RU" sz="2000" dirty="0" smtClean="0"/>
              <a:t>), под которым понимается подстановка вместо предикатных переменных x1, x2, …, </a:t>
            </a:r>
            <a:r>
              <a:rPr lang="ru-RU" sz="2000" dirty="0" err="1" smtClean="0"/>
              <a:t>xk</a:t>
            </a:r>
            <a:r>
              <a:rPr lang="ru-RU" sz="2000" dirty="0" smtClean="0"/>
              <a:t> конкретных значений из соответствующих универсумов: a1</a:t>
            </a:r>
            <a:r>
              <a:rPr lang="ru-RU" sz="2000" dirty="0" smtClean="0">
                <a:sym typeface="Symbol"/>
              </a:rPr>
              <a:t></a:t>
            </a:r>
            <a:r>
              <a:rPr lang="ru-RU" sz="2000" dirty="0" smtClean="0"/>
              <a:t> Х1, a2 </a:t>
            </a:r>
            <a:r>
              <a:rPr lang="ru-RU" sz="2000" dirty="0" smtClean="0">
                <a:sym typeface="Symbol"/>
              </a:rPr>
              <a:t></a:t>
            </a:r>
            <a:r>
              <a:rPr lang="ru-RU" sz="2000" dirty="0" smtClean="0"/>
              <a:t>Х2,..., </a:t>
            </a:r>
            <a:r>
              <a:rPr lang="ru-RU" sz="2000" dirty="0" err="1" smtClean="0"/>
              <a:t>ak</a:t>
            </a:r>
            <a:r>
              <a:rPr lang="ru-RU" sz="2000" dirty="0" smtClean="0"/>
              <a:t> </a:t>
            </a:r>
            <a:r>
              <a:rPr lang="ru-RU" sz="2000" dirty="0" smtClean="0">
                <a:sym typeface="Symbol"/>
              </a:rPr>
              <a:t></a:t>
            </a:r>
            <a:r>
              <a:rPr lang="ru-RU" sz="2000" dirty="0" err="1" smtClean="0"/>
              <a:t>Хk</a:t>
            </a:r>
            <a:r>
              <a:rPr lang="ru-RU" sz="2000" dirty="0" smtClean="0"/>
              <a:t>. В этом случае нечеткий предикат P(</a:t>
            </a:r>
            <a:r>
              <a:rPr lang="en-US" sz="2000" dirty="0" smtClean="0"/>
              <a:t>&lt;</a:t>
            </a:r>
            <a:r>
              <a:rPr lang="ru-RU" sz="2000" dirty="0" smtClean="0"/>
              <a:t> Х1, Х2,..., </a:t>
            </a:r>
            <a:r>
              <a:rPr lang="ru-RU" sz="2000" dirty="0" err="1" smtClean="0"/>
              <a:t>Хk</a:t>
            </a:r>
            <a:r>
              <a:rPr lang="ru-RU" sz="2000" dirty="0" smtClean="0"/>
              <a:t> </a:t>
            </a:r>
            <a:r>
              <a:rPr lang="en-US" sz="2000" dirty="0" smtClean="0"/>
              <a:t>&gt;</a:t>
            </a:r>
            <a:r>
              <a:rPr lang="ru-RU" sz="2000" dirty="0" smtClean="0"/>
              <a:t>) превращается в некоторое нечеткое высказывание , которое принимает конкретное значение истинности, равное числу из интервала [0, 1].</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8509" y="249383"/>
            <a:ext cx="3565656" cy="923330"/>
          </a:xfrm>
          <a:prstGeom prst="rect">
            <a:avLst/>
          </a:prstGeom>
          <a:noFill/>
        </p:spPr>
        <p:txBody>
          <a:bodyPr wrap="none" rtlCol="0">
            <a:spAutoFit/>
          </a:bodyPr>
          <a:lstStyle/>
          <a:p>
            <a:r>
              <a:rPr lang="ru-RU" sz="5400" dirty="0" smtClean="0">
                <a:solidFill>
                  <a:srgbClr val="2A7A37"/>
                </a:solidFill>
                <a:latin typeface="Times New Roman" pitchFamily="18" charset="0"/>
                <a:cs typeface="Times New Roman" pitchFamily="18" charset="0"/>
              </a:rPr>
              <a:t>Литература</a:t>
            </a:r>
            <a:endParaRPr lang="ru-RU" sz="5400" dirty="0">
              <a:solidFill>
                <a:srgbClr val="2A7A37"/>
              </a:solidFill>
              <a:latin typeface="Times New Roman" pitchFamily="18" charset="0"/>
              <a:cs typeface="Times New Roman" pitchFamily="18" charset="0"/>
            </a:endParaRPr>
          </a:p>
        </p:txBody>
      </p:sp>
      <p:sp>
        <p:nvSpPr>
          <p:cNvPr id="3" name="TextBox 2"/>
          <p:cNvSpPr txBox="1"/>
          <p:nvPr/>
        </p:nvSpPr>
        <p:spPr>
          <a:xfrm>
            <a:off x="290945" y="1641763"/>
            <a:ext cx="7745005" cy="1569660"/>
          </a:xfrm>
          <a:prstGeom prst="rect">
            <a:avLst/>
          </a:prstGeom>
          <a:noFill/>
        </p:spPr>
        <p:txBody>
          <a:bodyPr wrap="none" rtlCol="0">
            <a:spAutoFit/>
          </a:bodyPr>
          <a:lstStyle/>
          <a:p>
            <a:pPr marL="342900" indent="-342900">
              <a:buAutoNum type="arabicPeriod"/>
            </a:pPr>
            <a:r>
              <a:rPr lang="ru-RU" sz="2400" dirty="0" smtClean="0">
                <a:latin typeface="Times New Roman" pitchFamily="18" charset="0"/>
                <a:cs typeface="Times New Roman" pitchFamily="18" charset="0"/>
              </a:rPr>
              <a:t>Шестопалов М.Ю.</a:t>
            </a:r>
          </a:p>
          <a:p>
            <a:pPr marL="342900" indent="-342900">
              <a:buAutoNum type="arabicPeriod"/>
            </a:pPr>
            <a:r>
              <a:rPr lang="ru-RU" sz="2400" dirty="0" smtClean="0">
                <a:latin typeface="Times New Roman" pitchFamily="18" charset="0"/>
                <a:cs typeface="Times New Roman" pitchFamily="18" charset="0"/>
              </a:rPr>
              <a:t>Кораблев Ю.А.</a:t>
            </a:r>
          </a:p>
          <a:p>
            <a:pPr marL="342900" indent="-342900">
              <a:buAutoNum type="arabicPeriod"/>
            </a:pPr>
            <a:r>
              <a:rPr lang="ru-RU" sz="2400" dirty="0" err="1" smtClean="0">
                <a:latin typeface="Times New Roman" pitchFamily="18" charset="0"/>
                <a:cs typeface="Times New Roman" pitchFamily="18" charset="0"/>
              </a:rPr>
              <a:t>Лотфи</a:t>
            </a:r>
            <a:r>
              <a:rPr lang="ru-RU" sz="2400" dirty="0" smtClean="0">
                <a:latin typeface="Times New Roman" pitchFamily="18" charset="0"/>
                <a:cs typeface="Times New Roman" pitchFamily="18" charset="0"/>
              </a:rPr>
              <a:t> Заде</a:t>
            </a:r>
          </a:p>
          <a:p>
            <a:pPr marL="342900" indent="-342900">
              <a:buAutoNum type="arabicPeriod"/>
            </a:pPr>
            <a:r>
              <a:rPr lang="ru-RU" sz="2400" dirty="0" smtClean="0">
                <a:latin typeface="Times New Roman" pitchFamily="18" charset="0"/>
                <a:cs typeface="Times New Roman" pitchFamily="18" charset="0"/>
              </a:rPr>
              <a:t>Сборник трудов конференций по мягким вычислениям</a:t>
            </a:r>
            <a:endParaRPr lang="ru-RU"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461665"/>
          </a:xfrm>
          <a:prstGeom prst="rect">
            <a:avLst/>
          </a:prstGeom>
        </p:spPr>
        <p:txBody>
          <a:bodyPr wrap="square">
            <a:spAutoFit/>
          </a:bodyPr>
          <a:lstStyle/>
          <a:p>
            <a:r>
              <a:rPr lang="ru-RU" sz="2400" b="1" dirty="0" smtClean="0">
                <a:solidFill>
                  <a:schemeClr val="accent1">
                    <a:lumMod val="50000"/>
                  </a:schemeClr>
                </a:solidFill>
              </a:rPr>
              <a:t>Основные логические операции с нечеткими высказываниями </a:t>
            </a:r>
            <a:endParaRPr lang="ru-RU" sz="2400" b="1" dirty="0">
              <a:solidFill>
                <a:schemeClr val="accent1">
                  <a:lumMod val="50000"/>
                </a:schemeClr>
              </a:solidFill>
            </a:endParaRPr>
          </a:p>
        </p:txBody>
      </p:sp>
      <p:sp>
        <p:nvSpPr>
          <p:cNvPr id="4" name="Прямоугольник 3"/>
          <p:cNvSpPr/>
          <p:nvPr/>
        </p:nvSpPr>
        <p:spPr>
          <a:xfrm>
            <a:off x="0" y="732189"/>
            <a:ext cx="9144000" cy="3170099"/>
          </a:xfrm>
          <a:prstGeom prst="rect">
            <a:avLst/>
          </a:prstGeom>
        </p:spPr>
        <p:txBody>
          <a:bodyPr wrap="square">
            <a:spAutoFit/>
          </a:bodyPr>
          <a:lstStyle/>
          <a:p>
            <a:r>
              <a:rPr lang="ru-RU" sz="2000" b="1" i="1" dirty="0" smtClean="0"/>
              <a:t>Логическое отрицание</a:t>
            </a:r>
            <a:r>
              <a:rPr lang="ru-RU" sz="2000" dirty="0" smtClean="0"/>
              <a:t> нечеткого высказывания A обозначается ¬ A – это унарная (т.е. производимая над одним аргументом) логическая операция, результат которой является нечетким высказыванием «не A », «неверно, что A », значение истинности которого:</a:t>
            </a:r>
          </a:p>
          <a:p>
            <a:r>
              <a:rPr lang="ru-RU" sz="2000" b="1" dirty="0" smtClean="0"/>
              <a:t>T ¬ A = 1 − T A .</a:t>
            </a:r>
          </a:p>
          <a:p>
            <a:r>
              <a:rPr lang="ru-RU" sz="2000" dirty="0" smtClean="0"/>
              <a:t>Помимо приведенного выше исторически принятого основного определения нечеткого логического отрицания (нечеткого «НЕ»), введенного Заде, могут использоваться следующие альтернативные формулы:</a:t>
            </a:r>
          </a:p>
          <a:p>
            <a:r>
              <a:rPr lang="ru-RU" sz="2000" b="1" dirty="0" smtClean="0"/>
              <a:t>T ¬ A = 1 − T A 1 + </a:t>
            </a:r>
            <a:r>
              <a:rPr lang="ru-RU" sz="2000" b="1" dirty="0" err="1" smtClean="0"/>
              <a:t>λT</a:t>
            </a:r>
            <a:r>
              <a:rPr lang="ru-RU" sz="2000" b="1" dirty="0" smtClean="0"/>
              <a:t> A , </a:t>
            </a:r>
            <a:r>
              <a:rPr lang="ru-RU" sz="2000" b="1" dirty="0" err="1" smtClean="0"/>
              <a:t>λ</a:t>
            </a:r>
            <a:r>
              <a:rPr lang="ru-RU" sz="2000" b="1" dirty="0" smtClean="0"/>
              <a:t> &gt; − 1, – нечеткое </a:t>
            </a:r>
            <a:r>
              <a:rPr lang="ru-RU" sz="2000" b="1" dirty="0" err="1" smtClean="0"/>
              <a:t>λ</a:t>
            </a:r>
            <a:r>
              <a:rPr lang="ru-RU" sz="2000" b="1" dirty="0" smtClean="0"/>
              <a:t> -дополнение по </a:t>
            </a:r>
            <a:r>
              <a:rPr lang="ru-RU" sz="2000" b="1" dirty="0" err="1" smtClean="0"/>
              <a:t>Сугено</a:t>
            </a:r>
            <a:r>
              <a:rPr lang="ru-RU" sz="2000" b="1" dirty="0" smtClean="0"/>
              <a:t>;</a:t>
            </a:r>
          </a:p>
          <a:p>
            <a:r>
              <a:rPr lang="ru-RU" sz="2000" b="1" dirty="0" smtClean="0"/>
              <a:t>T ¬ A = 1 − T A </a:t>
            </a:r>
            <a:r>
              <a:rPr lang="ru-RU" sz="2000" b="1" dirty="0" err="1" smtClean="0"/>
              <a:t>p</a:t>
            </a:r>
            <a:r>
              <a:rPr lang="ru-RU" sz="2000" b="1" dirty="0" smtClean="0"/>
              <a:t> , </a:t>
            </a:r>
            <a:r>
              <a:rPr lang="ru-RU" sz="2000" b="1" dirty="0" err="1" smtClean="0"/>
              <a:t>p</a:t>
            </a:r>
            <a:r>
              <a:rPr lang="ru-RU" sz="2000" b="1" dirty="0" smtClean="0"/>
              <a:t> &gt; 0, – нечеткое </a:t>
            </a:r>
            <a:r>
              <a:rPr lang="ru-RU" sz="2000" b="1" dirty="0" err="1" smtClean="0"/>
              <a:t>p</a:t>
            </a:r>
            <a:r>
              <a:rPr lang="ru-RU" sz="2000" b="1" dirty="0" smtClean="0"/>
              <a:t> -дополнение по </a:t>
            </a:r>
            <a:r>
              <a:rPr lang="ru-RU" sz="2000" b="1" dirty="0" err="1" smtClean="0"/>
              <a:t>Ягеру</a:t>
            </a:r>
            <a:r>
              <a:rPr lang="ru-RU" sz="2000" b="1" dirty="0" smtClean="0"/>
              <a:t>.</a:t>
            </a:r>
            <a:endParaRPr lang="ru-RU"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9551"/>
            <a:ext cx="9144000" cy="3785652"/>
          </a:xfrm>
          <a:prstGeom prst="rect">
            <a:avLst/>
          </a:prstGeom>
        </p:spPr>
        <p:txBody>
          <a:bodyPr wrap="square">
            <a:spAutoFit/>
          </a:bodyPr>
          <a:lstStyle/>
          <a:p>
            <a:r>
              <a:rPr lang="ru-RU" sz="2000" b="1" i="1" dirty="0" smtClean="0"/>
              <a:t>Логическая конъюнкция</a:t>
            </a:r>
            <a:r>
              <a:rPr lang="ru-RU" sz="2000" dirty="0" smtClean="0"/>
              <a:t> нечетких высказываний A и B обозначается A ∩ B – это бинарная (т.е. производимая над двумя аргументами) логическая операция, результат которой является нечетким высказыванием « A и B », значение истинности которого:</a:t>
            </a:r>
          </a:p>
          <a:p>
            <a:r>
              <a:rPr lang="ru-RU" sz="2000" dirty="0" smtClean="0"/>
              <a:t>T A ∩ B = </a:t>
            </a:r>
            <a:r>
              <a:rPr lang="ru-RU" sz="2000" dirty="0" err="1" smtClean="0"/>
              <a:t>min</a:t>
            </a:r>
            <a:r>
              <a:rPr lang="ru-RU" sz="2000" dirty="0" smtClean="0"/>
              <a:t> T A ; T B .</a:t>
            </a:r>
          </a:p>
          <a:p>
            <a:r>
              <a:rPr lang="ru-RU" sz="2000" dirty="0" smtClean="0"/>
              <a:t>Помимо приведенного выше исторически принятого основного определения логической конъюнкции (нечеткого «И»), введенного Заде, могут использоваться следующие альтернативные формулы:</a:t>
            </a:r>
          </a:p>
          <a:p>
            <a:r>
              <a:rPr lang="ru-RU" sz="2000" dirty="0" smtClean="0"/>
              <a:t>T A ∩ B = T A T B – в базисе </a:t>
            </a:r>
            <a:r>
              <a:rPr lang="ru-RU" sz="2000" dirty="0" err="1" smtClean="0"/>
              <a:t>Бандлера-Кохоута</a:t>
            </a:r>
            <a:r>
              <a:rPr lang="ru-RU" sz="2000" dirty="0" smtClean="0"/>
              <a:t>;</a:t>
            </a:r>
          </a:p>
          <a:p>
            <a:r>
              <a:rPr lang="ru-RU" sz="2000" dirty="0" smtClean="0"/>
              <a:t>T A ∩ B = </a:t>
            </a:r>
            <a:r>
              <a:rPr lang="ru-RU" sz="2000" dirty="0" err="1" smtClean="0"/>
              <a:t>max</a:t>
            </a:r>
            <a:r>
              <a:rPr lang="ru-RU" sz="2000" dirty="0" smtClean="0"/>
              <a:t> T A + T B − 1 ; 0 – в базисе </a:t>
            </a:r>
            <a:r>
              <a:rPr lang="ru-RU" sz="2000" dirty="0" err="1" smtClean="0"/>
              <a:t>Лукашевича-Гилеса</a:t>
            </a:r>
            <a:r>
              <a:rPr lang="ru-RU" sz="2000" dirty="0" smtClean="0"/>
              <a:t>;</a:t>
            </a:r>
          </a:p>
          <a:p>
            <a:r>
              <a:rPr lang="ru-RU" sz="2000" dirty="0" smtClean="0"/>
              <a:t>T A ∩ B = T B , при T A = 1 ; T A , при T B = 1 ; 0, в остальных случаях; – в базисе Вебера.</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77875"/>
          </a:xfrm>
          <a:prstGeom prst="rect">
            <a:avLst/>
          </a:prstGeom>
        </p:spPr>
        <p:txBody>
          <a:bodyPr wrap="square">
            <a:spAutoFit/>
          </a:bodyPr>
          <a:lstStyle/>
          <a:p>
            <a:r>
              <a:rPr lang="ru-RU" sz="2000" b="1" i="1" dirty="0" smtClean="0"/>
              <a:t>Логическая дизъюнкция</a:t>
            </a:r>
            <a:r>
              <a:rPr lang="ru-RU" sz="2000" dirty="0" smtClean="0"/>
              <a:t> нечетких высказываний A и B обозначается A ∪ B – это бинарная логическая операция, результат которой является нечетким высказыванием « A или B », значение истинности которого:</a:t>
            </a:r>
          </a:p>
          <a:p>
            <a:r>
              <a:rPr lang="ru-RU" sz="2000" dirty="0" smtClean="0"/>
              <a:t>T A ∪ B = </a:t>
            </a:r>
            <a:r>
              <a:rPr lang="ru-RU" sz="2000" dirty="0" err="1" smtClean="0"/>
              <a:t>max</a:t>
            </a:r>
            <a:r>
              <a:rPr lang="ru-RU" sz="2000" dirty="0" smtClean="0"/>
              <a:t> T A ; T B .</a:t>
            </a:r>
          </a:p>
          <a:p>
            <a:r>
              <a:rPr lang="ru-RU" sz="2000" dirty="0" smtClean="0"/>
              <a:t>Помимо приведенного выше исторически принятого основного определения логической дизъюнкции (нечеткого «ИЛИ»), введенного Заде, могут использоваться следующие альтернативные формулы:</a:t>
            </a:r>
          </a:p>
          <a:p>
            <a:r>
              <a:rPr lang="ru-RU" sz="2000" dirty="0" smtClean="0"/>
              <a:t>T A ∪ B = T A + T B − T A T B – в базисе </a:t>
            </a:r>
            <a:r>
              <a:rPr lang="ru-RU" sz="2000" dirty="0" err="1" smtClean="0"/>
              <a:t>Бандлера-Кохоута</a:t>
            </a:r>
            <a:r>
              <a:rPr lang="ru-RU" sz="2000" dirty="0" smtClean="0"/>
              <a:t>;</a:t>
            </a:r>
          </a:p>
          <a:p>
            <a:r>
              <a:rPr lang="ru-RU" sz="2000" dirty="0" smtClean="0"/>
              <a:t>T A ∪ B = </a:t>
            </a:r>
            <a:r>
              <a:rPr lang="ru-RU" sz="2000" dirty="0" err="1" smtClean="0"/>
              <a:t>min</a:t>
            </a:r>
            <a:r>
              <a:rPr lang="ru-RU" sz="2000" dirty="0" smtClean="0"/>
              <a:t> T A + T B ; 1 – в базисе </a:t>
            </a:r>
            <a:r>
              <a:rPr lang="ru-RU" sz="2000" dirty="0" err="1" smtClean="0"/>
              <a:t>Лукашевича-Гилеса</a:t>
            </a:r>
            <a:r>
              <a:rPr lang="ru-RU" sz="2000" dirty="0" smtClean="0"/>
              <a:t>;</a:t>
            </a:r>
          </a:p>
          <a:p>
            <a:r>
              <a:rPr lang="ru-RU" sz="2000" dirty="0" smtClean="0"/>
              <a:t>T A ∪ B = T B , при T A = 0 ; T A , при T B = 0 ; 1, в остальных случаях; – в базисе Вебера.</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r>
              <a:rPr lang="ru-RU" sz="2000" b="1" i="1" dirty="0" smtClean="0"/>
              <a:t>Нечеткая импликация</a:t>
            </a:r>
            <a:r>
              <a:rPr lang="ru-RU" sz="2000" dirty="0" smtClean="0"/>
              <a:t> нечетких высказываний </a:t>
            </a:r>
            <a:r>
              <a:rPr lang="en-US" sz="2000" dirty="0" smtClean="0"/>
              <a:t>A </a:t>
            </a:r>
            <a:r>
              <a:rPr lang="ru-RU" sz="2000" dirty="0" smtClean="0"/>
              <a:t>и </a:t>
            </a:r>
            <a:r>
              <a:rPr lang="en-US" sz="2000" dirty="0" smtClean="0"/>
              <a:t>B </a:t>
            </a:r>
            <a:r>
              <a:rPr lang="ru-RU" sz="2000" dirty="0" smtClean="0"/>
              <a:t>обозначается </a:t>
            </a:r>
            <a:r>
              <a:rPr lang="en-US" sz="2000" dirty="0" smtClean="0"/>
              <a:t>A ⊃ B – </a:t>
            </a:r>
            <a:r>
              <a:rPr lang="ru-RU" sz="2000" dirty="0" smtClean="0"/>
              <a:t>это бинарная логическая операция, результат которой является нечетким высказыванием «из </a:t>
            </a:r>
            <a:r>
              <a:rPr lang="en-US" sz="2000" dirty="0" smtClean="0"/>
              <a:t>A </a:t>
            </a:r>
            <a:r>
              <a:rPr lang="ru-RU" sz="2000" dirty="0" smtClean="0"/>
              <a:t>следует </a:t>
            </a:r>
            <a:r>
              <a:rPr lang="en-US" sz="2000" dirty="0" smtClean="0"/>
              <a:t>B », «</a:t>
            </a:r>
            <a:r>
              <a:rPr lang="ru-RU" sz="2000" dirty="0" smtClean="0"/>
              <a:t>если </a:t>
            </a:r>
            <a:r>
              <a:rPr lang="en-US" sz="2000" dirty="0" smtClean="0"/>
              <a:t>A , </a:t>
            </a:r>
            <a:r>
              <a:rPr lang="ru-RU" sz="2000" dirty="0" smtClean="0"/>
              <a:t>то</a:t>
            </a:r>
            <a:r>
              <a:rPr lang="en-US" sz="2000" dirty="0" smtClean="0"/>
              <a:t>B », </a:t>
            </a:r>
            <a:r>
              <a:rPr lang="ru-RU" sz="2000" dirty="0" smtClean="0"/>
              <a:t>значение истинности которого:</a:t>
            </a:r>
          </a:p>
          <a:p>
            <a:r>
              <a:rPr lang="en-US" sz="2000" dirty="0" smtClean="0"/>
              <a:t>T A ⊃ B = max min T A ; T B ; 1 − T A .</a:t>
            </a:r>
          </a:p>
          <a:p>
            <a:r>
              <a:rPr lang="ru-RU" sz="2000" dirty="0" smtClean="0"/>
              <a:t>Помимо приведенного выше исторически принятого основного определения нечеткой импликации, введенного Заде, могут использоваться следующие альтернативные определения нечеткой импликации, предложенные различными исследователями в области теории нечетких множеств:</a:t>
            </a:r>
          </a:p>
          <a:p>
            <a:r>
              <a:rPr lang="en-US" sz="2000" dirty="0" smtClean="0"/>
              <a:t>T A ⊃ B = max 1 − T A ; T B – </a:t>
            </a:r>
            <a:r>
              <a:rPr lang="ru-RU" sz="2000" dirty="0" smtClean="0"/>
              <a:t>Гедель;</a:t>
            </a:r>
          </a:p>
          <a:p>
            <a:r>
              <a:rPr lang="en-US" sz="2000" dirty="0" smtClean="0"/>
              <a:t>T A ⊃ B = min T A ; T B – </a:t>
            </a:r>
            <a:r>
              <a:rPr lang="ru-RU" sz="2000" dirty="0" err="1" smtClean="0"/>
              <a:t>Мамдани</a:t>
            </a:r>
            <a:r>
              <a:rPr lang="ru-RU" sz="2000" dirty="0" smtClean="0"/>
              <a:t>;</a:t>
            </a:r>
          </a:p>
          <a:p>
            <a:r>
              <a:rPr lang="en-US" sz="2000" dirty="0" smtClean="0"/>
              <a:t>T A ⊃ B = min 1 ; 1 − T A + T B – </a:t>
            </a:r>
            <a:r>
              <a:rPr lang="ru-RU" sz="2000" dirty="0" smtClean="0"/>
              <a:t>Лукашевич;</a:t>
            </a:r>
          </a:p>
          <a:p>
            <a:r>
              <a:rPr lang="en-US" sz="2000" dirty="0" smtClean="0"/>
              <a:t>T A ⊃ B = min 1 ; T B T A , T A &gt; 0 – </a:t>
            </a:r>
            <a:r>
              <a:rPr lang="ru-RU" sz="2000" dirty="0" smtClean="0"/>
              <a:t>Гоген;</a:t>
            </a:r>
          </a:p>
          <a:p>
            <a:r>
              <a:rPr lang="en-US" sz="2000" dirty="0" smtClean="0"/>
              <a:t>T A ⊃ B = min T A + T B ; 1 – </a:t>
            </a:r>
            <a:r>
              <a:rPr lang="ru-RU" sz="2000" dirty="0" err="1" smtClean="0"/>
              <a:t>Лукашевич-Гилес</a:t>
            </a:r>
            <a:r>
              <a:rPr lang="ru-RU" sz="2000" dirty="0" smtClean="0"/>
              <a:t>;</a:t>
            </a:r>
          </a:p>
          <a:p>
            <a:r>
              <a:rPr lang="en-US" sz="2000" dirty="0" smtClean="0"/>
              <a:t>T A ⊃ B = T A T B – </a:t>
            </a:r>
            <a:r>
              <a:rPr lang="ru-RU" sz="2000" dirty="0" err="1" smtClean="0"/>
              <a:t>Бандлер-Кохоут</a:t>
            </a:r>
            <a:r>
              <a:rPr lang="ru-RU" sz="2000" dirty="0" smtClean="0"/>
              <a:t>;</a:t>
            </a:r>
          </a:p>
          <a:p>
            <a:r>
              <a:rPr lang="en-US" sz="2000" dirty="0" smtClean="0"/>
              <a:t>T A ⊃ B = max T A T B ; 1 − T A – </a:t>
            </a:r>
            <a:r>
              <a:rPr lang="ru-RU" sz="2000" dirty="0" smtClean="0"/>
              <a:t>Вади;</a:t>
            </a:r>
          </a:p>
          <a:p>
            <a:r>
              <a:rPr lang="en-US" sz="2000" dirty="0" smtClean="0"/>
              <a:t>T A ⊃ B = 1, T A ≤ T B ; T B , T A &gt; T B ; – </a:t>
            </a:r>
            <a:r>
              <a:rPr lang="ru-RU" sz="2000" dirty="0" smtClean="0"/>
              <a:t>Бауэр.</a:t>
            </a:r>
            <a:endParaRPr lang="ru-RU" sz="2000" dirty="0"/>
          </a:p>
        </p:txBody>
      </p:sp>
      <p:sp>
        <p:nvSpPr>
          <p:cNvPr id="3" name="Прямоугольник 2"/>
          <p:cNvSpPr/>
          <p:nvPr/>
        </p:nvSpPr>
        <p:spPr>
          <a:xfrm>
            <a:off x="0" y="4919008"/>
            <a:ext cx="9144000" cy="1938992"/>
          </a:xfrm>
          <a:prstGeom prst="rect">
            <a:avLst/>
          </a:prstGeom>
        </p:spPr>
        <p:txBody>
          <a:bodyPr wrap="square">
            <a:spAutoFit/>
          </a:bodyPr>
          <a:lstStyle/>
          <a:p>
            <a:r>
              <a:rPr lang="en-US" sz="2000" dirty="0" smtClean="0"/>
              <a:t>	</a:t>
            </a:r>
            <a:r>
              <a:rPr lang="ru-RU" sz="2000" dirty="0" smtClean="0"/>
              <a:t>Общее число введенных определений нечеткой импликации не ограничивается приведенными выше. Большое количество работ по изучению различных вариантов нечеткой импликации обусловлено тем, что понятие нечеткой импликации является ключевым при нечетких выводах и принятии решений в нечетких условиях. Наибольшее применение при решении прикладных задач нечеткого управления находит нечеткая импликация Заде.</a:t>
            </a: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70099"/>
          </a:xfrm>
          <a:prstGeom prst="rect">
            <a:avLst/>
          </a:prstGeom>
        </p:spPr>
        <p:txBody>
          <a:bodyPr wrap="square">
            <a:spAutoFit/>
          </a:bodyPr>
          <a:lstStyle/>
          <a:p>
            <a:r>
              <a:rPr lang="en-US" sz="2000" i="1" dirty="0" smtClean="0"/>
              <a:t>	</a:t>
            </a:r>
            <a:r>
              <a:rPr lang="ru-RU" sz="2000" b="1" i="1" dirty="0" smtClean="0"/>
              <a:t>Нечеткая эквивалентность</a:t>
            </a:r>
            <a:r>
              <a:rPr lang="ru-RU" sz="2000" dirty="0" smtClean="0"/>
              <a:t> нечетких высказываний A и B обозначается A ≡ B – это бинарная логическая операция, результат которой является нечетким высказыванием « A эквивалентно B », значение истинности которого:</a:t>
            </a:r>
          </a:p>
          <a:p>
            <a:r>
              <a:rPr lang="ru-RU" sz="2000" dirty="0" smtClean="0"/>
              <a:t>T A ≡ B = </a:t>
            </a:r>
            <a:r>
              <a:rPr lang="ru-RU" sz="2000" dirty="0" err="1" smtClean="0"/>
              <a:t>min</a:t>
            </a:r>
            <a:r>
              <a:rPr lang="ru-RU" sz="2000" dirty="0" smtClean="0"/>
              <a:t> </a:t>
            </a:r>
            <a:r>
              <a:rPr lang="ru-RU" sz="2000" dirty="0" err="1" smtClean="0"/>
              <a:t>max</a:t>
            </a:r>
            <a:r>
              <a:rPr lang="ru-RU" sz="2000" dirty="0" smtClean="0"/>
              <a:t> T ¬ A ; T B ;</a:t>
            </a:r>
            <a:r>
              <a:rPr lang="ru-RU" sz="2000" dirty="0" err="1" smtClean="0"/>
              <a:t>max</a:t>
            </a:r>
            <a:r>
              <a:rPr lang="ru-RU" sz="2000" dirty="0" smtClean="0"/>
              <a:t> T A ; T ¬ B .</a:t>
            </a:r>
          </a:p>
          <a:p>
            <a:r>
              <a:rPr lang="en-US" sz="2000" dirty="0" smtClean="0"/>
              <a:t>	</a:t>
            </a:r>
            <a:r>
              <a:rPr lang="ru-RU" sz="2000" dirty="0" smtClean="0"/>
              <a:t>Так же, как в классической бинарной логике, в нечеткой логике с помощью рассмотренных выше логических связок можно формировать достаточно сложные логические высказывания.</a:t>
            </a:r>
          </a:p>
          <a:p>
            <a:r>
              <a:rPr lang="ru-RU" sz="2000" dirty="0" smtClean="0"/>
              <a:t/>
            </a:r>
            <a:br>
              <a:rPr lang="ru-RU" sz="2000" dirty="0" smtClean="0"/>
            </a:br>
            <a:endParaRPr lang="ru-RU" sz="2000" dirty="0"/>
          </a:p>
        </p:txBody>
      </p:sp>
      <p:sp>
        <p:nvSpPr>
          <p:cNvPr id="3" name="Прямоугольник 2"/>
          <p:cNvSpPr/>
          <p:nvPr/>
        </p:nvSpPr>
        <p:spPr>
          <a:xfrm>
            <a:off x="0" y="2877319"/>
            <a:ext cx="9144000" cy="1631216"/>
          </a:xfrm>
          <a:prstGeom prst="rect">
            <a:avLst/>
          </a:prstGeom>
        </p:spPr>
        <p:txBody>
          <a:bodyPr wrap="square">
            <a:spAutoFit/>
          </a:bodyPr>
          <a:lstStyle/>
          <a:p>
            <a:r>
              <a:rPr lang="en-US" sz="2000" dirty="0" smtClean="0"/>
              <a:t>	</a:t>
            </a:r>
            <a:r>
              <a:rPr lang="ru-RU" sz="2000" dirty="0" smtClean="0"/>
              <a:t>В теории нечетких множеств разработан общий подход к выполнению операторов пересечения, объединения и дополнения, реализованный в так называемых треугольных нормах и </a:t>
            </a:r>
            <a:r>
              <a:rPr lang="ru-RU" sz="2000" dirty="0" err="1" smtClean="0"/>
              <a:t>конормах</a:t>
            </a:r>
            <a:r>
              <a:rPr lang="ru-RU" sz="2000" dirty="0" smtClean="0"/>
              <a:t>. Приведенные выше реализации операций пересечения и объединения – наиболее распространенные случаи t-нормы и </a:t>
            </a:r>
            <a:r>
              <a:rPr lang="ru-RU" sz="2000" dirty="0" err="1" smtClean="0"/>
              <a:t>t-конормы</a:t>
            </a:r>
            <a:r>
              <a:rPr lang="ru-RU" sz="2000" dirty="0" smtClean="0"/>
              <a:t>.</a:t>
            </a:r>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333500" y="1035050"/>
            <a:ext cx="6475413" cy="4787900"/>
          </a:xfrm>
          <a:prstGeom prst="rect">
            <a:avLst/>
          </a:prstGeom>
          <a:noFill/>
          <a:ln w="9525">
            <a:noFill/>
            <a:miter lim="800000"/>
            <a:headEnd/>
            <a:tailEnd/>
          </a:ln>
          <a:effectLst/>
        </p:spPr>
      </p:pic>
      <p:sp>
        <p:nvSpPr>
          <p:cNvPr id="3" name="TextBox 2"/>
          <p:cNvSpPr txBox="1"/>
          <p:nvPr/>
        </p:nvSpPr>
        <p:spPr>
          <a:xfrm>
            <a:off x="1261241" y="709448"/>
            <a:ext cx="2411429" cy="369332"/>
          </a:xfrm>
          <a:prstGeom prst="rect">
            <a:avLst/>
          </a:prstGeom>
          <a:noFill/>
        </p:spPr>
        <p:txBody>
          <a:bodyPr wrap="none" rtlCol="0">
            <a:spAutoFit/>
          </a:bodyPr>
          <a:lstStyle/>
          <a:p>
            <a:r>
              <a:rPr lang="ru-RU" smtClean="0"/>
              <a:t>Классические системы</a:t>
            </a: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6006662"/>
            <a:ext cx="9144000"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Может быть выражена через основные логические операции: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 В = (</a:t>
            </a:r>
            <a:r>
              <a:rPr kumimoji="0" lang="ru-RU" sz="20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А+</a:t>
            </a:r>
            <a:r>
              <a:rPr kumimoji="0" lang="en-US" sz="20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B)(     +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8" name="Rectangle 14"/>
          <p:cNvSpPr>
            <a:spLocks noChangeArrowheads="1"/>
          </p:cNvSpPr>
          <p:nvPr/>
        </p:nvSpPr>
        <p:spPr bwMode="auto">
          <a:xfrm>
            <a:off x="-1" y="4792717"/>
            <a:ext cx="4981903"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9400" fontAlgn="base">
              <a:spcBef>
                <a:spcPct val="0"/>
              </a:spcBef>
              <a:spcAft>
                <a:spcPct val="0"/>
              </a:spcAft>
            </a:pPr>
            <a:r>
              <a:rPr kumimoji="0" lang="ru-RU" sz="20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Verdana" pitchFamily="34" charset="0"/>
                <a:cs typeface="Times New Roman" pitchFamily="18" charset="0"/>
              </a:rPr>
              <a:t>В=А     +     </a:t>
            </a:r>
            <a:r>
              <a:rPr lang="ru-RU" sz="2000" dirty="0" smtClean="0">
                <a:solidFill>
                  <a:srgbClr val="000000"/>
                </a:solidFill>
                <a:latin typeface="Times New Roman" pitchFamily="18" charset="0"/>
                <a:ea typeface="Verdana" pitchFamily="34" charset="0"/>
                <a:cs typeface="Times New Roman" pitchFamily="18" charset="0"/>
              </a:rPr>
              <a:t>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0" name="Rectangle 6"/>
          <p:cNvSpPr>
            <a:spLocks noChangeArrowheads="1"/>
          </p:cNvSpPr>
          <p:nvPr/>
        </p:nvSpPr>
        <p:spPr bwMode="auto">
          <a:xfrm>
            <a:off x="204952" y="1702674"/>
            <a:ext cx="9144000"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А*1=А;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А*0=0;</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7940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a:t>
            </a:r>
            <a:r>
              <a:rPr lang="ru-RU" sz="2000" dirty="0" smtClean="0"/>
              <a:t>        = 0;</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7463" y="2191406"/>
            <a:ext cx="283779" cy="652692"/>
          </a:xfrm>
          <a:prstGeom prst="rect">
            <a:avLst/>
          </a:prstGeom>
          <a:noFill/>
        </p:spPr>
      </p:pic>
      <p:sp>
        <p:nvSpPr>
          <p:cNvPr id="1031" name="Rectangle 7"/>
          <p:cNvSpPr>
            <a:spLocks noChangeArrowheads="1"/>
          </p:cNvSpPr>
          <p:nvPr/>
        </p:nvSpPr>
        <p:spPr bwMode="auto">
          <a:xfrm>
            <a:off x="0" y="67627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4" name="Rectangle 10"/>
          <p:cNvSpPr>
            <a:spLocks noChangeArrowheads="1"/>
          </p:cNvSpPr>
          <p:nvPr/>
        </p:nvSpPr>
        <p:spPr bwMode="auto">
          <a:xfrm>
            <a:off x="0" y="2932385"/>
            <a:ext cx="8781902"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АА...А=А - тождество показывает, что в алгебре логики отсутствует операция возведения в степень.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5" name="Rectangle 11"/>
          <p:cNvSpPr>
            <a:spLocks noChangeArrowheads="1"/>
          </p:cNvSpPr>
          <p:nvPr/>
        </p:nvSpPr>
        <p:spPr bwMode="auto">
          <a:xfrm>
            <a:off x="0" y="3862552"/>
            <a:ext cx="2047355" cy="40011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А (В С)=(А В) С.</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Прямоугольник 12"/>
          <p:cNvSpPr/>
          <p:nvPr/>
        </p:nvSpPr>
        <p:spPr>
          <a:xfrm>
            <a:off x="-1" y="4398609"/>
            <a:ext cx="7788167" cy="369332"/>
          </a:xfrm>
          <a:prstGeom prst="rect">
            <a:avLst/>
          </a:prstGeom>
        </p:spPr>
        <p:txBody>
          <a:bodyPr wrap="square">
            <a:spAutoFit/>
          </a:bodyPr>
          <a:lstStyle/>
          <a:p>
            <a:r>
              <a:rPr lang="ru-RU" i="1" dirty="0" smtClean="0"/>
              <a:t>Исключающее «ИЛИ»</a:t>
            </a:r>
            <a:r>
              <a:rPr lang="ru-RU" dirty="0" smtClean="0"/>
              <a:t>. В алгебре логики часто используется функция:</a:t>
            </a:r>
            <a:endParaRPr lang="ru-RU" dirty="0"/>
          </a:p>
        </p:txBody>
      </p:sp>
      <p:pic>
        <p:nvPicPr>
          <p:cNvPr id="1037"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2774" y="4713891"/>
            <a:ext cx="248820" cy="520261"/>
          </a:xfrm>
          <a:prstGeom prst="rect">
            <a:avLst/>
          </a:prstGeom>
          <a:noFill/>
        </p:spPr>
      </p:pic>
      <p:pic>
        <p:nvPicPr>
          <p:cNvPr id="1036" name="Picture 1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1504" y="4696482"/>
            <a:ext cx="213206" cy="490373"/>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41"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04775" cy="180975"/>
          </a:xfrm>
          <a:prstGeom prst="rect">
            <a:avLst/>
          </a:prstGeom>
          <a:noFill/>
        </p:spPr>
      </p:pic>
      <p:sp>
        <p:nvSpPr>
          <p:cNvPr id="1043" name="Rectangle 19"/>
          <p:cNvSpPr>
            <a:spLocks noChangeArrowheads="1"/>
          </p:cNvSpPr>
          <p:nvPr/>
        </p:nvSpPr>
        <p:spPr bwMode="auto">
          <a:xfrm>
            <a:off x="0" y="5281450"/>
            <a:ext cx="9144000"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Это </a:t>
            </a:r>
            <a:r>
              <a:rPr kumimoji="0" lang="ru-RU" sz="20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сложение по модулю 2 или операция неравнозначности («исключаю­щее или»).</a:t>
            </a:r>
            <a:r>
              <a:rPr kumimoji="0" lang="ru-RU" sz="20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Читается «А или В, но не оба вместе».</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1045" name="Picture 2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8345" y="6224095"/>
            <a:ext cx="189186" cy="435128"/>
          </a:xfrm>
          <a:prstGeom prst="rect">
            <a:avLst/>
          </a:prstGeom>
          <a:noFill/>
        </p:spPr>
      </p:pic>
      <p:pic>
        <p:nvPicPr>
          <p:cNvPr id="1044"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9778" y="6206688"/>
            <a:ext cx="220718" cy="461501"/>
          </a:xfrm>
          <a:prstGeom prst="rect">
            <a:avLst/>
          </a:prstGeom>
          <a:noFill/>
        </p:spPr>
      </p:pic>
      <p:sp>
        <p:nvSpPr>
          <p:cNvPr id="1051" name="Rectangle 27"/>
          <p:cNvSpPr>
            <a:spLocks noChangeArrowheads="1"/>
          </p:cNvSpPr>
          <p:nvPr/>
        </p:nvSpPr>
        <p:spPr bwMode="auto">
          <a:xfrm>
            <a:off x="0" y="11144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0" y="13335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220716" y="189186"/>
            <a:ext cx="8734098" cy="132343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Конъюнкцию и дизъюнкцию можно рассматривать как логические опера­ции над величинами, принимающими два значения - 0 и 1. Это двухместные (бинарные) операции.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этой функции характерны тождества: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8626016" cy="461665"/>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Основные соотношения, часто используемые в булевой алгебре:</a:t>
            </a:r>
            <a:endParaRPr kumimoji="0" lang="ru-RU" sz="2400" b="0" i="0" u="none" strike="noStrike" cap="none" normalizeH="0" baseline="0" smtClean="0">
              <a:ln>
                <a:noFill/>
              </a:ln>
              <a:solidFill>
                <a:srgbClr val="FF0000"/>
              </a:solidFill>
              <a:effectLst/>
              <a:latin typeface="Times New Roman" pitchFamily="18" charset="0"/>
              <a:cs typeface="Times New Roman" pitchFamily="18" charset="0"/>
            </a:endParaRPr>
          </a:p>
        </p:txBody>
      </p:sp>
      <p:pic>
        <p:nvPicPr>
          <p:cNvPr id="3" name="Рисунок 2" descr="C:\Users\hp\AppData\Local\Temp\FineReader12.00\media\image1.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887" y="682034"/>
            <a:ext cx="6725361" cy="49935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4731" y="0"/>
            <a:ext cx="3146054" cy="461665"/>
          </a:xfrm>
          <a:prstGeom prst="rect">
            <a:avLst/>
          </a:prstGeom>
          <a:noFill/>
        </p:spPr>
        <p:txBody>
          <a:bodyPr wrap="none" rtlCol="0">
            <a:spAutoFit/>
          </a:bodyPr>
          <a:lstStyle/>
          <a:p>
            <a:r>
              <a:rPr lang="ru-RU" sz="2400" b="1" dirty="0" smtClean="0">
                <a:solidFill>
                  <a:srgbClr val="FF0000"/>
                </a:solidFill>
                <a:latin typeface="Times New Roman" pitchFamily="18" charset="0"/>
                <a:cs typeface="Times New Roman" pitchFamily="18" charset="0"/>
              </a:rPr>
              <a:t>Таблицы истинности</a:t>
            </a:r>
            <a:endParaRPr lang="ru-RU" sz="2400" b="1" dirty="0">
              <a:solidFill>
                <a:srgbClr val="FF0000"/>
              </a:solidFill>
              <a:latin typeface="Times New Roman" pitchFamily="18" charset="0"/>
              <a:cs typeface="Times New Roman" pitchFamily="18" charset="0"/>
            </a:endParaRPr>
          </a:p>
        </p:txBody>
      </p:sp>
      <p:sp>
        <p:nvSpPr>
          <p:cNvPr id="3" name="TextBox 2"/>
          <p:cNvSpPr txBox="1"/>
          <p:nvPr/>
        </p:nvSpPr>
        <p:spPr>
          <a:xfrm>
            <a:off x="252248" y="961697"/>
            <a:ext cx="2473947" cy="369332"/>
          </a:xfrm>
          <a:prstGeom prst="rect">
            <a:avLst/>
          </a:prstGeom>
          <a:noFill/>
        </p:spPr>
        <p:txBody>
          <a:bodyPr wrap="none" rtlCol="0">
            <a:spAutoFit/>
          </a:bodyPr>
          <a:lstStyle/>
          <a:p>
            <a:r>
              <a:rPr lang="ru-RU" dirty="0" smtClean="0"/>
              <a:t>Классические системы:</a:t>
            </a:r>
          </a:p>
        </p:txBody>
      </p:sp>
      <p:graphicFrame>
        <p:nvGraphicFramePr>
          <p:cNvPr id="4" name="Таблица 3"/>
          <p:cNvGraphicFramePr>
            <a:graphicFrameLocks noGrp="1"/>
          </p:cNvGraphicFramePr>
          <p:nvPr/>
        </p:nvGraphicFramePr>
        <p:xfrm>
          <a:off x="298330" y="1489526"/>
          <a:ext cx="2460635" cy="2530680"/>
        </p:xfrm>
        <a:graphic>
          <a:graphicData uri="http://schemas.openxmlformats.org/drawingml/2006/table">
            <a:tbl>
              <a:tblPr/>
              <a:tblGrid>
                <a:gridCol w="818294"/>
                <a:gridCol w="819444"/>
                <a:gridCol w="822897"/>
              </a:tblGrid>
              <a:tr h="421780">
                <a:tc gridSpan="3">
                  <a:txBody>
                    <a:bodyPr/>
                    <a:lstStyle/>
                    <a:p>
                      <a:pPr algn="ctr">
                        <a:lnSpc>
                          <a:spcPct val="115000"/>
                        </a:lnSpc>
                        <a:spcAft>
                          <a:spcPts val="0"/>
                        </a:spcAft>
                      </a:pPr>
                      <a:r>
                        <a:rPr lang="ru-RU" sz="1800" spc="-50" dirty="0">
                          <a:latin typeface="Times New Roman"/>
                          <a:ea typeface="Segoe UI"/>
                        </a:rPr>
                        <a:t>Дизъюнкция </a:t>
                      </a:r>
                      <a:r>
                        <a:rPr lang="en-US" sz="1800" spc="-50" dirty="0">
                          <a:latin typeface="Times New Roman"/>
                          <a:ea typeface="Segoe UI"/>
                        </a:rPr>
                        <a:t>A+B</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1780">
                <a:tc>
                  <a:txBody>
                    <a:bodyPr/>
                    <a:lstStyle/>
                    <a:p>
                      <a:pPr algn="ctr">
                        <a:lnSpc>
                          <a:spcPct val="115000"/>
                        </a:lnSpc>
                        <a:spcAft>
                          <a:spcPts val="0"/>
                        </a:spcAft>
                      </a:pPr>
                      <a:r>
                        <a:rPr lang="en-US" sz="1800" spc="-50">
                          <a:solidFill>
                            <a:srgbClr val="000000"/>
                          </a:solidFill>
                          <a:latin typeface="Times New Roman"/>
                          <a:ea typeface="Segoe UI"/>
                        </a:rPr>
                        <a:t>A</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B</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C</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0</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 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2975829" y="1505292"/>
          <a:ext cx="2211026" cy="2530680"/>
        </p:xfrm>
        <a:graphic>
          <a:graphicData uri="http://schemas.openxmlformats.org/drawingml/2006/table">
            <a:tbl>
              <a:tblPr/>
              <a:tblGrid>
                <a:gridCol w="735209"/>
                <a:gridCol w="736289"/>
                <a:gridCol w="739528"/>
              </a:tblGrid>
              <a:tr h="421780">
                <a:tc gridSpan="3">
                  <a:txBody>
                    <a:bodyPr/>
                    <a:lstStyle/>
                    <a:p>
                      <a:pPr algn="ctr">
                        <a:lnSpc>
                          <a:spcPct val="115000"/>
                        </a:lnSpc>
                        <a:spcAft>
                          <a:spcPts val="0"/>
                        </a:spcAft>
                      </a:pPr>
                      <a:r>
                        <a:rPr lang="ru-RU" sz="1800" spc="-50">
                          <a:latin typeface="Times New Roman"/>
                          <a:ea typeface="Segoe UI"/>
                        </a:rPr>
                        <a:t>Конъюнкция </a:t>
                      </a:r>
                      <a:r>
                        <a:rPr lang="en-US" sz="1800" spc="-50">
                          <a:latin typeface="Times New Roman"/>
                          <a:ea typeface="Segoe UI"/>
                        </a:rPr>
                        <a:t>AB</a:t>
                      </a:r>
                      <a:endParaRPr lang="ru-RU"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1780">
                <a:tc>
                  <a:txBody>
                    <a:bodyPr/>
                    <a:lstStyle/>
                    <a:p>
                      <a:pPr algn="ctr">
                        <a:lnSpc>
                          <a:spcPct val="115000"/>
                        </a:lnSpc>
                        <a:spcAft>
                          <a:spcPts val="0"/>
                        </a:spcAft>
                      </a:pPr>
                      <a:r>
                        <a:rPr lang="en-US" sz="1800" spc="-50">
                          <a:solidFill>
                            <a:srgbClr val="000000"/>
                          </a:solidFill>
                          <a:latin typeface="Times New Roman"/>
                          <a:ea typeface="Segoe UI"/>
                        </a:rPr>
                        <a:t>A</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B</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C</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80">
                <a:tc>
                  <a:txBody>
                    <a:bodyPr/>
                    <a:lstStyle/>
                    <a:p>
                      <a:pPr algn="ctr">
                        <a:lnSpc>
                          <a:spcPct val="115000"/>
                        </a:lnSpc>
                        <a:spcAft>
                          <a:spcPts val="0"/>
                        </a:spcAft>
                      </a:pPr>
                      <a:r>
                        <a:rPr lang="en-US" sz="1800" spc="-50">
                          <a:solidFill>
                            <a:srgbClr val="000000"/>
                          </a:solidFill>
                          <a:latin typeface="Times New Roman"/>
                          <a:ea typeface="Segoe UI"/>
                        </a:rPr>
                        <a:t> 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5391434" y="1505289"/>
          <a:ext cx="2412496" cy="2546448"/>
        </p:xfrm>
        <a:graphic>
          <a:graphicData uri="http://schemas.openxmlformats.org/drawingml/2006/table">
            <a:tbl>
              <a:tblPr/>
              <a:tblGrid>
                <a:gridCol w="801589"/>
                <a:gridCol w="803798"/>
                <a:gridCol w="807109"/>
              </a:tblGrid>
              <a:tr h="424408">
                <a:tc gridSpan="3">
                  <a:txBody>
                    <a:bodyPr/>
                    <a:lstStyle/>
                    <a:p>
                      <a:pPr algn="ctr">
                        <a:lnSpc>
                          <a:spcPct val="115000"/>
                        </a:lnSpc>
                        <a:spcAft>
                          <a:spcPts val="0"/>
                        </a:spcAft>
                      </a:pPr>
                      <a:r>
                        <a:rPr lang="ru-RU" sz="1800">
                          <a:latin typeface="Times New Roman"/>
                          <a:ea typeface="Times New Roman"/>
                        </a:rPr>
                        <a:t>Импликация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4408">
                <a:tc>
                  <a:txBody>
                    <a:bodyPr/>
                    <a:lstStyle/>
                    <a:p>
                      <a:pPr algn="ctr">
                        <a:lnSpc>
                          <a:spcPct val="115000"/>
                        </a:lnSpc>
                        <a:spcAft>
                          <a:spcPts val="0"/>
                        </a:spcAft>
                      </a:pPr>
                      <a:r>
                        <a:rPr lang="en-US" sz="1800" spc="-50">
                          <a:solidFill>
                            <a:srgbClr val="000000"/>
                          </a:solidFill>
                          <a:latin typeface="Times New Roman"/>
                          <a:ea typeface="Segoe UI"/>
                        </a:rPr>
                        <a:t>A</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B</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C</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8">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8">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8">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8">
                <a:tc>
                  <a:txBody>
                    <a:bodyPr/>
                    <a:lstStyle/>
                    <a:p>
                      <a:pPr algn="ctr">
                        <a:lnSpc>
                          <a:spcPct val="115000"/>
                        </a:lnSpc>
                        <a:spcAft>
                          <a:spcPts val="0"/>
                        </a:spcAft>
                      </a:pPr>
                      <a:r>
                        <a:rPr lang="en-US" sz="1800" spc="-50">
                          <a:solidFill>
                            <a:srgbClr val="000000"/>
                          </a:solidFill>
                          <a:latin typeface="Times New Roman"/>
                          <a:ea typeface="Segoe UI"/>
                        </a:rPr>
                        <a:t> 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40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419100" cy="219075"/>
          </a:xfrm>
          <a:prstGeom prst="rect">
            <a:avLst/>
          </a:prstGeom>
          <a:noFill/>
        </p:spPr>
      </p:pic>
      <p:graphicFrame>
        <p:nvGraphicFramePr>
          <p:cNvPr id="8" name="Таблица 7"/>
          <p:cNvGraphicFramePr>
            <a:graphicFrameLocks noGrp="1"/>
          </p:cNvGraphicFramePr>
          <p:nvPr/>
        </p:nvGraphicFramePr>
        <p:xfrm>
          <a:off x="289122" y="4169664"/>
          <a:ext cx="2532906" cy="2499150"/>
        </p:xfrm>
        <a:graphic>
          <a:graphicData uri="http://schemas.openxmlformats.org/drawingml/2006/table">
            <a:tbl>
              <a:tblPr/>
              <a:tblGrid>
                <a:gridCol w="842355"/>
                <a:gridCol w="843523"/>
                <a:gridCol w="847028"/>
              </a:tblGrid>
              <a:tr h="416525">
                <a:tc gridSpan="3">
                  <a:txBody>
                    <a:bodyPr/>
                    <a:lstStyle/>
                    <a:p>
                      <a:pPr algn="ctr">
                        <a:lnSpc>
                          <a:spcPct val="115000"/>
                        </a:lnSpc>
                        <a:spcAft>
                          <a:spcPts val="0"/>
                        </a:spcAft>
                      </a:pPr>
                      <a:r>
                        <a:rPr lang="ru-RU" sz="1800" spc="-50" dirty="0">
                          <a:latin typeface="Times New Roman"/>
                          <a:ea typeface="Segoe UI"/>
                        </a:rPr>
                        <a:t>Эквивалентность</a:t>
                      </a: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16525">
                <a:tc>
                  <a:txBody>
                    <a:bodyPr/>
                    <a:lstStyle/>
                    <a:p>
                      <a:pPr algn="ctr">
                        <a:lnSpc>
                          <a:spcPct val="115000"/>
                        </a:lnSpc>
                        <a:spcAft>
                          <a:spcPts val="0"/>
                        </a:spcAft>
                      </a:pPr>
                      <a:r>
                        <a:rPr lang="en-US" sz="1800" spc="-50">
                          <a:solidFill>
                            <a:srgbClr val="000000"/>
                          </a:solidFill>
                          <a:latin typeface="Times New Roman"/>
                          <a:ea typeface="Segoe UI"/>
                        </a:rPr>
                        <a:t>A</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B</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C</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25">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25">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25">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spc="-50">
                          <a:solidFill>
                            <a:srgbClr val="000000"/>
                          </a:solidFill>
                          <a:latin typeface="Times New Roman"/>
                          <a:ea typeface="Segoe UI"/>
                        </a:rPr>
                        <a:t>0</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25">
                <a:tc>
                  <a:txBody>
                    <a:bodyPr/>
                    <a:lstStyle/>
                    <a:p>
                      <a:pPr algn="ctr">
                        <a:lnSpc>
                          <a:spcPct val="115000"/>
                        </a:lnSpc>
                        <a:spcAft>
                          <a:spcPts val="0"/>
                        </a:spcAft>
                      </a:pPr>
                      <a:r>
                        <a:rPr lang="en-US" sz="1800" spc="-50">
                          <a:solidFill>
                            <a:srgbClr val="000000"/>
                          </a:solidFill>
                          <a:latin typeface="Times New Roman"/>
                          <a:ea typeface="Segoe UI"/>
                        </a:rPr>
                        <a:t> 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a:solidFill>
                            <a:srgbClr val="000000"/>
                          </a:solidFill>
                          <a:latin typeface="Times New Roman"/>
                          <a:ea typeface="Segoe UI"/>
                        </a:rPr>
                        <a:t>1</a:t>
                      </a:r>
                      <a:endParaRPr lang="ru-RU" sz="180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spc="-50" dirty="0">
                          <a:solidFill>
                            <a:srgbClr val="000000"/>
                          </a:solidFill>
                          <a:latin typeface="Times New Roman"/>
                          <a:ea typeface="Segoe UI"/>
                        </a:rPr>
                        <a:t>1</a:t>
                      </a:r>
                      <a:endParaRPr lang="ru-RU" sz="1800" dirty="0">
                        <a:solidFill>
                          <a:srgbClr val="000000"/>
                        </a:solidFill>
                        <a:latin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3090040" y="4209422"/>
            <a:ext cx="5123793" cy="646331"/>
          </a:xfrm>
          <a:prstGeom prst="rect">
            <a:avLst/>
          </a:prstGeom>
        </p:spPr>
        <p:txBody>
          <a:bodyPr wrap="square">
            <a:spAutoFit/>
          </a:bodyPr>
          <a:lstStyle/>
          <a:p>
            <a:r>
              <a:rPr lang="ru-RU" dirty="0" smtClean="0"/>
              <a:t>Единица «на выходе» С означает, что сигнал проходит «на выход». </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756745"/>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В четкой логике логические операции могут быть заданы таблицами истинности. В нечеткой логике количество возможных значений истинности может быть бесконечным, поэтому представление в табличном виде логических операций невозможно. Однако в табличном виде можно представить нечеткие логические операции для ограниченного количества истинностных значений, например, для терм-множества {«истинно», «очень истинно», «не истинно», «более-менее ложно»,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ложно</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986" name="Picture 2" descr="https://studfiles.net/html/2706/276/html_PGs0LUHLtt.6aqQ/img-P30U3z.png"/>
          <p:cNvPicPr>
            <a:picLocks noChangeAspect="1" noChangeArrowheads="1"/>
          </p:cNvPicPr>
          <p:nvPr/>
        </p:nvPicPr>
        <p:blipFill>
          <a:blip r:embed="rId2" cstate="print"/>
          <a:srcRect/>
          <a:stretch>
            <a:fillRect/>
          </a:stretch>
        </p:blipFill>
        <p:spPr bwMode="auto">
          <a:xfrm>
            <a:off x="14982825" y="-76200"/>
            <a:ext cx="190500" cy="171450"/>
          </a:xfrm>
          <a:prstGeom prst="rect">
            <a:avLst/>
          </a:prstGeom>
          <a:noFill/>
        </p:spPr>
      </p:pic>
      <p:pic>
        <p:nvPicPr>
          <p:cNvPr id="41987" name="Picture 3" descr="https://studfiles.net/html/2706/276/html_PGs0LUHLtt.6aqQ/img-5984Jd.png"/>
          <p:cNvPicPr>
            <a:picLocks noChangeAspect="1" noChangeArrowheads="1"/>
          </p:cNvPicPr>
          <p:nvPr/>
        </p:nvPicPr>
        <p:blipFill>
          <a:blip r:embed="rId3" cstate="print"/>
          <a:srcRect/>
          <a:stretch>
            <a:fillRect/>
          </a:stretch>
        </p:blipFill>
        <p:spPr bwMode="auto">
          <a:xfrm>
            <a:off x="15801975" y="-76200"/>
            <a:ext cx="200025" cy="171450"/>
          </a:xfrm>
          <a:prstGeom prst="rect">
            <a:avLst/>
          </a:prstGeom>
          <a:noFill/>
        </p:spPr>
      </p:pic>
      <p:pic>
        <p:nvPicPr>
          <p:cNvPr id="41988" name="Picture 4" descr="https://studfiles.net/html/2706/276/html_PGs0LUHLtt.6aqQ/img-2XtQT7.png"/>
          <p:cNvPicPr>
            <a:picLocks noChangeAspect="1" noChangeArrowheads="1"/>
          </p:cNvPicPr>
          <p:nvPr/>
        </p:nvPicPr>
        <p:blipFill>
          <a:blip r:embed="rId4" cstate="print"/>
          <a:srcRect/>
          <a:stretch>
            <a:fillRect/>
          </a:stretch>
        </p:blipFill>
        <p:spPr bwMode="auto">
          <a:xfrm>
            <a:off x="16551275" y="-76200"/>
            <a:ext cx="381000" cy="1714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18" y="0"/>
            <a:ext cx="2544864" cy="769441"/>
          </a:xfrm>
          <a:prstGeom prst="rect">
            <a:avLst/>
          </a:prstGeom>
          <a:noFill/>
        </p:spPr>
        <p:txBody>
          <a:bodyPr wrap="none" rtlCol="0">
            <a:spAutoFit/>
          </a:bodyPr>
          <a:lstStyle/>
          <a:p>
            <a:r>
              <a:rPr lang="ru-RU" sz="4400" b="1" dirty="0" smtClean="0">
                <a:solidFill>
                  <a:srgbClr val="FF0000"/>
                </a:solidFill>
                <a:latin typeface="Times New Roman" pitchFamily="18" charset="0"/>
                <a:cs typeface="Times New Roman" pitchFamily="18" charset="0"/>
              </a:rPr>
              <a:t>Введение</a:t>
            </a:r>
            <a:endParaRPr lang="ru-RU" sz="4400" b="1" dirty="0">
              <a:solidFill>
                <a:srgbClr val="FF0000"/>
              </a:solidFill>
              <a:latin typeface="Times New Roman" pitchFamily="18" charset="0"/>
              <a:cs typeface="Times New Roman" pitchFamily="18" charset="0"/>
            </a:endParaRPr>
          </a:p>
        </p:txBody>
      </p:sp>
      <p:pic>
        <p:nvPicPr>
          <p:cNvPr id="2050" name="Picture 2" descr="http://agrobk.ru/wp-content/download/2015/04/ukraina-prodazhi-desertnogo-yabloka-znachitelno-snizilis.jpg"/>
          <p:cNvPicPr>
            <a:picLocks noChangeAspect="1" noChangeArrowheads="1"/>
          </p:cNvPicPr>
          <p:nvPr/>
        </p:nvPicPr>
        <p:blipFill>
          <a:blip r:embed="rId2" cstate="print"/>
          <a:srcRect/>
          <a:stretch>
            <a:fillRect/>
          </a:stretch>
        </p:blipFill>
        <p:spPr bwMode="auto">
          <a:xfrm>
            <a:off x="654339" y="725920"/>
            <a:ext cx="7820786" cy="52176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23330"/>
          </a:xfrm>
          <a:prstGeom prst="rect">
            <a:avLst/>
          </a:prstGeom>
        </p:spPr>
        <p:txBody>
          <a:bodyPr wrap="square">
            <a:spAutoFit/>
          </a:bodyPr>
          <a:lstStyle/>
          <a:p>
            <a:r>
              <a:rPr lang="ru-RU" dirty="0" smtClean="0">
                <a:solidFill>
                  <a:srgbClr val="000000"/>
                </a:solidFill>
                <a:latin typeface="Times New Roman" pitchFamily="18" charset="0"/>
                <a:cs typeface="Times New Roman" pitchFamily="18" charset="0"/>
              </a:rPr>
              <a:t>Для трехзначной логике с нечеткими значениями истинности: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 «истинно»,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a:t>
            </a:r>
            <a:r>
              <a:rPr lang="ru-RU" dirty="0" smtClean="0">
                <a:solidFill>
                  <a:srgbClr val="000000"/>
                </a:solidFill>
                <a:latin typeface="Times New Roman" pitchFamily="18" charset="0"/>
                <a:cs typeface="Times New Roman" pitchFamily="18" charset="0"/>
              </a:rPr>
              <a:t> - «ложно»,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T+F</a:t>
            </a:r>
            <a:r>
              <a:rPr lang="ru-RU" dirty="0" smtClean="0">
                <a:solidFill>
                  <a:srgbClr val="000000"/>
                </a:solidFill>
                <a:latin typeface="Times New Roman" pitchFamily="18" charset="0"/>
                <a:cs typeface="Times New Roman" pitchFamily="18" charset="0"/>
              </a:rPr>
              <a:t> - «неизвестно» Л. Заде предложил такие лингвистические таблицы истинности, которые легко получить, исходя из выше приведенных формул</a:t>
            </a:r>
            <a:endParaRPr lang="ru-RU" dirty="0"/>
          </a:p>
        </p:txBody>
      </p:sp>
      <p:pic>
        <p:nvPicPr>
          <p:cNvPr id="45057" name="Picture 1"/>
          <p:cNvPicPr>
            <a:picLocks noChangeAspect="1" noChangeArrowheads="1"/>
          </p:cNvPicPr>
          <p:nvPr/>
        </p:nvPicPr>
        <p:blipFill>
          <a:blip r:embed="rId2" cstate="print"/>
          <a:srcRect/>
          <a:stretch>
            <a:fillRect/>
          </a:stretch>
        </p:blipFill>
        <p:spPr bwMode="auto">
          <a:xfrm>
            <a:off x="1942881" y="1120447"/>
            <a:ext cx="5321300" cy="47117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9303" y="0"/>
            <a:ext cx="4827412" cy="461665"/>
          </a:xfrm>
          <a:prstGeom prst="rect">
            <a:avLst/>
          </a:prstGeom>
        </p:spPr>
        <p:txBody>
          <a:bodyPr wrap="none">
            <a:spAutoFit/>
          </a:bodyPr>
          <a:lstStyle/>
          <a:p>
            <a:r>
              <a:rPr lang="ru-RU" sz="2400" b="1" dirty="0" smtClean="0">
                <a:solidFill>
                  <a:schemeClr val="accent1">
                    <a:lumMod val="50000"/>
                  </a:schemeClr>
                </a:solidFill>
                <a:latin typeface="Times New Roman" pitchFamily="18" charset="0"/>
                <a:cs typeface="Times New Roman" pitchFamily="18" charset="0"/>
              </a:rPr>
              <a:t>Нечеткие предикаты и кванторы</a:t>
            </a:r>
            <a:endParaRPr lang="ru-RU" sz="2400" b="1" dirty="0">
              <a:solidFill>
                <a:schemeClr val="accent1">
                  <a:lumMod val="50000"/>
                </a:schemeClr>
              </a:solidFill>
              <a:latin typeface="Times New Roman" pitchFamily="18" charset="0"/>
              <a:cs typeface="Times New Roman" pitchFamily="18" charset="0"/>
            </a:endParaRPr>
          </a:p>
        </p:txBody>
      </p:sp>
      <p:sp>
        <p:nvSpPr>
          <p:cNvPr id="46081" name="Rectangle 1"/>
          <p:cNvSpPr>
            <a:spLocks noChangeArrowheads="1"/>
          </p:cNvSpPr>
          <p:nvPr/>
        </p:nvSpPr>
        <p:spPr bwMode="auto">
          <a:xfrm>
            <a:off x="0" y="52026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Нечеткое отрицание – аналог четкой операции НЕ – представляет собой бинарную операцию отрицания в нечетком смысле оценки [0,1], дающую в ответе оценку [0,1]. Аксиоматическое определение записывается в виде: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для функции</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rgbClr val="000000"/>
              </a:solidFill>
              <a:effectLst/>
              <a:latin typeface="Times New Roman" pitchFamily="18" charset="0"/>
              <a:cs typeface="Times New Roman" pitchFamily="18" charset="0"/>
            </a:endParaRPr>
          </a:p>
        </p:txBody>
      </p:sp>
      <p:pic>
        <p:nvPicPr>
          <p:cNvPr id="46082" name="Picture 2" descr="https://studfiles.net/html/2706/276/html_PGs0LUHLtt.6aqQ/img-wAwnN3.png"/>
          <p:cNvPicPr>
            <a:picLocks noChangeAspect="1" noChangeArrowheads="1"/>
          </p:cNvPicPr>
          <p:nvPr/>
        </p:nvPicPr>
        <p:blipFill>
          <a:blip r:embed="rId2" cstate="print"/>
          <a:srcRect/>
          <a:stretch>
            <a:fillRect/>
          </a:stretch>
        </p:blipFill>
        <p:spPr bwMode="auto">
          <a:xfrm>
            <a:off x="1727967" y="1568669"/>
            <a:ext cx="2841736" cy="496614"/>
          </a:xfrm>
          <a:prstGeom prst="rect">
            <a:avLst/>
          </a:prstGeom>
          <a:noFill/>
        </p:spPr>
      </p:pic>
      <p:sp>
        <p:nvSpPr>
          <p:cNvPr id="46083" name="Rectangle 3"/>
          <p:cNvSpPr>
            <a:spLocks noChangeArrowheads="1"/>
          </p:cNvSpPr>
          <p:nvPr/>
        </p:nvSpPr>
        <p:spPr bwMode="auto">
          <a:xfrm>
            <a:off x="0" y="2349061"/>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1 аксиома   ,</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2 аксиома   ,   </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(далее это условие опускается).</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3 аксиома   .</a:t>
            </a:r>
          </a:p>
        </p:txBody>
      </p:sp>
      <p:pic>
        <p:nvPicPr>
          <p:cNvPr id="46084" name="Picture 4" descr="https://studfiles.net/html/2706/276/html_PGs0LUHLtt.6aqQ/img-K4VfLL.png"/>
          <p:cNvPicPr>
            <a:picLocks noChangeAspect="1" noChangeArrowheads="1"/>
          </p:cNvPicPr>
          <p:nvPr/>
        </p:nvPicPr>
        <p:blipFill>
          <a:blip r:embed="rId3" cstate="print"/>
          <a:srcRect/>
          <a:stretch>
            <a:fillRect/>
          </a:stretch>
        </p:blipFill>
        <p:spPr bwMode="auto">
          <a:xfrm>
            <a:off x="1558103" y="2337510"/>
            <a:ext cx="885551" cy="402525"/>
          </a:xfrm>
          <a:prstGeom prst="rect">
            <a:avLst/>
          </a:prstGeom>
          <a:noFill/>
        </p:spPr>
      </p:pic>
      <p:pic>
        <p:nvPicPr>
          <p:cNvPr id="46085" name="Picture 5" descr="https://studfiles.net/html/2706/276/html_PGs0LUHLtt.6aqQ/img-vjYIq3.png"/>
          <p:cNvPicPr>
            <a:picLocks noChangeAspect="1" noChangeArrowheads="1"/>
          </p:cNvPicPr>
          <p:nvPr/>
        </p:nvPicPr>
        <p:blipFill>
          <a:blip r:embed="rId4" cstate="print"/>
          <a:srcRect/>
          <a:stretch>
            <a:fillRect/>
          </a:stretch>
        </p:blipFill>
        <p:spPr bwMode="auto">
          <a:xfrm>
            <a:off x="1431980" y="2914212"/>
            <a:ext cx="1186922" cy="491140"/>
          </a:xfrm>
          <a:prstGeom prst="rect">
            <a:avLst/>
          </a:prstGeom>
          <a:noFill/>
        </p:spPr>
      </p:pic>
      <p:pic>
        <p:nvPicPr>
          <p:cNvPr id="46086" name="Picture 6" descr="https://studfiles.net/html/2706/276/html_PGs0LUHLtt.6aqQ/img-Hp_diy.png"/>
          <p:cNvPicPr>
            <a:picLocks noChangeAspect="1" noChangeArrowheads="1"/>
          </p:cNvPicPr>
          <p:nvPr/>
        </p:nvPicPr>
        <p:blipFill>
          <a:blip r:embed="rId5" cstate="print"/>
          <a:srcRect/>
          <a:stretch>
            <a:fillRect/>
          </a:stretch>
        </p:blipFill>
        <p:spPr bwMode="auto">
          <a:xfrm>
            <a:off x="2768383" y="2993038"/>
            <a:ext cx="1532824" cy="349251"/>
          </a:xfrm>
          <a:prstGeom prst="rect">
            <a:avLst/>
          </a:prstGeom>
          <a:noFill/>
        </p:spPr>
      </p:pic>
      <p:pic>
        <p:nvPicPr>
          <p:cNvPr id="46087" name="Picture 7" descr="https://studfiles.net/html/2706/276/html_PGs0LUHLtt.6aqQ/img-l7ifIN.png"/>
          <p:cNvPicPr>
            <a:picLocks noChangeAspect="1" noChangeArrowheads="1"/>
          </p:cNvPicPr>
          <p:nvPr/>
        </p:nvPicPr>
        <p:blipFill>
          <a:blip r:embed="rId6" cstate="print"/>
          <a:srcRect/>
          <a:stretch>
            <a:fillRect/>
          </a:stretch>
        </p:blipFill>
        <p:spPr bwMode="auto">
          <a:xfrm>
            <a:off x="1495043" y="3536840"/>
            <a:ext cx="2252674" cy="514897"/>
          </a:xfrm>
          <a:prstGeom prst="rect">
            <a:avLst/>
          </a:prstGeom>
          <a:noFill/>
        </p:spPr>
      </p:pic>
      <p:pic>
        <p:nvPicPr>
          <p:cNvPr id="46089" name="Picture 9" descr="https://studfiles.net/html/2706/276/html_PGs0LUHLtt.6aqQ/img-FdFCXb.png"/>
          <p:cNvPicPr>
            <a:picLocks noChangeAspect="1" noChangeArrowheads="1"/>
          </p:cNvPicPr>
          <p:nvPr/>
        </p:nvPicPr>
        <p:blipFill>
          <a:blip r:embed="rId7" cstate="print"/>
          <a:srcRect/>
          <a:stretch>
            <a:fillRect/>
          </a:stretch>
        </p:blipFill>
        <p:spPr bwMode="auto">
          <a:xfrm>
            <a:off x="7602538" y="76200"/>
            <a:ext cx="171450" cy="171450"/>
          </a:xfrm>
          <a:prstGeom prst="rect">
            <a:avLst/>
          </a:prstGeom>
          <a:noFill/>
        </p:spPr>
      </p:pic>
      <p:pic>
        <p:nvPicPr>
          <p:cNvPr id="46090" name="Picture 10" descr="https://studfiles.net/html/2706/276/html_PGs0LUHLtt.6aqQ/img-I0mDMn.png"/>
          <p:cNvPicPr>
            <a:picLocks noChangeAspect="1" noChangeArrowheads="1"/>
          </p:cNvPicPr>
          <p:nvPr/>
        </p:nvPicPr>
        <p:blipFill>
          <a:blip r:embed="rId7" cstate="print"/>
          <a:srcRect/>
          <a:stretch>
            <a:fillRect/>
          </a:stretch>
        </p:blipFill>
        <p:spPr bwMode="auto">
          <a:xfrm>
            <a:off x="8761413" y="76200"/>
            <a:ext cx="171450" cy="1714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Здесь аксиома 1 сохраняет свойство двузначного НЕ и означает, что «нечеткое отрицание 0 равно 1», другими словами является граничным условием. </a:t>
            </a:r>
            <a:endParaRPr kumimoji="0" lang="en-US"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dirty="0" smtClean="0">
              <a:solidFill>
                <a:srgbClr val="00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Аксиома 2 является правил</a:t>
            </a:r>
            <a:r>
              <a:rPr lang="ru-RU" dirty="0" smtClean="0">
                <a:solidFill>
                  <a:srgbClr val="000000"/>
                </a:solidFill>
                <a:latin typeface="Times New Roman" pitchFamily="18" charset="0"/>
                <a:cs typeface="Times New Roman" pitchFamily="18" charset="0"/>
              </a:rPr>
              <a:t>о</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м двойного отрицания, утверждающим, что взятые дважды отрицания возвращают к исходной оценке. Это достаточно сильное требование, но если его опустить, то будут несправедливы некоторые известные свойства, и в настоящее время это требование включают в набор аксиом нечеткого множества. </a:t>
            </a: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rgbClr val="000000"/>
              </a:solidFill>
              <a:latin typeface="Times New Roman" pitchFamily="18" charset="0"/>
              <a:cs typeface="Times New Roman" pitchFamily="18" charset="0"/>
            </a:endParaRPr>
          </a:p>
          <a:p>
            <a:pPr lvl="0" algn="just" fontAlgn="base">
              <a:spcBef>
                <a:spcPct val="0"/>
              </a:spcBef>
              <a:spcAft>
                <a:spcPct val="0"/>
              </a:spcAf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Третья аксиома – наиболее существенное требование понятия «отрицание» – нечеткое отрицание инвертирует (в смысле строго неравенства) последовательность оценок (то есть меняет местами хорошие и плохие оценки). Если отложить </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на оси абсцисс, а </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r>
              <a:rPr lang="ru-RU" b="1" dirty="0" smtClean="0"/>
              <a:t> ¬</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 на оси ординат, то отрицание можно интерпретировать как монотонную строго убывающую функцию.</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631216"/>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теории нечетких множеств разработан общий подход к выполнению операторов пересечения, объединения и дополнения, реализованный в так называемых треугольных нормах и </a:t>
            </a:r>
            <a:r>
              <a:rPr lang="ru-RU" sz="2000" dirty="0" err="1" smtClean="0">
                <a:latin typeface="Times New Roman" pitchFamily="18" charset="0"/>
                <a:cs typeface="Times New Roman" pitchFamily="18" charset="0"/>
              </a:rPr>
              <a:t>конормах</a:t>
            </a:r>
            <a:r>
              <a:rPr lang="ru-RU" sz="2000" dirty="0" smtClean="0">
                <a:latin typeface="Times New Roman" pitchFamily="18" charset="0"/>
                <a:cs typeface="Times New Roman" pitchFamily="18" charset="0"/>
              </a:rPr>
              <a:t>. Приведенные выше реализации операций пересечения и объединения – наиболее распространенные случаи t-нормы и </a:t>
            </a:r>
            <a:r>
              <a:rPr lang="ru-RU" sz="2000" dirty="0" err="1" smtClean="0">
                <a:latin typeface="Times New Roman" pitchFamily="18" charset="0"/>
                <a:cs typeface="Times New Roman" pitchFamily="18" charset="0"/>
              </a:rPr>
              <a:t>t-конормы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рямоугольник 2"/>
          <p:cNvSpPr/>
          <p:nvPr/>
        </p:nvSpPr>
        <p:spPr>
          <a:xfrm>
            <a:off x="0" y="1721859"/>
            <a:ext cx="9144000" cy="707886"/>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Для описания нечетких множеств вводятся понятия нечеткой и лингвистической переменных.</a:t>
            </a:r>
            <a:endParaRPr lang="ru-RU" sz="2000" dirty="0">
              <a:latin typeface="Times New Roman" pitchFamily="18" charset="0"/>
              <a:cs typeface="Times New Roman" pitchFamily="18" charset="0"/>
            </a:endParaRPr>
          </a:p>
        </p:txBody>
      </p:sp>
      <p:sp>
        <p:nvSpPr>
          <p:cNvPr id="4" name="Прямоугольник 3"/>
          <p:cNvSpPr/>
          <p:nvPr/>
        </p:nvSpPr>
        <p:spPr>
          <a:xfrm>
            <a:off x="0" y="2513526"/>
            <a:ext cx="8923282" cy="1323439"/>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Нечеткая переменная описывается набором (N,X,A), где </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N – это название переменной, </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X – универсальное множество (область рассуждений), </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A – нечеткое множество на X.</a:t>
            </a:r>
            <a:endParaRPr lang="ru-RU"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70099"/>
          </a:xfrm>
          <a:prstGeom prst="rect">
            <a:avLst/>
          </a:prstGeom>
        </p:spPr>
        <p:txBody>
          <a:bodyPr wrap="square">
            <a:spAutoFit/>
          </a:bodyPr>
          <a:lstStyle/>
          <a:p>
            <a:r>
              <a:rPr lang="en-US" sz="2000" dirty="0" smtClean="0"/>
              <a:t> </a:t>
            </a:r>
            <a:r>
              <a:rPr lang="ru-RU" sz="2000" dirty="0" smtClean="0"/>
              <a:t>Каждая лингвистическая переменная состоит из:</a:t>
            </a:r>
          </a:p>
          <a:p>
            <a:r>
              <a:rPr lang="en-US" sz="2000" dirty="0" smtClean="0"/>
              <a:t>- </a:t>
            </a:r>
            <a:r>
              <a:rPr lang="ru-RU" sz="2000" dirty="0" smtClean="0"/>
              <a:t>названия;</a:t>
            </a:r>
          </a:p>
          <a:p>
            <a:r>
              <a:rPr lang="en-US" sz="2000" dirty="0" smtClean="0"/>
              <a:t>- </a:t>
            </a:r>
            <a:r>
              <a:rPr lang="ru-RU" sz="2000" dirty="0" smtClean="0"/>
              <a:t>множества своих значений, которое также называется базовым </a:t>
            </a:r>
            <a:r>
              <a:rPr lang="ru-RU" sz="2000" dirty="0" err="1" smtClean="0"/>
              <a:t>терм-множеством</a:t>
            </a:r>
            <a:r>
              <a:rPr lang="ru-RU" sz="2000" dirty="0" smtClean="0"/>
              <a:t> T. Элементы базового терм-множества представляют собой названия нечетких переменных;</a:t>
            </a:r>
          </a:p>
          <a:p>
            <a:r>
              <a:rPr lang="en-US" sz="2000" dirty="0" smtClean="0"/>
              <a:t>- </a:t>
            </a:r>
            <a:r>
              <a:rPr lang="ru-RU" sz="2000" dirty="0" smtClean="0"/>
              <a:t>универсального множества X;</a:t>
            </a:r>
          </a:p>
          <a:p>
            <a:r>
              <a:rPr lang="en-US" sz="2000" dirty="0" smtClean="0"/>
              <a:t>- </a:t>
            </a:r>
            <a:r>
              <a:rPr lang="ru-RU" sz="2000" dirty="0" smtClean="0"/>
              <a:t>синтаксического правила G, по которому генерируются новые термы с применением слов естественного или формального языка;</a:t>
            </a:r>
          </a:p>
          <a:p>
            <a:r>
              <a:rPr lang="en-US" sz="2000" dirty="0" smtClean="0"/>
              <a:t>- </a:t>
            </a:r>
            <a:r>
              <a:rPr lang="ru-RU" sz="2000" dirty="0" smtClean="0"/>
              <a:t>семантического правила P, которое каждому значению лингвистической переменной ставит в соответствие нечеткое подмножество множества X.</a:t>
            </a:r>
            <a:endParaRPr lang="ru-RU" sz="2000" dirty="0"/>
          </a:p>
        </p:txBody>
      </p:sp>
      <p:sp>
        <p:nvSpPr>
          <p:cNvPr id="3" name="Прямоугольник 2"/>
          <p:cNvSpPr/>
          <p:nvPr/>
        </p:nvSpPr>
        <p:spPr>
          <a:xfrm>
            <a:off x="0" y="3261285"/>
            <a:ext cx="9144000" cy="1015663"/>
          </a:xfrm>
          <a:prstGeom prst="rect">
            <a:avLst/>
          </a:prstGeom>
        </p:spPr>
        <p:txBody>
          <a:bodyPr wrap="square">
            <a:spAutoFit/>
          </a:bodyPr>
          <a:lstStyle/>
          <a:p>
            <a:r>
              <a:rPr lang="en-US" sz="2000" dirty="0" smtClean="0"/>
              <a:t>	</a:t>
            </a:r>
            <a:r>
              <a:rPr lang="ru-RU" sz="2000" dirty="0" smtClean="0"/>
              <a:t>Существует свыше десятка типовых форм кривых для задания функций принадлежности. Наибольшее распространение получили: </a:t>
            </a:r>
            <a:r>
              <a:rPr lang="ru-RU" sz="2000" dirty="0" smtClean="0">
                <a:solidFill>
                  <a:schemeClr val="accent2">
                    <a:lumMod val="75000"/>
                  </a:schemeClr>
                </a:solidFill>
              </a:rPr>
              <a:t>треугольная</a:t>
            </a:r>
            <a:r>
              <a:rPr lang="ru-RU" sz="2000" dirty="0" smtClean="0"/>
              <a:t>, </a:t>
            </a:r>
            <a:r>
              <a:rPr lang="ru-RU" sz="2000" dirty="0" smtClean="0">
                <a:solidFill>
                  <a:schemeClr val="accent2">
                    <a:lumMod val="75000"/>
                  </a:schemeClr>
                </a:solidFill>
              </a:rPr>
              <a:t>трапецеидальная</a:t>
            </a:r>
            <a:r>
              <a:rPr lang="ru-RU" sz="2000" dirty="0" smtClean="0"/>
              <a:t> и </a:t>
            </a:r>
            <a:r>
              <a:rPr lang="ru-RU" sz="2000" dirty="0" smtClean="0">
                <a:solidFill>
                  <a:schemeClr val="accent2">
                    <a:lumMod val="75000"/>
                  </a:schemeClr>
                </a:solidFill>
              </a:rPr>
              <a:t>гауссова</a:t>
            </a:r>
            <a:r>
              <a:rPr lang="ru-RU" sz="2000" dirty="0" smtClean="0"/>
              <a:t> функции принадлежности.</a:t>
            </a:r>
            <a:endParaRPr lang="ru-RU"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Треугольная функция </a:t>
            </a:r>
            <a:r>
              <a:rPr lang="ru-RU" dirty="0" smtClean="0">
                <a:latin typeface="Times New Roman" pitchFamily="18" charset="0"/>
                <a:cs typeface="Times New Roman" pitchFamily="18" charset="0"/>
              </a:rPr>
              <a:t>принадлежности определяется тройкой чисел (</a:t>
            </a:r>
            <a:r>
              <a:rPr lang="ru-RU" dirty="0" err="1" smtClean="0">
                <a:latin typeface="Times New Roman" pitchFamily="18" charset="0"/>
                <a:cs typeface="Times New Roman" pitchFamily="18" charset="0"/>
              </a:rPr>
              <a:t>a,b,c</a:t>
            </a:r>
            <a:r>
              <a:rPr lang="ru-RU" dirty="0" smtClean="0">
                <a:latin typeface="Times New Roman" pitchFamily="18" charset="0"/>
                <a:cs typeface="Times New Roman" pitchFamily="18" charset="0"/>
              </a:rPr>
              <a:t>), и ее значение в точке </a:t>
            </a:r>
            <a:r>
              <a:rPr lang="ru-RU" dirty="0" err="1" smtClean="0">
                <a:latin typeface="Times New Roman" pitchFamily="18" charset="0"/>
                <a:cs typeface="Times New Roman" pitchFamily="18" charset="0"/>
              </a:rPr>
              <a:t>x</a:t>
            </a:r>
            <a:r>
              <a:rPr lang="ru-RU" dirty="0" smtClean="0">
                <a:latin typeface="Times New Roman" pitchFamily="18" charset="0"/>
                <a:cs typeface="Times New Roman" pitchFamily="18" charset="0"/>
              </a:rPr>
              <a:t> вычисляется согласно выражению:</a:t>
            </a:r>
            <a:endParaRPr lang="ru-RU" dirty="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1981636" y="819807"/>
            <a:ext cx="4568495" cy="1513489"/>
          </a:xfrm>
          <a:prstGeom prst="rect">
            <a:avLst/>
          </a:prstGeom>
          <a:noFill/>
          <a:ln w="9525">
            <a:noFill/>
            <a:miter lim="800000"/>
            <a:headEnd/>
            <a:tailEnd/>
          </a:ln>
          <a:effectLst/>
        </p:spPr>
      </p:pic>
      <p:sp>
        <p:nvSpPr>
          <p:cNvPr id="6" name="Прямоугольник 5"/>
          <p:cNvSpPr/>
          <p:nvPr/>
        </p:nvSpPr>
        <p:spPr>
          <a:xfrm>
            <a:off x="0" y="2513526"/>
            <a:ext cx="9144000" cy="1015663"/>
          </a:xfrm>
          <a:prstGeom prst="rect">
            <a:avLst/>
          </a:prstGeom>
        </p:spPr>
        <p:txBody>
          <a:bodyPr wrap="square">
            <a:spAutoFit/>
          </a:bodyPr>
          <a:lstStyle/>
          <a:p>
            <a:r>
              <a:rPr lang="ru-RU" sz="2000" dirty="0" smtClean="0">
                <a:latin typeface="Times New Roman" pitchFamily="18" charset="0"/>
                <a:cs typeface="Times New Roman" pitchFamily="18" charset="0"/>
              </a:rPr>
              <a:t>При (</a:t>
            </a:r>
            <a:r>
              <a:rPr lang="ru-RU" sz="2000" dirty="0" err="1" smtClean="0">
                <a:latin typeface="Times New Roman" pitchFamily="18" charset="0"/>
                <a:cs typeface="Times New Roman" pitchFamily="18" charset="0"/>
              </a:rPr>
              <a:t>b-a</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c-b</a:t>
            </a:r>
            <a:r>
              <a:rPr lang="ru-RU" sz="2000" dirty="0" smtClean="0">
                <a:latin typeface="Times New Roman" pitchFamily="18" charset="0"/>
                <a:cs typeface="Times New Roman" pitchFamily="18" charset="0"/>
              </a:rPr>
              <a:t>) имеем случай симметричной треугольной функции принадлежности, которая может быть однозначно задана двумя параметрами из тройки (</a:t>
            </a:r>
            <a:r>
              <a:rPr lang="ru-RU" sz="2000" dirty="0" err="1" smtClean="0">
                <a:latin typeface="Times New Roman" pitchFamily="18" charset="0"/>
                <a:cs typeface="Times New Roman" pitchFamily="18" charset="0"/>
              </a:rPr>
              <a:t>a,b,c</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7107" name="Picture 3"/>
          <p:cNvPicPr>
            <a:picLocks noChangeAspect="1" noChangeArrowheads="1"/>
          </p:cNvPicPr>
          <p:nvPr/>
        </p:nvPicPr>
        <p:blipFill>
          <a:blip r:embed="rId3" cstate="print"/>
          <a:srcRect/>
          <a:stretch>
            <a:fillRect/>
          </a:stretch>
        </p:blipFill>
        <p:spPr bwMode="auto">
          <a:xfrm>
            <a:off x="2410592" y="3747376"/>
            <a:ext cx="4069036" cy="23668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p:spPr>
        <p:txBody>
          <a:bodyPr wrap="square">
            <a:spAutoFit/>
          </a:bodyPr>
          <a:lstStyle/>
          <a:p>
            <a:r>
              <a:rPr lang="ru-RU" sz="2000" dirty="0" smtClean="0"/>
              <a:t>Для задания </a:t>
            </a:r>
            <a:r>
              <a:rPr lang="ru-RU" sz="2000" b="1" dirty="0" smtClean="0">
                <a:solidFill>
                  <a:schemeClr val="accent2">
                    <a:lumMod val="75000"/>
                  </a:schemeClr>
                </a:solidFill>
              </a:rPr>
              <a:t>трапецеидальной функции </a:t>
            </a:r>
            <a:r>
              <a:rPr lang="ru-RU" sz="2000" dirty="0" smtClean="0"/>
              <a:t>принадлежности необходима четверка чисел (</a:t>
            </a:r>
            <a:r>
              <a:rPr lang="ru-RU" sz="2000" dirty="0" err="1" smtClean="0"/>
              <a:t>a,b,c,d</a:t>
            </a:r>
            <a:r>
              <a:rPr lang="ru-RU" sz="2000" dirty="0" smtClean="0"/>
              <a:t>):</a:t>
            </a:r>
            <a:endParaRPr lang="ru-RU" sz="2000" dirty="0"/>
          </a:p>
        </p:txBody>
      </p:sp>
      <p:pic>
        <p:nvPicPr>
          <p:cNvPr id="48130" name="Picture 2"/>
          <p:cNvPicPr>
            <a:picLocks noChangeAspect="1" noChangeArrowheads="1"/>
          </p:cNvPicPr>
          <p:nvPr/>
        </p:nvPicPr>
        <p:blipFill>
          <a:blip r:embed="rId2" cstate="print"/>
          <a:srcRect/>
          <a:stretch>
            <a:fillRect/>
          </a:stretch>
        </p:blipFill>
        <p:spPr bwMode="auto">
          <a:xfrm>
            <a:off x="1834930" y="689522"/>
            <a:ext cx="4622800" cy="1663700"/>
          </a:xfrm>
          <a:prstGeom prst="rect">
            <a:avLst/>
          </a:prstGeom>
          <a:noFill/>
          <a:ln w="9525">
            <a:noFill/>
            <a:miter lim="800000"/>
            <a:headEnd/>
            <a:tailEnd/>
          </a:ln>
          <a:effectLst/>
        </p:spPr>
      </p:pic>
      <p:sp>
        <p:nvSpPr>
          <p:cNvPr id="4" name="Прямоугольник 3"/>
          <p:cNvSpPr/>
          <p:nvPr/>
        </p:nvSpPr>
        <p:spPr>
          <a:xfrm>
            <a:off x="0" y="2573197"/>
            <a:ext cx="9144000" cy="707886"/>
          </a:xfrm>
          <a:prstGeom prst="rect">
            <a:avLst/>
          </a:prstGeom>
        </p:spPr>
        <p:txBody>
          <a:bodyPr wrap="square">
            <a:spAutoFit/>
          </a:bodyPr>
          <a:lstStyle/>
          <a:p>
            <a:r>
              <a:rPr lang="ru-RU" sz="2000" dirty="0" smtClean="0">
                <a:latin typeface="Times New Roman" pitchFamily="18" charset="0"/>
                <a:cs typeface="Times New Roman" pitchFamily="18" charset="0"/>
              </a:rPr>
              <a:t>При (</a:t>
            </a:r>
            <a:r>
              <a:rPr lang="ru-RU" sz="2000" dirty="0" err="1" smtClean="0">
                <a:latin typeface="Times New Roman" pitchFamily="18" charset="0"/>
                <a:cs typeface="Times New Roman" pitchFamily="18" charset="0"/>
              </a:rPr>
              <a:t>b-a</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d-c</a:t>
            </a:r>
            <a:r>
              <a:rPr lang="ru-RU" sz="2000" dirty="0" smtClean="0">
                <a:latin typeface="Times New Roman" pitchFamily="18" charset="0"/>
                <a:cs typeface="Times New Roman" pitchFamily="18" charset="0"/>
              </a:rPr>
              <a:t>) трапецеидальная функция принадлежности принимает симметричный вид.</a:t>
            </a:r>
            <a:endParaRPr lang="ru-RU" sz="2000" dirty="0">
              <a:latin typeface="Times New Roman" pitchFamily="18" charset="0"/>
              <a:cs typeface="Times New Roman" pitchFamily="18" charset="0"/>
            </a:endParaRPr>
          </a:p>
        </p:txBody>
      </p:sp>
      <p:pic>
        <p:nvPicPr>
          <p:cNvPr id="48131" name="Picture 3"/>
          <p:cNvPicPr>
            <a:picLocks noChangeAspect="1" noChangeArrowheads="1"/>
          </p:cNvPicPr>
          <p:nvPr/>
        </p:nvPicPr>
        <p:blipFill>
          <a:blip r:embed="rId3" cstate="print"/>
          <a:srcRect/>
          <a:stretch>
            <a:fillRect/>
          </a:stretch>
        </p:blipFill>
        <p:spPr bwMode="auto">
          <a:xfrm>
            <a:off x="2395044" y="3447832"/>
            <a:ext cx="3992688" cy="236964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00110"/>
          </a:xfrm>
          <a:prstGeom prst="rect">
            <a:avLst/>
          </a:prstGeom>
        </p:spPr>
        <p:txBody>
          <a:bodyPr wrap="square">
            <a:spAutoFit/>
          </a:bodyPr>
          <a:lstStyle/>
          <a:p>
            <a:r>
              <a:rPr lang="ru-RU" sz="2000" dirty="0" smtClean="0">
                <a:latin typeface="Times New Roman" pitchFamily="18" charset="0"/>
                <a:cs typeface="Times New Roman" pitchFamily="18" charset="0"/>
              </a:rPr>
              <a:t>Функция принадлежности </a:t>
            </a:r>
            <a:r>
              <a:rPr lang="ru-RU" sz="2000" b="1" dirty="0" smtClean="0">
                <a:solidFill>
                  <a:schemeClr val="accent2">
                    <a:lumMod val="75000"/>
                  </a:schemeClr>
                </a:solidFill>
                <a:latin typeface="Times New Roman" pitchFamily="18" charset="0"/>
                <a:cs typeface="Times New Roman" pitchFamily="18" charset="0"/>
              </a:rPr>
              <a:t>гауссова типа </a:t>
            </a:r>
            <a:r>
              <a:rPr lang="ru-RU" sz="2000" dirty="0" smtClean="0">
                <a:latin typeface="Times New Roman" pitchFamily="18" charset="0"/>
                <a:cs typeface="Times New Roman" pitchFamily="18" charset="0"/>
              </a:rPr>
              <a:t>описывается формулой</a:t>
            </a:r>
            <a:endParaRPr lang="ru-RU" sz="2000" dirty="0">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cstate="print"/>
          <a:srcRect/>
          <a:stretch>
            <a:fillRect/>
          </a:stretch>
        </p:blipFill>
        <p:spPr bwMode="auto">
          <a:xfrm>
            <a:off x="2880273" y="635657"/>
            <a:ext cx="3225800" cy="825500"/>
          </a:xfrm>
          <a:prstGeom prst="rect">
            <a:avLst/>
          </a:prstGeom>
          <a:noFill/>
          <a:ln w="9525">
            <a:noFill/>
            <a:miter lim="800000"/>
            <a:headEnd/>
            <a:tailEnd/>
          </a:ln>
          <a:effectLst/>
        </p:spPr>
      </p:pic>
      <p:sp>
        <p:nvSpPr>
          <p:cNvPr id="4" name="Прямоугольник 3"/>
          <p:cNvSpPr/>
          <p:nvPr/>
        </p:nvSpPr>
        <p:spPr>
          <a:xfrm>
            <a:off x="220718" y="1709484"/>
            <a:ext cx="8923282" cy="923330"/>
          </a:xfrm>
          <a:prstGeom prst="rect">
            <a:avLst/>
          </a:prstGeom>
        </p:spPr>
        <p:txBody>
          <a:bodyPr wrap="square">
            <a:spAutoFit/>
          </a:bodyPr>
          <a:lstStyle/>
          <a:p>
            <a:r>
              <a:rPr lang="ru-RU" dirty="0" smtClean="0"/>
              <a:t>и оперирует двумя параметрами:</a:t>
            </a:r>
          </a:p>
          <a:p>
            <a:pPr>
              <a:buFontTx/>
              <a:buChar char="-"/>
            </a:pPr>
            <a:r>
              <a:rPr lang="ru-RU" dirty="0" smtClean="0"/>
              <a:t>параметр </a:t>
            </a:r>
            <a:r>
              <a:rPr lang="ru-RU" b="1" i="1" dirty="0" err="1" smtClean="0">
                <a:solidFill>
                  <a:schemeClr val="accent2">
                    <a:lumMod val="75000"/>
                  </a:schemeClr>
                </a:solidFill>
              </a:rPr>
              <a:t>c</a:t>
            </a:r>
            <a:r>
              <a:rPr lang="ru-RU" dirty="0" smtClean="0"/>
              <a:t> обозначает центр нечеткого множества, </a:t>
            </a:r>
          </a:p>
          <a:p>
            <a:pPr>
              <a:buFontTx/>
              <a:buChar char="-"/>
            </a:pPr>
            <a:r>
              <a:rPr lang="ru-RU" dirty="0" smtClean="0"/>
              <a:t> параметр          отвечает за крутизну функции.</a:t>
            </a:r>
            <a:endParaRPr lang="ru-RU" dirty="0"/>
          </a:p>
        </p:txBody>
      </p:sp>
      <p:pic>
        <p:nvPicPr>
          <p:cNvPr id="49155" name="Picture 3"/>
          <p:cNvPicPr>
            <a:picLocks noChangeAspect="1" noChangeArrowheads="1"/>
          </p:cNvPicPr>
          <p:nvPr/>
        </p:nvPicPr>
        <p:blipFill>
          <a:blip r:embed="rId3" cstate="print"/>
          <a:srcRect/>
          <a:stretch>
            <a:fillRect/>
          </a:stretch>
        </p:blipFill>
        <p:spPr bwMode="auto">
          <a:xfrm>
            <a:off x="1459297" y="2297988"/>
            <a:ext cx="322208" cy="340108"/>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cstate="print"/>
          <a:srcRect/>
          <a:stretch>
            <a:fillRect/>
          </a:stretch>
        </p:blipFill>
        <p:spPr bwMode="auto">
          <a:xfrm>
            <a:off x="2155498" y="2898446"/>
            <a:ext cx="5108828" cy="26352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p:spPr>
        <p:txBody>
          <a:bodyPr wrap="square">
            <a:spAutoFit/>
          </a:bodyPr>
          <a:lstStyle/>
          <a:p>
            <a:r>
              <a:rPr lang="ru-RU" sz="2000" dirty="0" smtClean="0">
                <a:latin typeface="Times New Roman" pitchFamily="18" charset="0"/>
                <a:cs typeface="Times New Roman" pitchFamily="18" charset="0"/>
              </a:rPr>
              <a:t>	Совокупность функций принадлежности для каждого терма из базового терм-множества T обычно изображаются вместе на одном графике.</a:t>
            </a:r>
            <a:endParaRPr lang="ru-RU" sz="2000" dirty="0">
              <a:latin typeface="Times New Roman" pitchFamily="18" charset="0"/>
              <a:cs typeface="Times New Roman" pitchFamily="18" charset="0"/>
            </a:endParaRPr>
          </a:p>
        </p:txBody>
      </p:sp>
      <p:sp>
        <p:nvSpPr>
          <p:cNvPr id="3" name="TextBox 2"/>
          <p:cNvSpPr txBox="1"/>
          <p:nvPr/>
        </p:nvSpPr>
        <p:spPr>
          <a:xfrm>
            <a:off x="204951" y="819807"/>
            <a:ext cx="2587568" cy="400110"/>
          </a:xfrm>
          <a:prstGeom prst="rect">
            <a:avLst/>
          </a:prstGeom>
          <a:noFill/>
        </p:spPr>
        <p:txBody>
          <a:bodyPr wrap="none" rtlCol="0">
            <a:spAutoFit/>
          </a:bodyPr>
          <a:lstStyle/>
          <a:p>
            <a:r>
              <a:rPr lang="ru-RU" sz="2000" b="1" dirty="0" smtClean="0">
                <a:solidFill>
                  <a:srgbClr val="C00000"/>
                </a:solidFill>
                <a:latin typeface="Times New Roman" pitchFamily="18" charset="0"/>
                <a:cs typeface="Times New Roman" pitchFamily="18" charset="0"/>
              </a:rPr>
              <a:t>Пример1</a:t>
            </a:r>
            <a:r>
              <a:rPr lang="ru-RU" sz="2000" dirty="0" smtClean="0">
                <a:latin typeface="Times New Roman" pitchFamily="18" charset="0"/>
                <a:cs typeface="Times New Roman" pitchFamily="18" charset="0"/>
              </a:rPr>
              <a:t>: цена акции</a:t>
            </a:r>
            <a:endParaRPr lang="ru-RU" sz="2000" dirty="0">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cstate="print"/>
          <a:srcRect/>
          <a:stretch>
            <a:fillRect/>
          </a:stretch>
        </p:blipFill>
        <p:spPr bwMode="auto">
          <a:xfrm>
            <a:off x="252028" y="1377074"/>
            <a:ext cx="8520373" cy="4645354"/>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6" y="204952"/>
            <a:ext cx="3145092" cy="400110"/>
          </a:xfrm>
          <a:prstGeom prst="rect">
            <a:avLst/>
          </a:prstGeom>
          <a:noFill/>
        </p:spPr>
        <p:txBody>
          <a:bodyPr wrap="none" rtlCol="0">
            <a:spAutoFit/>
          </a:bodyPr>
          <a:lstStyle/>
          <a:p>
            <a:r>
              <a:rPr lang="ru-RU" sz="2000" b="1" dirty="0" smtClean="0">
                <a:solidFill>
                  <a:srgbClr val="C00000"/>
                </a:solidFill>
                <a:latin typeface="Times New Roman" pitchFamily="18" charset="0"/>
                <a:cs typeface="Times New Roman" pitchFamily="18" charset="0"/>
              </a:rPr>
              <a:t>Пример2</a:t>
            </a:r>
            <a:r>
              <a:rPr lang="ru-RU" sz="2000" dirty="0" smtClean="0">
                <a:latin typeface="Times New Roman" pitchFamily="18" charset="0"/>
                <a:cs typeface="Times New Roman" pitchFamily="18" charset="0"/>
              </a:rPr>
              <a:t>: средний возраст</a:t>
            </a:r>
            <a:endParaRPr lang="ru-RU" sz="2000"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615293" y="995635"/>
            <a:ext cx="7642396" cy="430157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zerros.ru/uploads/posts/2012-06/1339793237_apple.jpg"/>
          <p:cNvPicPr>
            <a:picLocks noChangeAspect="1" noChangeArrowheads="1"/>
          </p:cNvPicPr>
          <p:nvPr/>
        </p:nvPicPr>
        <p:blipFill>
          <a:blip r:embed="rId2" cstate="print"/>
          <a:srcRect/>
          <a:stretch>
            <a:fillRect/>
          </a:stretch>
        </p:blipFill>
        <p:spPr bwMode="auto">
          <a:xfrm>
            <a:off x="1880466" y="1111393"/>
            <a:ext cx="4876800" cy="48768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57200" y="228600"/>
            <a:ext cx="8291513" cy="1184275"/>
          </a:xfrm>
        </p:spPr>
        <p:txBody>
          <a:bodyPr/>
          <a:lstStyle/>
          <a:p>
            <a:r>
              <a:rPr lang="ru-RU" sz="3200" b="1" dirty="0">
                <a:solidFill>
                  <a:srgbClr val="FF0000"/>
                </a:solidFill>
              </a:rPr>
              <a:t>ЛИНГВИСТИЧЕСКАЯ ПЕРЕМЕННАЯ «ИСТИННОСТЬ»</a:t>
            </a:r>
            <a:r>
              <a:rPr lang="en-US" sz="3200" b="1" dirty="0">
                <a:solidFill>
                  <a:srgbClr val="FF0000"/>
                </a:solidFill>
              </a:rPr>
              <a:t> </a:t>
            </a:r>
            <a:r>
              <a:rPr lang="en-US" sz="2400" dirty="0">
                <a:solidFill>
                  <a:srgbClr val="FF0000"/>
                </a:solidFill>
              </a:rPr>
              <a:t>[</a:t>
            </a:r>
            <a:r>
              <a:rPr lang="ru-RU" sz="2400" dirty="0">
                <a:solidFill>
                  <a:srgbClr val="FF0000"/>
                </a:solidFill>
              </a:rPr>
              <a:t>Заде, 1976</a:t>
            </a:r>
            <a:r>
              <a:rPr lang="en-US" sz="2400" dirty="0">
                <a:solidFill>
                  <a:srgbClr val="FF0000"/>
                </a:solidFill>
              </a:rPr>
              <a:t>]</a:t>
            </a:r>
            <a:endParaRPr lang="ru-RU" sz="2400" dirty="0">
              <a:solidFill>
                <a:srgbClr val="FF0000"/>
              </a:solidFill>
            </a:endParaRPr>
          </a:p>
        </p:txBody>
      </p:sp>
      <p:sp>
        <p:nvSpPr>
          <p:cNvPr id="324611" name="Rectangle 3"/>
          <p:cNvSpPr>
            <a:spLocks noChangeArrowheads="1"/>
          </p:cNvSpPr>
          <p:nvPr/>
        </p:nvSpPr>
        <p:spPr bwMode="auto">
          <a:xfrm>
            <a:off x="3419475" y="2276475"/>
            <a:ext cx="2808288" cy="576263"/>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a:t>ИСТИННОСТЬ</a:t>
            </a:r>
          </a:p>
        </p:txBody>
      </p:sp>
      <p:sp>
        <p:nvSpPr>
          <p:cNvPr id="324612" name="Line 4"/>
          <p:cNvSpPr>
            <a:spLocks noChangeShapeType="1"/>
          </p:cNvSpPr>
          <p:nvPr/>
        </p:nvSpPr>
        <p:spPr bwMode="auto">
          <a:xfrm>
            <a:off x="4716463" y="2852738"/>
            <a:ext cx="0" cy="288925"/>
          </a:xfrm>
          <a:prstGeom prst="line">
            <a:avLst/>
          </a:prstGeom>
          <a:noFill/>
          <a:ln w="9525">
            <a:solidFill>
              <a:schemeClr val="tx1"/>
            </a:solidFill>
            <a:round/>
            <a:headEnd/>
            <a:tailEnd/>
          </a:ln>
          <a:effectLst/>
        </p:spPr>
        <p:txBody>
          <a:bodyPr/>
          <a:lstStyle/>
          <a:p>
            <a:endParaRPr lang="ru-RU"/>
          </a:p>
        </p:txBody>
      </p:sp>
      <p:sp>
        <p:nvSpPr>
          <p:cNvPr id="324613" name="Line 5"/>
          <p:cNvSpPr>
            <a:spLocks noChangeShapeType="1"/>
          </p:cNvSpPr>
          <p:nvPr/>
        </p:nvSpPr>
        <p:spPr bwMode="auto">
          <a:xfrm>
            <a:off x="684213" y="3141663"/>
            <a:ext cx="7704137" cy="0"/>
          </a:xfrm>
          <a:prstGeom prst="line">
            <a:avLst/>
          </a:prstGeom>
          <a:noFill/>
          <a:ln w="9525">
            <a:solidFill>
              <a:schemeClr val="tx1"/>
            </a:solidFill>
            <a:round/>
            <a:headEnd/>
            <a:tailEnd/>
          </a:ln>
          <a:effectLst/>
        </p:spPr>
        <p:txBody>
          <a:bodyPr/>
          <a:lstStyle/>
          <a:p>
            <a:endParaRPr lang="ru-RU"/>
          </a:p>
        </p:txBody>
      </p:sp>
      <p:sp>
        <p:nvSpPr>
          <p:cNvPr id="324614" name="Line 6"/>
          <p:cNvSpPr>
            <a:spLocks noChangeShapeType="1"/>
          </p:cNvSpPr>
          <p:nvPr/>
        </p:nvSpPr>
        <p:spPr bwMode="auto">
          <a:xfrm>
            <a:off x="684213" y="3141663"/>
            <a:ext cx="0" cy="287337"/>
          </a:xfrm>
          <a:prstGeom prst="line">
            <a:avLst/>
          </a:prstGeom>
          <a:noFill/>
          <a:ln w="9525">
            <a:solidFill>
              <a:schemeClr val="tx1"/>
            </a:solidFill>
            <a:round/>
            <a:headEnd/>
            <a:tailEnd/>
          </a:ln>
          <a:effectLst/>
        </p:spPr>
        <p:txBody>
          <a:bodyPr/>
          <a:lstStyle/>
          <a:p>
            <a:endParaRPr lang="ru-RU"/>
          </a:p>
        </p:txBody>
      </p:sp>
      <p:sp>
        <p:nvSpPr>
          <p:cNvPr id="324615" name="Rectangle 7"/>
          <p:cNvSpPr>
            <a:spLocks noChangeArrowheads="1"/>
          </p:cNvSpPr>
          <p:nvPr/>
        </p:nvSpPr>
        <p:spPr bwMode="auto">
          <a:xfrm>
            <a:off x="0" y="3429000"/>
            <a:ext cx="1331913"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Абсолютно</a:t>
            </a:r>
          </a:p>
          <a:p>
            <a:pPr algn="ctr"/>
            <a:r>
              <a:rPr lang="ru-RU" b="1"/>
              <a:t>ложно</a:t>
            </a:r>
          </a:p>
        </p:txBody>
      </p:sp>
      <p:sp>
        <p:nvSpPr>
          <p:cNvPr id="324616" name="Rectangle 8"/>
          <p:cNvSpPr>
            <a:spLocks noChangeArrowheads="1"/>
          </p:cNvSpPr>
          <p:nvPr/>
        </p:nvSpPr>
        <p:spPr bwMode="auto">
          <a:xfrm>
            <a:off x="7812088" y="3429000"/>
            <a:ext cx="1331912"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Абсолютно</a:t>
            </a:r>
          </a:p>
          <a:p>
            <a:pPr algn="ctr"/>
            <a:r>
              <a:rPr lang="ru-RU" b="1"/>
              <a:t>истинно</a:t>
            </a:r>
          </a:p>
        </p:txBody>
      </p:sp>
      <p:sp>
        <p:nvSpPr>
          <p:cNvPr id="324617" name="Line 9"/>
          <p:cNvSpPr>
            <a:spLocks noChangeShapeType="1"/>
          </p:cNvSpPr>
          <p:nvPr/>
        </p:nvSpPr>
        <p:spPr bwMode="auto">
          <a:xfrm flipV="1">
            <a:off x="8388350" y="3141663"/>
            <a:ext cx="0" cy="287337"/>
          </a:xfrm>
          <a:prstGeom prst="line">
            <a:avLst/>
          </a:prstGeom>
          <a:noFill/>
          <a:ln w="9525">
            <a:solidFill>
              <a:schemeClr val="tx1"/>
            </a:solidFill>
            <a:round/>
            <a:headEnd/>
            <a:tailEnd/>
          </a:ln>
          <a:effectLst/>
        </p:spPr>
        <p:txBody>
          <a:bodyPr/>
          <a:lstStyle/>
          <a:p>
            <a:endParaRPr lang="ru-RU"/>
          </a:p>
        </p:txBody>
      </p:sp>
      <p:sp>
        <p:nvSpPr>
          <p:cNvPr id="324618" name="Rectangle 10"/>
          <p:cNvSpPr>
            <a:spLocks noChangeArrowheads="1"/>
          </p:cNvSpPr>
          <p:nvPr/>
        </p:nvSpPr>
        <p:spPr bwMode="auto">
          <a:xfrm>
            <a:off x="6659563" y="3429000"/>
            <a:ext cx="1008062"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Истинно</a:t>
            </a:r>
          </a:p>
        </p:txBody>
      </p:sp>
      <p:sp>
        <p:nvSpPr>
          <p:cNvPr id="324619" name="Rectangle 11"/>
          <p:cNvSpPr>
            <a:spLocks noChangeArrowheads="1"/>
          </p:cNvSpPr>
          <p:nvPr/>
        </p:nvSpPr>
        <p:spPr bwMode="auto">
          <a:xfrm>
            <a:off x="1476375" y="3429000"/>
            <a:ext cx="792163"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Ложно</a:t>
            </a:r>
          </a:p>
        </p:txBody>
      </p:sp>
      <p:sp>
        <p:nvSpPr>
          <p:cNvPr id="324620" name="Line 12"/>
          <p:cNvSpPr>
            <a:spLocks noChangeShapeType="1"/>
          </p:cNvSpPr>
          <p:nvPr/>
        </p:nvSpPr>
        <p:spPr bwMode="auto">
          <a:xfrm>
            <a:off x="1835150" y="3141663"/>
            <a:ext cx="0" cy="287337"/>
          </a:xfrm>
          <a:prstGeom prst="line">
            <a:avLst/>
          </a:prstGeom>
          <a:noFill/>
          <a:ln w="9525">
            <a:solidFill>
              <a:schemeClr val="tx1"/>
            </a:solidFill>
            <a:round/>
            <a:headEnd/>
            <a:tailEnd/>
          </a:ln>
          <a:effectLst/>
        </p:spPr>
        <p:txBody>
          <a:bodyPr/>
          <a:lstStyle/>
          <a:p>
            <a:endParaRPr lang="ru-RU"/>
          </a:p>
        </p:txBody>
      </p:sp>
      <p:sp>
        <p:nvSpPr>
          <p:cNvPr id="324621" name="Line 13"/>
          <p:cNvSpPr>
            <a:spLocks noChangeShapeType="1"/>
          </p:cNvSpPr>
          <p:nvPr/>
        </p:nvSpPr>
        <p:spPr bwMode="auto">
          <a:xfrm>
            <a:off x="7164388" y="3141663"/>
            <a:ext cx="0" cy="287337"/>
          </a:xfrm>
          <a:prstGeom prst="line">
            <a:avLst/>
          </a:prstGeom>
          <a:noFill/>
          <a:ln w="9525">
            <a:solidFill>
              <a:schemeClr val="tx1"/>
            </a:solidFill>
            <a:round/>
            <a:headEnd/>
            <a:tailEnd/>
          </a:ln>
          <a:effectLst/>
        </p:spPr>
        <p:txBody>
          <a:bodyPr/>
          <a:lstStyle/>
          <a:p>
            <a:endParaRPr lang="ru-RU"/>
          </a:p>
        </p:txBody>
      </p:sp>
      <p:sp>
        <p:nvSpPr>
          <p:cNvPr id="324622" name="Rectangle 14"/>
          <p:cNvSpPr>
            <a:spLocks noChangeArrowheads="1"/>
          </p:cNvSpPr>
          <p:nvPr/>
        </p:nvSpPr>
        <p:spPr bwMode="auto">
          <a:xfrm>
            <a:off x="5292725" y="3429000"/>
            <a:ext cx="1223963" cy="863600"/>
          </a:xfrm>
          <a:prstGeom prst="rect">
            <a:avLst/>
          </a:prstGeom>
          <a:solidFill>
            <a:schemeClr val="accent1"/>
          </a:solidFill>
          <a:ln w="9525">
            <a:solidFill>
              <a:schemeClr val="tx1"/>
            </a:solidFill>
            <a:miter lim="800000"/>
            <a:headEnd/>
            <a:tailEnd/>
          </a:ln>
          <a:effectLst/>
        </p:spPr>
        <p:txBody>
          <a:bodyPr wrap="none" anchor="ctr"/>
          <a:lstStyle/>
          <a:p>
            <a:pPr algn="ctr">
              <a:lnSpc>
                <a:spcPct val="80000"/>
              </a:lnSpc>
            </a:pPr>
            <a:r>
              <a:rPr lang="ru-RU" b="1"/>
              <a:t>Более</a:t>
            </a:r>
          </a:p>
          <a:p>
            <a:pPr algn="ctr">
              <a:lnSpc>
                <a:spcPct val="80000"/>
              </a:lnSpc>
            </a:pPr>
            <a:r>
              <a:rPr lang="ru-RU" b="1"/>
              <a:t>или менее</a:t>
            </a:r>
          </a:p>
          <a:p>
            <a:pPr algn="ctr">
              <a:lnSpc>
                <a:spcPct val="80000"/>
              </a:lnSpc>
            </a:pPr>
            <a:r>
              <a:rPr lang="ru-RU" b="1"/>
              <a:t>истинно</a:t>
            </a:r>
          </a:p>
        </p:txBody>
      </p:sp>
      <p:sp>
        <p:nvSpPr>
          <p:cNvPr id="324623" name="Text Box 15"/>
          <p:cNvSpPr txBox="1">
            <a:spLocks noChangeArrowheads="1"/>
          </p:cNvSpPr>
          <p:nvPr/>
        </p:nvSpPr>
        <p:spPr bwMode="auto">
          <a:xfrm>
            <a:off x="5148263" y="3429000"/>
            <a:ext cx="1223962" cy="396875"/>
          </a:xfrm>
          <a:prstGeom prst="rect">
            <a:avLst/>
          </a:prstGeom>
          <a:noFill/>
          <a:ln w="9525">
            <a:noFill/>
            <a:miter lim="800000"/>
            <a:headEnd/>
            <a:tailEnd/>
          </a:ln>
          <a:effectLst/>
        </p:spPr>
        <p:txBody>
          <a:bodyPr>
            <a:spAutoFit/>
          </a:bodyPr>
          <a:lstStyle/>
          <a:p>
            <a:pPr>
              <a:spcBef>
                <a:spcPct val="50000"/>
              </a:spcBef>
            </a:pPr>
            <a:endParaRPr lang="ru-RU" sz="2000" b="1"/>
          </a:p>
        </p:txBody>
      </p:sp>
      <p:sp>
        <p:nvSpPr>
          <p:cNvPr id="324624" name="Rectangle 16"/>
          <p:cNvSpPr>
            <a:spLocks noChangeArrowheads="1"/>
          </p:cNvSpPr>
          <p:nvPr/>
        </p:nvSpPr>
        <p:spPr bwMode="auto">
          <a:xfrm>
            <a:off x="2411413" y="3429000"/>
            <a:ext cx="1295400" cy="863600"/>
          </a:xfrm>
          <a:prstGeom prst="rect">
            <a:avLst/>
          </a:prstGeom>
          <a:solidFill>
            <a:schemeClr val="accent1"/>
          </a:solidFill>
          <a:ln w="9525">
            <a:solidFill>
              <a:schemeClr val="tx1"/>
            </a:solidFill>
            <a:miter lim="800000"/>
            <a:headEnd/>
            <a:tailEnd/>
          </a:ln>
          <a:effectLst/>
        </p:spPr>
        <p:txBody>
          <a:bodyPr wrap="none" anchor="ctr"/>
          <a:lstStyle/>
          <a:p>
            <a:pPr algn="ctr">
              <a:lnSpc>
                <a:spcPct val="80000"/>
              </a:lnSpc>
            </a:pPr>
            <a:endParaRPr lang="ru-RU" b="1"/>
          </a:p>
          <a:p>
            <a:pPr algn="ctr">
              <a:lnSpc>
                <a:spcPct val="80000"/>
              </a:lnSpc>
            </a:pPr>
            <a:r>
              <a:rPr lang="ru-RU" b="1"/>
              <a:t>Скорее</a:t>
            </a:r>
          </a:p>
          <a:p>
            <a:pPr algn="ctr">
              <a:lnSpc>
                <a:spcPct val="80000"/>
              </a:lnSpc>
            </a:pPr>
            <a:r>
              <a:rPr lang="ru-RU" b="1"/>
              <a:t>ложно, чем</a:t>
            </a:r>
          </a:p>
          <a:p>
            <a:pPr algn="ctr">
              <a:lnSpc>
                <a:spcPct val="80000"/>
              </a:lnSpc>
            </a:pPr>
            <a:r>
              <a:rPr lang="ru-RU" b="1"/>
              <a:t>истинно</a:t>
            </a:r>
          </a:p>
          <a:p>
            <a:pPr algn="ctr"/>
            <a:endParaRPr lang="ru-RU" b="1"/>
          </a:p>
        </p:txBody>
      </p:sp>
      <p:sp>
        <p:nvSpPr>
          <p:cNvPr id="324625" name="Rectangle 17"/>
          <p:cNvSpPr>
            <a:spLocks noChangeArrowheads="1"/>
          </p:cNvSpPr>
          <p:nvPr/>
        </p:nvSpPr>
        <p:spPr bwMode="auto">
          <a:xfrm>
            <a:off x="3851275" y="3429000"/>
            <a:ext cx="1296988"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Не истинно</a:t>
            </a:r>
          </a:p>
          <a:p>
            <a:pPr algn="ctr"/>
            <a:r>
              <a:rPr lang="ru-RU" b="1"/>
              <a:t>и не </a:t>
            </a:r>
          </a:p>
          <a:p>
            <a:pPr algn="ctr"/>
            <a:r>
              <a:rPr lang="ru-RU" b="1"/>
              <a:t>ложно</a:t>
            </a:r>
          </a:p>
        </p:txBody>
      </p:sp>
      <p:sp>
        <p:nvSpPr>
          <p:cNvPr id="324626" name="Line 18"/>
          <p:cNvSpPr>
            <a:spLocks noChangeShapeType="1"/>
          </p:cNvSpPr>
          <p:nvPr/>
        </p:nvSpPr>
        <p:spPr bwMode="auto">
          <a:xfrm>
            <a:off x="2987675" y="3141663"/>
            <a:ext cx="0" cy="287337"/>
          </a:xfrm>
          <a:prstGeom prst="line">
            <a:avLst/>
          </a:prstGeom>
          <a:noFill/>
          <a:ln w="9525">
            <a:solidFill>
              <a:schemeClr val="tx1"/>
            </a:solidFill>
            <a:round/>
            <a:headEnd/>
            <a:tailEnd/>
          </a:ln>
          <a:effectLst/>
        </p:spPr>
        <p:txBody>
          <a:bodyPr/>
          <a:lstStyle/>
          <a:p>
            <a:endParaRPr lang="ru-RU"/>
          </a:p>
        </p:txBody>
      </p:sp>
      <p:sp>
        <p:nvSpPr>
          <p:cNvPr id="324627" name="Line 19"/>
          <p:cNvSpPr>
            <a:spLocks noChangeShapeType="1"/>
          </p:cNvSpPr>
          <p:nvPr/>
        </p:nvSpPr>
        <p:spPr bwMode="auto">
          <a:xfrm>
            <a:off x="4427538" y="3141663"/>
            <a:ext cx="0" cy="287337"/>
          </a:xfrm>
          <a:prstGeom prst="line">
            <a:avLst/>
          </a:prstGeom>
          <a:noFill/>
          <a:ln w="9525">
            <a:solidFill>
              <a:schemeClr val="tx1"/>
            </a:solidFill>
            <a:round/>
            <a:headEnd/>
            <a:tailEnd/>
          </a:ln>
          <a:effectLst/>
        </p:spPr>
        <p:txBody>
          <a:bodyPr/>
          <a:lstStyle/>
          <a:p>
            <a:endParaRPr lang="ru-RU"/>
          </a:p>
        </p:txBody>
      </p:sp>
      <p:sp>
        <p:nvSpPr>
          <p:cNvPr id="324628" name="Line 20"/>
          <p:cNvSpPr>
            <a:spLocks noChangeShapeType="1"/>
          </p:cNvSpPr>
          <p:nvPr/>
        </p:nvSpPr>
        <p:spPr bwMode="auto">
          <a:xfrm>
            <a:off x="5867400" y="3141663"/>
            <a:ext cx="0" cy="287337"/>
          </a:xfrm>
          <a:prstGeom prst="line">
            <a:avLst/>
          </a:prstGeom>
          <a:noFill/>
          <a:ln w="9525">
            <a:solidFill>
              <a:schemeClr val="tx1"/>
            </a:solidFill>
            <a:round/>
            <a:headEnd/>
            <a:tailEnd/>
          </a:ln>
          <a:effectLst/>
        </p:spPr>
        <p:txBody>
          <a:bodyPr/>
          <a:lstStyle/>
          <a:p>
            <a:endParaRPr lang="ru-RU"/>
          </a:p>
        </p:txBody>
      </p:sp>
      <p:sp>
        <p:nvSpPr>
          <p:cNvPr id="324629" name="Line 21"/>
          <p:cNvSpPr>
            <a:spLocks noChangeShapeType="1"/>
          </p:cNvSpPr>
          <p:nvPr/>
        </p:nvSpPr>
        <p:spPr bwMode="auto">
          <a:xfrm>
            <a:off x="0" y="5229225"/>
            <a:ext cx="9144000" cy="0"/>
          </a:xfrm>
          <a:prstGeom prst="line">
            <a:avLst/>
          </a:prstGeom>
          <a:noFill/>
          <a:ln w="9525">
            <a:solidFill>
              <a:schemeClr val="tx1"/>
            </a:solidFill>
            <a:round/>
            <a:headEnd/>
            <a:tailEnd type="triangle" w="med" len="med"/>
          </a:ln>
          <a:effectLst/>
        </p:spPr>
        <p:txBody>
          <a:bodyPr/>
          <a:lstStyle/>
          <a:p>
            <a:endParaRPr lang="ru-RU"/>
          </a:p>
        </p:txBody>
      </p:sp>
      <p:sp>
        <p:nvSpPr>
          <p:cNvPr id="324630" name="Line 22"/>
          <p:cNvSpPr>
            <a:spLocks noChangeShapeType="1"/>
          </p:cNvSpPr>
          <p:nvPr/>
        </p:nvSpPr>
        <p:spPr bwMode="auto">
          <a:xfrm flipH="1">
            <a:off x="0" y="4292600"/>
            <a:ext cx="684213" cy="936625"/>
          </a:xfrm>
          <a:prstGeom prst="line">
            <a:avLst/>
          </a:prstGeom>
          <a:noFill/>
          <a:ln w="9525">
            <a:solidFill>
              <a:schemeClr val="tx1"/>
            </a:solidFill>
            <a:round/>
            <a:headEnd/>
            <a:tailEnd/>
          </a:ln>
          <a:effectLst/>
        </p:spPr>
        <p:txBody>
          <a:bodyPr/>
          <a:lstStyle/>
          <a:p>
            <a:endParaRPr lang="ru-RU"/>
          </a:p>
        </p:txBody>
      </p:sp>
      <p:sp>
        <p:nvSpPr>
          <p:cNvPr id="324631" name="Line 23"/>
          <p:cNvSpPr>
            <a:spLocks noChangeShapeType="1"/>
          </p:cNvSpPr>
          <p:nvPr/>
        </p:nvSpPr>
        <p:spPr bwMode="auto">
          <a:xfrm>
            <a:off x="684213" y="4292600"/>
            <a:ext cx="71437" cy="936625"/>
          </a:xfrm>
          <a:prstGeom prst="line">
            <a:avLst/>
          </a:prstGeom>
          <a:noFill/>
          <a:ln w="9525">
            <a:solidFill>
              <a:schemeClr val="tx1"/>
            </a:solidFill>
            <a:round/>
            <a:headEnd/>
            <a:tailEnd/>
          </a:ln>
          <a:effectLst/>
        </p:spPr>
        <p:txBody>
          <a:bodyPr/>
          <a:lstStyle/>
          <a:p>
            <a:endParaRPr lang="ru-RU"/>
          </a:p>
        </p:txBody>
      </p:sp>
      <p:sp>
        <p:nvSpPr>
          <p:cNvPr id="324632" name="Line 24"/>
          <p:cNvSpPr>
            <a:spLocks noChangeShapeType="1"/>
          </p:cNvSpPr>
          <p:nvPr/>
        </p:nvSpPr>
        <p:spPr bwMode="auto">
          <a:xfrm>
            <a:off x="684213" y="4292600"/>
            <a:ext cx="1150937" cy="936625"/>
          </a:xfrm>
          <a:prstGeom prst="line">
            <a:avLst/>
          </a:prstGeom>
          <a:noFill/>
          <a:ln w="9525">
            <a:solidFill>
              <a:schemeClr val="tx1"/>
            </a:solidFill>
            <a:round/>
            <a:headEnd/>
            <a:tailEnd/>
          </a:ln>
          <a:effectLst/>
        </p:spPr>
        <p:txBody>
          <a:bodyPr/>
          <a:lstStyle/>
          <a:p>
            <a:endParaRPr lang="ru-RU"/>
          </a:p>
        </p:txBody>
      </p:sp>
      <p:sp>
        <p:nvSpPr>
          <p:cNvPr id="324633" name="Line 25"/>
          <p:cNvSpPr>
            <a:spLocks noChangeShapeType="1"/>
          </p:cNvSpPr>
          <p:nvPr/>
        </p:nvSpPr>
        <p:spPr bwMode="auto">
          <a:xfrm flipH="1">
            <a:off x="0" y="4292600"/>
            <a:ext cx="1908175" cy="936625"/>
          </a:xfrm>
          <a:prstGeom prst="line">
            <a:avLst/>
          </a:prstGeom>
          <a:noFill/>
          <a:ln w="9525">
            <a:solidFill>
              <a:schemeClr val="tx1"/>
            </a:solidFill>
            <a:round/>
            <a:headEnd/>
            <a:tailEnd/>
          </a:ln>
          <a:effectLst/>
        </p:spPr>
        <p:txBody>
          <a:bodyPr/>
          <a:lstStyle/>
          <a:p>
            <a:endParaRPr lang="ru-RU"/>
          </a:p>
        </p:txBody>
      </p:sp>
      <p:sp>
        <p:nvSpPr>
          <p:cNvPr id="324634" name="Line 26"/>
          <p:cNvSpPr>
            <a:spLocks noChangeShapeType="1"/>
          </p:cNvSpPr>
          <p:nvPr/>
        </p:nvSpPr>
        <p:spPr bwMode="auto">
          <a:xfrm flipH="1">
            <a:off x="1187450" y="4292600"/>
            <a:ext cx="720725" cy="936625"/>
          </a:xfrm>
          <a:prstGeom prst="line">
            <a:avLst/>
          </a:prstGeom>
          <a:noFill/>
          <a:ln w="9525">
            <a:solidFill>
              <a:schemeClr val="tx1"/>
            </a:solidFill>
            <a:round/>
            <a:headEnd/>
            <a:tailEnd/>
          </a:ln>
          <a:effectLst/>
        </p:spPr>
        <p:txBody>
          <a:bodyPr/>
          <a:lstStyle/>
          <a:p>
            <a:endParaRPr lang="ru-RU"/>
          </a:p>
        </p:txBody>
      </p:sp>
      <p:sp>
        <p:nvSpPr>
          <p:cNvPr id="324635" name="Line 27"/>
          <p:cNvSpPr>
            <a:spLocks noChangeShapeType="1"/>
          </p:cNvSpPr>
          <p:nvPr/>
        </p:nvSpPr>
        <p:spPr bwMode="auto">
          <a:xfrm>
            <a:off x="1908175" y="4292600"/>
            <a:ext cx="360363" cy="936625"/>
          </a:xfrm>
          <a:prstGeom prst="line">
            <a:avLst/>
          </a:prstGeom>
          <a:noFill/>
          <a:ln w="9525">
            <a:solidFill>
              <a:schemeClr val="tx1"/>
            </a:solidFill>
            <a:round/>
            <a:headEnd/>
            <a:tailEnd/>
          </a:ln>
          <a:effectLst/>
        </p:spPr>
        <p:txBody>
          <a:bodyPr/>
          <a:lstStyle/>
          <a:p>
            <a:endParaRPr lang="ru-RU"/>
          </a:p>
        </p:txBody>
      </p:sp>
      <p:sp>
        <p:nvSpPr>
          <p:cNvPr id="324636" name="Line 28"/>
          <p:cNvSpPr>
            <a:spLocks noChangeShapeType="1"/>
          </p:cNvSpPr>
          <p:nvPr/>
        </p:nvSpPr>
        <p:spPr bwMode="auto">
          <a:xfrm>
            <a:off x="1908175" y="4292600"/>
            <a:ext cx="1008063" cy="865188"/>
          </a:xfrm>
          <a:prstGeom prst="line">
            <a:avLst/>
          </a:prstGeom>
          <a:noFill/>
          <a:ln w="9525">
            <a:solidFill>
              <a:schemeClr val="tx1"/>
            </a:solidFill>
            <a:round/>
            <a:headEnd/>
            <a:tailEnd/>
          </a:ln>
          <a:effectLst/>
        </p:spPr>
        <p:txBody>
          <a:bodyPr/>
          <a:lstStyle/>
          <a:p>
            <a:endParaRPr lang="ru-RU"/>
          </a:p>
        </p:txBody>
      </p:sp>
      <p:sp>
        <p:nvSpPr>
          <p:cNvPr id="324637" name="Line 29"/>
          <p:cNvSpPr>
            <a:spLocks noChangeShapeType="1"/>
          </p:cNvSpPr>
          <p:nvPr/>
        </p:nvSpPr>
        <p:spPr bwMode="auto">
          <a:xfrm flipH="1">
            <a:off x="2339975" y="4292600"/>
            <a:ext cx="719138" cy="936625"/>
          </a:xfrm>
          <a:prstGeom prst="line">
            <a:avLst/>
          </a:prstGeom>
          <a:noFill/>
          <a:ln w="9525">
            <a:solidFill>
              <a:schemeClr val="tx1"/>
            </a:solidFill>
            <a:round/>
            <a:headEnd/>
            <a:tailEnd/>
          </a:ln>
          <a:effectLst/>
        </p:spPr>
        <p:txBody>
          <a:bodyPr/>
          <a:lstStyle/>
          <a:p>
            <a:endParaRPr lang="ru-RU"/>
          </a:p>
        </p:txBody>
      </p:sp>
      <p:sp>
        <p:nvSpPr>
          <p:cNvPr id="324638" name="Line 30"/>
          <p:cNvSpPr>
            <a:spLocks noChangeShapeType="1"/>
          </p:cNvSpPr>
          <p:nvPr/>
        </p:nvSpPr>
        <p:spPr bwMode="auto">
          <a:xfrm flipH="1">
            <a:off x="1763713" y="4292600"/>
            <a:ext cx="1295400" cy="936625"/>
          </a:xfrm>
          <a:prstGeom prst="line">
            <a:avLst/>
          </a:prstGeom>
          <a:noFill/>
          <a:ln w="9525">
            <a:solidFill>
              <a:schemeClr val="tx1"/>
            </a:solidFill>
            <a:round/>
            <a:headEnd/>
            <a:tailEnd/>
          </a:ln>
          <a:effectLst/>
        </p:spPr>
        <p:txBody>
          <a:bodyPr/>
          <a:lstStyle/>
          <a:p>
            <a:endParaRPr lang="ru-RU"/>
          </a:p>
        </p:txBody>
      </p:sp>
      <p:sp>
        <p:nvSpPr>
          <p:cNvPr id="324639" name="Line 31"/>
          <p:cNvSpPr>
            <a:spLocks noChangeShapeType="1"/>
          </p:cNvSpPr>
          <p:nvPr/>
        </p:nvSpPr>
        <p:spPr bwMode="auto">
          <a:xfrm>
            <a:off x="3059113" y="4292600"/>
            <a:ext cx="73025" cy="936625"/>
          </a:xfrm>
          <a:prstGeom prst="line">
            <a:avLst/>
          </a:prstGeom>
          <a:noFill/>
          <a:ln w="9525">
            <a:solidFill>
              <a:schemeClr val="tx1"/>
            </a:solidFill>
            <a:round/>
            <a:headEnd/>
            <a:tailEnd/>
          </a:ln>
          <a:effectLst/>
        </p:spPr>
        <p:txBody>
          <a:bodyPr/>
          <a:lstStyle/>
          <a:p>
            <a:endParaRPr lang="ru-RU"/>
          </a:p>
        </p:txBody>
      </p:sp>
      <p:sp>
        <p:nvSpPr>
          <p:cNvPr id="324640" name="Line 32"/>
          <p:cNvSpPr>
            <a:spLocks noChangeShapeType="1"/>
          </p:cNvSpPr>
          <p:nvPr/>
        </p:nvSpPr>
        <p:spPr bwMode="auto">
          <a:xfrm>
            <a:off x="3059113" y="4292600"/>
            <a:ext cx="865187" cy="936625"/>
          </a:xfrm>
          <a:prstGeom prst="line">
            <a:avLst/>
          </a:prstGeom>
          <a:noFill/>
          <a:ln w="9525">
            <a:solidFill>
              <a:schemeClr val="tx1"/>
            </a:solidFill>
            <a:round/>
            <a:headEnd/>
            <a:tailEnd/>
          </a:ln>
          <a:effectLst/>
        </p:spPr>
        <p:txBody>
          <a:bodyPr/>
          <a:lstStyle/>
          <a:p>
            <a:endParaRPr lang="ru-RU"/>
          </a:p>
        </p:txBody>
      </p:sp>
      <p:sp>
        <p:nvSpPr>
          <p:cNvPr id="324641" name="Line 33"/>
          <p:cNvSpPr>
            <a:spLocks noChangeShapeType="1"/>
          </p:cNvSpPr>
          <p:nvPr/>
        </p:nvSpPr>
        <p:spPr bwMode="auto">
          <a:xfrm>
            <a:off x="3059113" y="4292600"/>
            <a:ext cx="1441450" cy="936625"/>
          </a:xfrm>
          <a:prstGeom prst="line">
            <a:avLst/>
          </a:prstGeom>
          <a:noFill/>
          <a:ln w="9525">
            <a:solidFill>
              <a:schemeClr val="tx1"/>
            </a:solidFill>
            <a:round/>
            <a:headEnd/>
            <a:tailEnd/>
          </a:ln>
          <a:effectLst/>
        </p:spPr>
        <p:txBody>
          <a:bodyPr/>
          <a:lstStyle/>
          <a:p>
            <a:endParaRPr lang="ru-RU"/>
          </a:p>
        </p:txBody>
      </p:sp>
      <p:sp>
        <p:nvSpPr>
          <p:cNvPr id="324642" name="Line 34"/>
          <p:cNvSpPr>
            <a:spLocks noChangeShapeType="1"/>
          </p:cNvSpPr>
          <p:nvPr/>
        </p:nvSpPr>
        <p:spPr bwMode="auto">
          <a:xfrm flipH="1">
            <a:off x="3419475" y="4292600"/>
            <a:ext cx="1081088" cy="936625"/>
          </a:xfrm>
          <a:prstGeom prst="line">
            <a:avLst/>
          </a:prstGeom>
          <a:noFill/>
          <a:ln w="9525">
            <a:solidFill>
              <a:schemeClr val="tx1"/>
            </a:solidFill>
            <a:round/>
            <a:headEnd/>
            <a:tailEnd/>
          </a:ln>
          <a:effectLst/>
        </p:spPr>
        <p:txBody>
          <a:bodyPr/>
          <a:lstStyle/>
          <a:p>
            <a:endParaRPr lang="ru-RU"/>
          </a:p>
        </p:txBody>
      </p:sp>
      <p:sp>
        <p:nvSpPr>
          <p:cNvPr id="324643" name="Line 35"/>
          <p:cNvSpPr>
            <a:spLocks noChangeShapeType="1"/>
          </p:cNvSpPr>
          <p:nvPr/>
        </p:nvSpPr>
        <p:spPr bwMode="auto">
          <a:xfrm flipH="1">
            <a:off x="3995738" y="4292600"/>
            <a:ext cx="504825" cy="936625"/>
          </a:xfrm>
          <a:prstGeom prst="line">
            <a:avLst/>
          </a:prstGeom>
          <a:noFill/>
          <a:ln w="9525">
            <a:solidFill>
              <a:schemeClr val="tx1"/>
            </a:solidFill>
            <a:round/>
            <a:headEnd/>
            <a:tailEnd/>
          </a:ln>
          <a:effectLst/>
        </p:spPr>
        <p:txBody>
          <a:bodyPr/>
          <a:lstStyle/>
          <a:p>
            <a:endParaRPr lang="ru-RU"/>
          </a:p>
        </p:txBody>
      </p:sp>
      <p:sp>
        <p:nvSpPr>
          <p:cNvPr id="324644" name="Line 36"/>
          <p:cNvSpPr>
            <a:spLocks noChangeShapeType="1"/>
          </p:cNvSpPr>
          <p:nvPr/>
        </p:nvSpPr>
        <p:spPr bwMode="auto">
          <a:xfrm>
            <a:off x="4500563" y="4292600"/>
            <a:ext cx="0" cy="936625"/>
          </a:xfrm>
          <a:prstGeom prst="line">
            <a:avLst/>
          </a:prstGeom>
          <a:noFill/>
          <a:ln w="9525">
            <a:solidFill>
              <a:schemeClr val="tx1"/>
            </a:solidFill>
            <a:round/>
            <a:headEnd/>
            <a:tailEnd/>
          </a:ln>
          <a:effectLst/>
        </p:spPr>
        <p:txBody>
          <a:bodyPr/>
          <a:lstStyle/>
          <a:p>
            <a:endParaRPr lang="ru-RU"/>
          </a:p>
        </p:txBody>
      </p:sp>
      <p:sp>
        <p:nvSpPr>
          <p:cNvPr id="324645" name="Line 37"/>
          <p:cNvSpPr>
            <a:spLocks noChangeShapeType="1"/>
          </p:cNvSpPr>
          <p:nvPr/>
        </p:nvSpPr>
        <p:spPr bwMode="auto">
          <a:xfrm>
            <a:off x="4500563" y="4292600"/>
            <a:ext cx="719137" cy="936625"/>
          </a:xfrm>
          <a:prstGeom prst="line">
            <a:avLst/>
          </a:prstGeom>
          <a:noFill/>
          <a:ln w="9525">
            <a:solidFill>
              <a:schemeClr val="tx1"/>
            </a:solidFill>
            <a:round/>
            <a:headEnd/>
            <a:tailEnd/>
          </a:ln>
          <a:effectLst/>
        </p:spPr>
        <p:txBody>
          <a:bodyPr/>
          <a:lstStyle/>
          <a:p>
            <a:endParaRPr lang="ru-RU"/>
          </a:p>
        </p:txBody>
      </p:sp>
      <p:sp>
        <p:nvSpPr>
          <p:cNvPr id="324646" name="Line 38"/>
          <p:cNvSpPr>
            <a:spLocks noChangeShapeType="1"/>
          </p:cNvSpPr>
          <p:nvPr/>
        </p:nvSpPr>
        <p:spPr bwMode="auto">
          <a:xfrm>
            <a:off x="4500563" y="4292600"/>
            <a:ext cx="1223962" cy="865188"/>
          </a:xfrm>
          <a:prstGeom prst="line">
            <a:avLst/>
          </a:prstGeom>
          <a:noFill/>
          <a:ln w="9525">
            <a:solidFill>
              <a:schemeClr val="tx1"/>
            </a:solidFill>
            <a:round/>
            <a:headEnd/>
            <a:tailEnd/>
          </a:ln>
          <a:effectLst/>
        </p:spPr>
        <p:txBody>
          <a:bodyPr/>
          <a:lstStyle/>
          <a:p>
            <a:endParaRPr lang="ru-RU"/>
          </a:p>
        </p:txBody>
      </p:sp>
      <p:sp>
        <p:nvSpPr>
          <p:cNvPr id="324647" name="Text Box 39"/>
          <p:cNvSpPr txBox="1">
            <a:spLocks noChangeArrowheads="1"/>
          </p:cNvSpPr>
          <p:nvPr/>
        </p:nvSpPr>
        <p:spPr bwMode="auto">
          <a:xfrm>
            <a:off x="-92075" y="5300663"/>
            <a:ext cx="415925" cy="396875"/>
          </a:xfrm>
          <a:prstGeom prst="rect">
            <a:avLst/>
          </a:prstGeom>
          <a:noFill/>
          <a:ln w="9525">
            <a:noFill/>
            <a:miter lim="800000"/>
            <a:headEnd/>
            <a:tailEnd/>
          </a:ln>
          <a:effectLst/>
        </p:spPr>
        <p:txBody>
          <a:bodyPr>
            <a:spAutoFit/>
          </a:bodyPr>
          <a:lstStyle/>
          <a:p>
            <a:pPr>
              <a:spcBef>
                <a:spcPct val="50000"/>
              </a:spcBef>
            </a:pPr>
            <a:r>
              <a:rPr lang="ru-RU" sz="2000" b="1"/>
              <a:t>0</a:t>
            </a:r>
          </a:p>
        </p:txBody>
      </p:sp>
      <p:sp>
        <p:nvSpPr>
          <p:cNvPr id="324648" name="Text Box 40"/>
          <p:cNvSpPr txBox="1">
            <a:spLocks noChangeArrowheads="1"/>
          </p:cNvSpPr>
          <p:nvPr/>
        </p:nvSpPr>
        <p:spPr bwMode="auto">
          <a:xfrm>
            <a:off x="8820150" y="5373688"/>
            <a:ext cx="323850" cy="396875"/>
          </a:xfrm>
          <a:prstGeom prst="rect">
            <a:avLst/>
          </a:prstGeom>
          <a:noFill/>
          <a:ln w="9525">
            <a:noFill/>
            <a:miter lim="800000"/>
            <a:headEnd/>
            <a:tailEnd/>
          </a:ln>
          <a:effectLst/>
        </p:spPr>
        <p:txBody>
          <a:bodyPr>
            <a:spAutoFit/>
          </a:bodyPr>
          <a:lstStyle/>
          <a:p>
            <a:pPr>
              <a:spcBef>
                <a:spcPct val="50000"/>
              </a:spcBef>
            </a:pPr>
            <a:r>
              <a:rPr lang="ru-RU" sz="2000" b="1"/>
              <a:t>1</a:t>
            </a:r>
          </a:p>
        </p:txBody>
      </p:sp>
      <p:sp>
        <p:nvSpPr>
          <p:cNvPr id="324649" name="Line 41"/>
          <p:cNvSpPr>
            <a:spLocks noChangeShapeType="1"/>
          </p:cNvSpPr>
          <p:nvPr/>
        </p:nvSpPr>
        <p:spPr bwMode="auto">
          <a:xfrm flipH="1">
            <a:off x="5219700" y="4292600"/>
            <a:ext cx="576263" cy="936625"/>
          </a:xfrm>
          <a:prstGeom prst="line">
            <a:avLst/>
          </a:prstGeom>
          <a:noFill/>
          <a:ln w="9525">
            <a:solidFill>
              <a:schemeClr val="tx1"/>
            </a:solidFill>
            <a:round/>
            <a:headEnd/>
            <a:tailEnd/>
          </a:ln>
          <a:effectLst/>
        </p:spPr>
        <p:txBody>
          <a:bodyPr/>
          <a:lstStyle/>
          <a:p>
            <a:endParaRPr lang="ru-RU"/>
          </a:p>
        </p:txBody>
      </p:sp>
      <p:sp>
        <p:nvSpPr>
          <p:cNvPr id="324650" name="Line 42"/>
          <p:cNvSpPr>
            <a:spLocks noChangeShapeType="1"/>
          </p:cNvSpPr>
          <p:nvPr/>
        </p:nvSpPr>
        <p:spPr bwMode="auto">
          <a:xfrm>
            <a:off x="5795963" y="4365625"/>
            <a:ext cx="0" cy="863600"/>
          </a:xfrm>
          <a:prstGeom prst="line">
            <a:avLst/>
          </a:prstGeom>
          <a:noFill/>
          <a:ln w="9525">
            <a:solidFill>
              <a:schemeClr val="tx1"/>
            </a:solidFill>
            <a:round/>
            <a:headEnd/>
            <a:tailEnd/>
          </a:ln>
          <a:effectLst/>
        </p:spPr>
        <p:txBody>
          <a:bodyPr/>
          <a:lstStyle/>
          <a:p>
            <a:endParaRPr lang="ru-RU"/>
          </a:p>
        </p:txBody>
      </p:sp>
      <p:sp>
        <p:nvSpPr>
          <p:cNvPr id="324651" name="Line 43"/>
          <p:cNvSpPr>
            <a:spLocks noChangeShapeType="1"/>
          </p:cNvSpPr>
          <p:nvPr/>
        </p:nvSpPr>
        <p:spPr bwMode="auto">
          <a:xfrm>
            <a:off x="5795963" y="4292600"/>
            <a:ext cx="647700" cy="865188"/>
          </a:xfrm>
          <a:prstGeom prst="line">
            <a:avLst/>
          </a:prstGeom>
          <a:noFill/>
          <a:ln w="9525">
            <a:solidFill>
              <a:schemeClr val="tx1"/>
            </a:solidFill>
            <a:round/>
            <a:headEnd/>
            <a:tailEnd/>
          </a:ln>
          <a:effectLst/>
        </p:spPr>
        <p:txBody>
          <a:bodyPr/>
          <a:lstStyle/>
          <a:p>
            <a:endParaRPr lang="ru-RU"/>
          </a:p>
        </p:txBody>
      </p:sp>
      <p:sp>
        <p:nvSpPr>
          <p:cNvPr id="324652" name="Line 44"/>
          <p:cNvSpPr>
            <a:spLocks noChangeShapeType="1"/>
          </p:cNvSpPr>
          <p:nvPr/>
        </p:nvSpPr>
        <p:spPr bwMode="auto">
          <a:xfrm>
            <a:off x="5795963" y="4292600"/>
            <a:ext cx="1152525" cy="936625"/>
          </a:xfrm>
          <a:prstGeom prst="line">
            <a:avLst/>
          </a:prstGeom>
          <a:noFill/>
          <a:ln w="9525">
            <a:solidFill>
              <a:schemeClr val="tx1"/>
            </a:solidFill>
            <a:round/>
            <a:headEnd/>
            <a:tailEnd/>
          </a:ln>
          <a:effectLst/>
        </p:spPr>
        <p:txBody>
          <a:bodyPr/>
          <a:lstStyle/>
          <a:p>
            <a:endParaRPr lang="ru-RU"/>
          </a:p>
        </p:txBody>
      </p:sp>
      <p:sp>
        <p:nvSpPr>
          <p:cNvPr id="324653" name="Line 45"/>
          <p:cNvSpPr>
            <a:spLocks noChangeShapeType="1"/>
          </p:cNvSpPr>
          <p:nvPr/>
        </p:nvSpPr>
        <p:spPr bwMode="auto">
          <a:xfrm flipH="1">
            <a:off x="6443663" y="4292600"/>
            <a:ext cx="720725" cy="936625"/>
          </a:xfrm>
          <a:prstGeom prst="line">
            <a:avLst/>
          </a:prstGeom>
          <a:noFill/>
          <a:ln w="9525">
            <a:solidFill>
              <a:schemeClr val="tx1"/>
            </a:solidFill>
            <a:round/>
            <a:headEnd/>
            <a:tailEnd/>
          </a:ln>
          <a:effectLst/>
        </p:spPr>
        <p:txBody>
          <a:bodyPr/>
          <a:lstStyle/>
          <a:p>
            <a:endParaRPr lang="ru-RU"/>
          </a:p>
        </p:txBody>
      </p:sp>
      <p:sp>
        <p:nvSpPr>
          <p:cNvPr id="324654" name="Line 46"/>
          <p:cNvSpPr>
            <a:spLocks noChangeShapeType="1"/>
          </p:cNvSpPr>
          <p:nvPr/>
        </p:nvSpPr>
        <p:spPr bwMode="auto">
          <a:xfrm flipH="1">
            <a:off x="6948488" y="4292600"/>
            <a:ext cx="144462" cy="865188"/>
          </a:xfrm>
          <a:prstGeom prst="line">
            <a:avLst/>
          </a:prstGeom>
          <a:noFill/>
          <a:ln w="9525">
            <a:solidFill>
              <a:schemeClr val="tx1"/>
            </a:solidFill>
            <a:round/>
            <a:headEnd/>
            <a:tailEnd/>
          </a:ln>
          <a:effectLst/>
        </p:spPr>
        <p:txBody>
          <a:bodyPr/>
          <a:lstStyle/>
          <a:p>
            <a:endParaRPr lang="ru-RU"/>
          </a:p>
        </p:txBody>
      </p:sp>
      <p:sp>
        <p:nvSpPr>
          <p:cNvPr id="324655" name="Line 47"/>
          <p:cNvSpPr>
            <a:spLocks noChangeShapeType="1"/>
          </p:cNvSpPr>
          <p:nvPr/>
        </p:nvSpPr>
        <p:spPr bwMode="auto">
          <a:xfrm>
            <a:off x="7092950" y="4292600"/>
            <a:ext cx="358775" cy="936625"/>
          </a:xfrm>
          <a:prstGeom prst="line">
            <a:avLst/>
          </a:prstGeom>
          <a:noFill/>
          <a:ln w="9525">
            <a:solidFill>
              <a:schemeClr val="tx1"/>
            </a:solidFill>
            <a:round/>
            <a:headEnd/>
            <a:tailEnd/>
          </a:ln>
          <a:effectLst/>
        </p:spPr>
        <p:txBody>
          <a:bodyPr/>
          <a:lstStyle/>
          <a:p>
            <a:endParaRPr lang="ru-RU"/>
          </a:p>
        </p:txBody>
      </p:sp>
      <p:sp>
        <p:nvSpPr>
          <p:cNvPr id="324656" name="Line 48"/>
          <p:cNvSpPr>
            <a:spLocks noChangeShapeType="1"/>
          </p:cNvSpPr>
          <p:nvPr/>
        </p:nvSpPr>
        <p:spPr bwMode="auto">
          <a:xfrm>
            <a:off x="7092950" y="4292600"/>
            <a:ext cx="1008063" cy="865188"/>
          </a:xfrm>
          <a:prstGeom prst="line">
            <a:avLst/>
          </a:prstGeom>
          <a:noFill/>
          <a:ln w="9525">
            <a:solidFill>
              <a:schemeClr val="tx1"/>
            </a:solidFill>
            <a:round/>
            <a:headEnd/>
            <a:tailEnd/>
          </a:ln>
          <a:effectLst/>
        </p:spPr>
        <p:txBody>
          <a:bodyPr/>
          <a:lstStyle/>
          <a:p>
            <a:endParaRPr lang="ru-RU"/>
          </a:p>
        </p:txBody>
      </p:sp>
      <p:sp>
        <p:nvSpPr>
          <p:cNvPr id="324657" name="Line 49"/>
          <p:cNvSpPr>
            <a:spLocks noChangeShapeType="1"/>
          </p:cNvSpPr>
          <p:nvPr/>
        </p:nvSpPr>
        <p:spPr bwMode="auto">
          <a:xfrm>
            <a:off x="7092950" y="4292600"/>
            <a:ext cx="2051050" cy="936625"/>
          </a:xfrm>
          <a:prstGeom prst="line">
            <a:avLst/>
          </a:prstGeom>
          <a:noFill/>
          <a:ln w="9525">
            <a:solidFill>
              <a:schemeClr val="tx1"/>
            </a:solidFill>
            <a:round/>
            <a:headEnd/>
            <a:tailEnd/>
          </a:ln>
          <a:effectLst/>
        </p:spPr>
        <p:txBody>
          <a:bodyPr/>
          <a:lstStyle/>
          <a:p>
            <a:endParaRPr lang="ru-RU"/>
          </a:p>
        </p:txBody>
      </p:sp>
      <p:sp>
        <p:nvSpPr>
          <p:cNvPr id="324658" name="Line 50"/>
          <p:cNvSpPr>
            <a:spLocks noChangeShapeType="1"/>
          </p:cNvSpPr>
          <p:nvPr/>
        </p:nvSpPr>
        <p:spPr bwMode="auto">
          <a:xfrm flipH="1">
            <a:off x="7524750" y="4292600"/>
            <a:ext cx="935038" cy="936625"/>
          </a:xfrm>
          <a:prstGeom prst="line">
            <a:avLst/>
          </a:prstGeom>
          <a:noFill/>
          <a:ln w="9525">
            <a:solidFill>
              <a:schemeClr val="tx1"/>
            </a:solidFill>
            <a:round/>
            <a:headEnd/>
            <a:tailEnd/>
          </a:ln>
          <a:effectLst/>
        </p:spPr>
        <p:txBody>
          <a:bodyPr/>
          <a:lstStyle/>
          <a:p>
            <a:endParaRPr lang="ru-RU"/>
          </a:p>
        </p:txBody>
      </p:sp>
      <p:sp>
        <p:nvSpPr>
          <p:cNvPr id="324659" name="Line 51"/>
          <p:cNvSpPr>
            <a:spLocks noChangeShapeType="1"/>
          </p:cNvSpPr>
          <p:nvPr/>
        </p:nvSpPr>
        <p:spPr bwMode="auto">
          <a:xfrm flipH="1">
            <a:off x="8101013" y="4292600"/>
            <a:ext cx="431800" cy="865188"/>
          </a:xfrm>
          <a:prstGeom prst="line">
            <a:avLst/>
          </a:prstGeom>
          <a:noFill/>
          <a:ln w="9525">
            <a:solidFill>
              <a:schemeClr val="tx1"/>
            </a:solidFill>
            <a:round/>
            <a:headEnd/>
            <a:tailEnd/>
          </a:ln>
          <a:effectLst/>
        </p:spPr>
        <p:txBody>
          <a:bodyPr/>
          <a:lstStyle/>
          <a:p>
            <a:endParaRPr lang="ru-RU"/>
          </a:p>
        </p:txBody>
      </p:sp>
      <p:sp>
        <p:nvSpPr>
          <p:cNvPr id="324660" name="Line 52"/>
          <p:cNvSpPr>
            <a:spLocks noChangeShapeType="1"/>
          </p:cNvSpPr>
          <p:nvPr/>
        </p:nvSpPr>
        <p:spPr bwMode="auto">
          <a:xfrm>
            <a:off x="8532813" y="4292600"/>
            <a:ext cx="71437" cy="865188"/>
          </a:xfrm>
          <a:prstGeom prst="line">
            <a:avLst/>
          </a:prstGeom>
          <a:noFill/>
          <a:ln w="9525">
            <a:solidFill>
              <a:schemeClr val="tx1"/>
            </a:solidFill>
            <a:round/>
            <a:headEnd/>
            <a:tailEnd/>
          </a:ln>
          <a:effectLst/>
        </p:spPr>
        <p:txBody>
          <a:bodyPr/>
          <a:lstStyle/>
          <a:p>
            <a:endParaRPr lang="ru-RU"/>
          </a:p>
        </p:txBody>
      </p:sp>
      <p:sp>
        <p:nvSpPr>
          <p:cNvPr id="324661" name="Line 53"/>
          <p:cNvSpPr>
            <a:spLocks noChangeShapeType="1"/>
          </p:cNvSpPr>
          <p:nvPr/>
        </p:nvSpPr>
        <p:spPr bwMode="auto">
          <a:xfrm>
            <a:off x="8532813" y="4292600"/>
            <a:ext cx="611187" cy="1008063"/>
          </a:xfrm>
          <a:prstGeom prst="line">
            <a:avLst/>
          </a:prstGeom>
          <a:noFill/>
          <a:ln w="9525">
            <a:solidFill>
              <a:schemeClr val="tx1"/>
            </a:solidFill>
            <a:round/>
            <a:headEnd/>
            <a:tailEnd/>
          </a:ln>
          <a:effectLst/>
        </p:spPr>
        <p:txBody>
          <a:bodyPr/>
          <a:lstStyle/>
          <a:p>
            <a:endParaRPr lang="ru-RU"/>
          </a:p>
        </p:txBody>
      </p:sp>
      <p:sp>
        <p:nvSpPr>
          <p:cNvPr id="324662" name="Line 54"/>
          <p:cNvSpPr>
            <a:spLocks noChangeShapeType="1"/>
          </p:cNvSpPr>
          <p:nvPr/>
        </p:nvSpPr>
        <p:spPr bwMode="auto">
          <a:xfrm>
            <a:off x="1908175" y="4292600"/>
            <a:ext cx="1511300" cy="936625"/>
          </a:xfrm>
          <a:prstGeom prst="line">
            <a:avLst/>
          </a:prstGeom>
          <a:noFill/>
          <a:ln w="9525">
            <a:solidFill>
              <a:schemeClr val="tx1"/>
            </a:solidFill>
            <a:round/>
            <a:headEnd/>
            <a:tailEnd/>
          </a:ln>
          <a:effectLst/>
        </p:spPr>
        <p:txBody>
          <a:bodyPr/>
          <a:lstStyle/>
          <a:p>
            <a:endParaRPr lang="ru-RU"/>
          </a:p>
        </p:txBody>
      </p:sp>
      <p:sp>
        <p:nvSpPr>
          <p:cNvPr id="324663" name="Text Box 55"/>
          <p:cNvSpPr txBox="1">
            <a:spLocks noChangeArrowheads="1"/>
          </p:cNvSpPr>
          <p:nvPr/>
        </p:nvSpPr>
        <p:spPr bwMode="auto">
          <a:xfrm>
            <a:off x="4140200" y="5373688"/>
            <a:ext cx="576263" cy="396875"/>
          </a:xfrm>
          <a:prstGeom prst="rect">
            <a:avLst/>
          </a:prstGeom>
          <a:noFill/>
          <a:ln w="9525">
            <a:noFill/>
            <a:miter lim="800000"/>
            <a:headEnd/>
            <a:tailEnd/>
          </a:ln>
          <a:effectLst/>
        </p:spPr>
        <p:txBody>
          <a:bodyPr>
            <a:spAutoFit/>
          </a:bodyPr>
          <a:lstStyle/>
          <a:p>
            <a:pPr>
              <a:spcBef>
                <a:spcPct val="50000"/>
              </a:spcBef>
            </a:pPr>
            <a:r>
              <a:rPr lang="ru-RU" sz="2000" b="1"/>
              <a:t>0,5</a:t>
            </a:r>
          </a:p>
        </p:txBody>
      </p:sp>
      <p:sp>
        <p:nvSpPr>
          <p:cNvPr id="324664" name="Text Box 56"/>
          <p:cNvSpPr txBox="1">
            <a:spLocks noChangeArrowheads="1"/>
          </p:cNvSpPr>
          <p:nvPr/>
        </p:nvSpPr>
        <p:spPr bwMode="auto">
          <a:xfrm>
            <a:off x="6372225" y="5300663"/>
            <a:ext cx="720725" cy="396875"/>
          </a:xfrm>
          <a:prstGeom prst="rect">
            <a:avLst/>
          </a:prstGeom>
          <a:noFill/>
          <a:ln w="9525">
            <a:noFill/>
            <a:miter lim="800000"/>
            <a:headEnd/>
            <a:tailEnd/>
          </a:ln>
          <a:effectLst/>
        </p:spPr>
        <p:txBody>
          <a:bodyPr>
            <a:spAutoFit/>
          </a:bodyPr>
          <a:lstStyle/>
          <a:p>
            <a:pPr>
              <a:spcBef>
                <a:spcPct val="50000"/>
              </a:spcBef>
            </a:pPr>
            <a:r>
              <a:rPr lang="ru-RU" sz="2000" b="1"/>
              <a:t>0,75</a:t>
            </a:r>
          </a:p>
        </p:txBody>
      </p:sp>
      <p:sp>
        <p:nvSpPr>
          <p:cNvPr id="324665" name="Text Box 57"/>
          <p:cNvSpPr txBox="1">
            <a:spLocks noChangeArrowheads="1"/>
          </p:cNvSpPr>
          <p:nvPr/>
        </p:nvSpPr>
        <p:spPr bwMode="auto">
          <a:xfrm>
            <a:off x="1619250" y="5373688"/>
            <a:ext cx="792163" cy="396875"/>
          </a:xfrm>
          <a:prstGeom prst="rect">
            <a:avLst/>
          </a:prstGeom>
          <a:noFill/>
          <a:ln w="9525">
            <a:noFill/>
            <a:miter lim="800000"/>
            <a:headEnd/>
            <a:tailEnd/>
          </a:ln>
          <a:effectLst/>
        </p:spPr>
        <p:txBody>
          <a:bodyPr>
            <a:spAutoFit/>
          </a:bodyPr>
          <a:lstStyle/>
          <a:p>
            <a:pPr>
              <a:spcBef>
                <a:spcPct val="50000"/>
              </a:spcBef>
            </a:pPr>
            <a:r>
              <a:rPr lang="ru-RU" sz="2000" b="1"/>
              <a:t>0,25</a:t>
            </a:r>
          </a:p>
        </p:txBody>
      </p:sp>
      <p:sp>
        <p:nvSpPr>
          <p:cNvPr id="324666" name="Text Box 58"/>
          <p:cNvSpPr txBox="1">
            <a:spLocks noChangeArrowheads="1"/>
          </p:cNvSpPr>
          <p:nvPr/>
        </p:nvSpPr>
        <p:spPr bwMode="auto">
          <a:xfrm>
            <a:off x="8893175" y="4508500"/>
            <a:ext cx="25241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67" name="Line 59"/>
          <p:cNvSpPr>
            <a:spLocks noChangeShapeType="1"/>
          </p:cNvSpPr>
          <p:nvPr/>
        </p:nvSpPr>
        <p:spPr bwMode="auto">
          <a:xfrm flipH="1">
            <a:off x="6516688" y="4292600"/>
            <a:ext cx="1943100" cy="936625"/>
          </a:xfrm>
          <a:prstGeom prst="line">
            <a:avLst/>
          </a:prstGeom>
          <a:noFill/>
          <a:ln w="9525">
            <a:solidFill>
              <a:schemeClr val="tx1"/>
            </a:solidFill>
            <a:round/>
            <a:headEnd/>
            <a:tailEnd/>
          </a:ln>
          <a:effectLst/>
        </p:spPr>
        <p:txBody>
          <a:bodyPr/>
          <a:lstStyle/>
          <a:p>
            <a:endParaRPr lang="ru-RU"/>
          </a:p>
        </p:txBody>
      </p:sp>
      <p:sp>
        <p:nvSpPr>
          <p:cNvPr id="324668" name="Text Box 60"/>
          <p:cNvSpPr txBox="1">
            <a:spLocks noChangeArrowheads="1"/>
          </p:cNvSpPr>
          <p:nvPr/>
        </p:nvSpPr>
        <p:spPr bwMode="auto">
          <a:xfrm>
            <a:off x="4427538" y="4581525"/>
            <a:ext cx="30797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69" name="Text Box 61"/>
          <p:cNvSpPr txBox="1">
            <a:spLocks noChangeArrowheads="1"/>
          </p:cNvSpPr>
          <p:nvPr/>
        </p:nvSpPr>
        <p:spPr bwMode="auto">
          <a:xfrm>
            <a:off x="5003800" y="4437063"/>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0,3</a:t>
            </a:r>
          </a:p>
        </p:txBody>
      </p:sp>
      <p:sp>
        <p:nvSpPr>
          <p:cNvPr id="324670" name="Text Box 62"/>
          <p:cNvSpPr txBox="1">
            <a:spLocks noChangeArrowheads="1"/>
          </p:cNvSpPr>
          <p:nvPr/>
        </p:nvSpPr>
        <p:spPr bwMode="auto">
          <a:xfrm>
            <a:off x="3635375" y="4437063"/>
            <a:ext cx="649288"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0,3</a:t>
            </a:r>
          </a:p>
        </p:txBody>
      </p:sp>
      <p:sp>
        <p:nvSpPr>
          <p:cNvPr id="324671" name="Text Box 63"/>
          <p:cNvSpPr txBox="1">
            <a:spLocks noChangeArrowheads="1"/>
          </p:cNvSpPr>
          <p:nvPr/>
        </p:nvSpPr>
        <p:spPr bwMode="auto">
          <a:xfrm>
            <a:off x="7524750" y="4292600"/>
            <a:ext cx="400050" cy="396875"/>
          </a:xfrm>
          <a:prstGeom prst="rect">
            <a:avLst/>
          </a:prstGeom>
          <a:noFill/>
          <a:ln w="9525">
            <a:noFill/>
            <a:miter lim="800000"/>
            <a:headEnd/>
            <a:tailEnd/>
          </a:ln>
          <a:effectLst/>
        </p:spPr>
        <p:txBody>
          <a:bodyPr>
            <a:spAutoFit/>
          </a:bodyPr>
          <a:lstStyle/>
          <a:p>
            <a:pPr>
              <a:spcBef>
                <a:spcPct val="50000"/>
              </a:spcBef>
            </a:pPr>
            <a:r>
              <a:rPr lang="ru-RU" sz="2000" b="1"/>
              <a:t> </a:t>
            </a:r>
            <a:r>
              <a:rPr lang="ru-RU" sz="2000" b="1">
                <a:solidFill>
                  <a:srgbClr val="EE2914"/>
                </a:solidFill>
              </a:rPr>
              <a:t>0</a:t>
            </a:r>
          </a:p>
        </p:txBody>
      </p:sp>
      <p:sp>
        <p:nvSpPr>
          <p:cNvPr id="324672" name="Text Box 64"/>
          <p:cNvSpPr txBox="1">
            <a:spLocks noChangeArrowheads="1"/>
          </p:cNvSpPr>
          <p:nvPr/>
        </p:nvSpPr>
        <p:spPr bwMode="auto">
          <a:xfrm>
            <a:off x="5724525" y="4581525"/>
            <a:ext cx="28892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73" name="Line 65"/>
          <p:cNvSpPr>
            <a:spLocks noChangeShapeType="1"/>
          </p:cNvSpPr>
          <p:nvPr/>
        </p:nvSpPr>
        <p:spPr bwMode="auto">
          <a:xfrm flipH="1">
            <a:off x="5795963" y="4292600"/>
            <a:ext cx="1296987" cy="865188"/>
          </a:xfrm>
          <a:prstGeom prst="line">
            <a:avLst/>
          </a:prstGeom>
          <a:noFill/>
          <a:ln w="9525">
            <a:solidFill>
              <a:schemeClr val="tx1"/>
            </a:solidFill>
            <a:round/>
            <a:headEnd/>
            <a:tailEnd/>
          </a:ln>
          <a:effectLst/>
        </p:spPr>
        <p:txBody>
          <a:bodyPr/>
          <a:lstStyle/>
          <a:p>
            <a:endParaRPr lang="ru-RU"/>
          </a:p>
        </p:txBody>
      </p:sp>
      <p:sp>
        <p:nvSpPr>
          <p:cNvPr id="324674" name="Text Box 66"/>
          <p:cNvSpPr txBox="1">
            <a:spLocks noChangeArrowheads="1"/>
          </p:cNvSpPr>
          <p:nvPr/>
        </p:nvSpPr>
        <p:spPr bwMode="auto">
          <a:xfrm>
            <a:off x="6156325" y="4365625"/>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0,4</a:t>
            </a:r>
          </a:p>
        </p:txBody>
      </p:sp>
      <p:sp>
        <p:nvSpPr>
          <p:cNvPr id="324675" name="Text Box 67"/>
          <p:cNvSpPr txBox="1">
            <a:spLocks noChangeArrowheads="1"/>
          </p:cNvSpPr>
          <p:nvPr/>
        </p:nvSpPr>
        <p:spPr bwMode="auto">
          <a:xfrm>
            <a:off x="8027988" y="4868863"/>
            <a:ext cx="5762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0,6</a:t>
            </a:r>
          </a:p>
        </p:txBody>
      </p:sp>
      <p:sp>
        <p:nvSpPr>
          <p:cNvPr id="324676" name="Text Box 68"/>
          <p:cNvSpPr txBox="1">
            <a:spLocks noChangeArrowheads="1"/>
          </p:cNvSpPr>
          <p:nvPr/>
        </p:nvSpPr>
        <p:spPr bwMode="auto">
          <a:xfrm>
            <a:off x="7308850" y="4797425"/>
            <a:ext cx="719138"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0,9</a:t>
            </a:r>
          </a:p>
        </p:txBody>
      </p:sp>
      <p:sp>
        <p:nvSpPr>
          <p:cNvPr id="324677" name="Text Box 69"/>
          <p:cNvSpPr txBox="1">
            <a:spLocks noChangeArrowheads="1"/>
          </p:cNvSpPr>
          <p:nvPr/>
        </p:nvSpPr>
        <p:spPr bwMode="auto">
          <a:xfrm>
            <a:off x="179388" y="4437063"/>
            <a:ext cx="3603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78" name="Text Box 70"/>
          <p:cNvSpPr txBox="1">
            <a:spLocks noChangeArrowheads="1"/>
          </p:cNvSpPr>
          <p:nvPr/>
        </p:nvSpPr>
        <p:spPr bwMode="auto">
          <a:xfrm>
            <a:off x="971550" y="4221163"/>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0,4</a:t>
            </a:r>
          </a:p>
        </p:txBody>
      </p:sp>
      <p:sp>
        <p:nvSpPr>
          <p:cNvPr id="324679" name="Text Box 71"/>
          <p:cNvSpPr txBox="1">
            <a:spLocks noChangeArrowheads="1"/>
          </p:cNvSpPr>
          <p:nvPr/>
        </p:nvSpPr>
        <p:spPr bwMode="auto">
          <a:xfrm>
            <a:off x="684213" y="4797425"/>
            <a:ext cx="647700"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0,7</a:t>
            </a:r>
          </a:p>
        </p:txBody>
      </p:sp>
      <p:sp>
        <p:nvSpPr>
          <p:cNvPr id="324680" name="Text Box 72"/>
          <p:cNvSpPr txBox="1">
            <a:spLocks noChangeArrowheads="1"/>
          </p:cNvSpPr>
          <p:nvPr/>
        </p:nvSpPr>
        <p:spPr bwMode="auto">
          <a:xfrm>
            <a:off x="1476375" y="4652963"/>
            <a:ext cx="503238" cy="396875"/>
          </a:xfrm>
          <a:prstGeom prst="rect">
            <a:avLst/>
          </a:prstGeom>
          <a:noFill/>
          <a:ln w="9525">
            <a:noFill/>
            <a:miter lim="800000"/>
            <a:headEnd/>
            <a:tailEnd/>
          </a:ln>
          <a:effectLst/>
        </p:spPr>
        <p:txBody>
          <a:bodyPr>
            <a:spAutoFit/>
          </a:bodyPr>
          <a:lstStyle/>
          <a:p>
            <a:pPr>
              <a:spcBef>
                <a:spcPct val="50000"/>
              </a:spcBef>
            </a:pPr>
            <a:endParaRPr lang="ru-RU" sz="2000" b="1"/>
          </a:p>
        </p:txBody>
      </p:sp>
      <p:sp>
        <p:nvSpPr>
          <p:cNvPr id="324681" name="Text Box 73"/>
          <p:cNvSpPr txBox="1">
            <a:spLocks noChangeArrowheads="1"/>
          </p:cNvSpPr>
          <p:nvPr/>
        </p:nvSpPr>
        <p:spPr bwMode="auto">
          <a:xfrm>
            <a:off x="1476375" y="4652963"/>
            <a:ext cx="647700"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0,8</a:t>
            </a:r>
          </a:p>
        </p:txBody>
      </p:sp>
      <p:sp>
        <p:nvSpPr>
          <p:cNvPr id="324682" name="Text Box 74"/>
          <p:cNvSpPr txBox="1">
            <a:spLocks noChangeArrowheads="1"/>
          </p:cNvSpPr>
          <p:nvPr/>
        </p:nvSpPr>
        <p:spPr bwMode="auto">
          <a:xfrm>
            <a:off x="2411413" y="4292600"/>
            <a:ext cx="28892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83" name="Text Box 75"/>
          <p:cNvSpPr txBox="1">
            <a:spLocks noChangeArrowheads="1"/>
          </p:cNvSpPr>
          <p:nvPr/>
        </p:nvSpPr>
        <p:spPr bwMode="auto">
          <a:xfrm>
            <a:off x="3059113" y="4724400"/>
            <a:ext cx="5762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0,5</a:t>
            </a:r>
          </a:p>
        </p:txBody>
      </p:sp>
      <p:sp>
        <p:nvSpPr>
          <p:cNvPr id="324684" name="Line 76"/>
          <p:cNvSpPr>
            <a:spLocks noChangeShapeType="1"/>
          </p:cNvSpPr>
          <p:nvPr/>
        </p:nvSpPr>
        <p:spPr bwMode="auto">
          <a:xfrm>
            <a:off x="2916238" y="5157788"/>
            <a:ext cx="71437" cy="71437"/>
          </a:xfrm>
          <a:prstGeom prst="line">
            <a:avLst/>
          </a:prstGeom>
          <a:noFill/>
          <a:ln w="9525">
            <a:solidFill>
              <a:schemeClr val="tx1"/>
            </a:solidFill>
            <a:round/>
            <a:headEnd/>
            <a:tailEnd/>
          </a:ln>
          <a:effectLst/>
        </p:spPr>
        <p:txBody>
          <a:bodyPr/>
          <a:lstStyle/>
          <a:p>
            <a:endParaRPr lang="ru-RU"/>
          </a:p>
        </p:txBody>
      </p:sp>
      <p:sp>
        <p:nvSpPr>
          <p:cNvPr id="324685" name="Text Box 77"/>
          <p:cNvSpPr txBox="1">
            <a:spLocks noChangeArrowheads="1"/>
          </p:cNvSpPr>
          <p:nvPr/>
        </p:nvSpPr>
        <p:spPr bwMode="auto">
          <a:xfrm>
            <a:off x="0" y="6021388"/>
            <a:ext cx="9324975" cy="274637"/>
          </a:xfrm>
          <a:prstGeom prst="rect">
            <a:avLst/>
          </a:prstGeom>
          <a:noFill/>
          <a:ln w="9525" algn="ctr">
            <a:noFill/>
            <a:miter lim="800000"/>
            <a:headEnd/>
            <a:tailEnd/>
          </a:ln>
          <a:effectLst/>
        </p:spPr>
        <p:txBody>
          <a:bodyPr>
            <a:spAutoFit/>
          </a:bodyPr>
          <a:lstStyle/>
          <a:p>
            <a:pPr marL="342900" indent="-342900">
              <a:lnSpc>
                <a:spcPct val="50000"/>
              </a:lnSpc>
              <a:spcBef>
                <a:spcPct val="50000"/>
              </a:spcBef>
              <a:buClr>
                <a:schemeClr val="hlink"/>
              </a:buClr>
              <a:buFont typeface="Wingdings" pitchFamily="2" charset="2"/>
              <a:buNone/>
            </a:pPr>
            <a:r>
              <a:rPr lang="ru-RU" sz="2400">
                <a:effectLst>
                  <a:outerShdw blurRad="38100" dist="38100" dir="2700000" algn="tl">
                    <a:srgbClr val="000000"/>
                  </a:outerShdw>
                </a:effectLst>
              </a:rPr>
              <a:t>Идея градуированных и гранулированных значений истинности</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9214"/>
            <a:ext cx="9144000" cy="400110"/>
          </a:xfrm>
          <a:prstGeom prst="rect">
            <a:avLst/>
          </a:prstGeom>
        </p:spPr>
        <p:txBody>
          <a:bodyPr wrap="square">
            <a:spAutoFit/>
          </a:bodyPr>
          <a:lstStyle/>
          <a:p>
            <a:r>
              <a:rPr lang="ru-RU" sz="2000" b="1" smtClean="0">
                <a:latin typeface="Times New Roman" pitchFamily="18" charset="0"/>
                <a:cs typeface="Times New Roman" pitchFamily="18" charset="0"/>
              </a:rPr>
              <a:t>Количество термов в лингвистической переменной редко превышает 7.</a:t>
            </a:r>
            <a:endParaRPr lang="ru-RU" sz="2000" b="1">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124" y="0"/>
            <a:ext cx="3836691" cy="461665"/>
          </a:xfrm>
          <a:prstGeom prst="rect">
            <a:avLst/>
          </a:prstGeom>
          <a:noFill/>
        </p:spPr>
        <p:txBody>
          <a:bodyPr wrap="none" rtlCol="0">
            <a:spAutoFit/>
          </a:bodyPr>
          <a:lstStyle/>
          <a:p>
            <a:r>
              <a:rPr lang="ru-RU" sz="2400" b="1" dirty="0" smtClean="0">
                <a:solidFill>
                  <a:srgbClr val="FF0000"/>
                </a:solidFill>
              </a:rPr>
              <a:t>Правила в нечеткой логике</a:t>
            </a:r>
            <a:endParaRPr lang="ru-RU" sz="2400" b="1" dirty="0">
              <a:solidFill>
                <a:srgbClr val="FF0000"/>
              </a:solidFill>
            </a:endParaRPr>
          </a:p>
        </p:txBody>
      </p:sp>
      <p:sp>
        <p:nvSpPr>
          <p:cNvPr id="3" name="TextBox 2"/>
          <p:cNvSpPr txBox="1"/>
          <p:nvPr/>
        </p:nvSpPr>
        <p:spPr>
          <a:xfrm>
            <a:off x="394138" y="441435"/>
            <a:ext cx="6136680" cy="461665"/>
          </a:xfrm>
          <a:prstGeom prst="rect">
            <a:avLst/>
          </a:prstGeom>
          <a:noFill/>
        </p:spPr>
        <p:txBody>
          <a:bodyPr wrap="none" rtlCol="0">
            <a:spAutoFit/>
          </a:bodyPr>
          <a:lstStyle/>
          <a:p>
            <a:r>
              <a:rPr lang="ru-RU" sz="2400" b="1" dirty="0" smtClean="0">
                <a:solidFill>
                  <a:schemeClr val="accent1">
                    <a:lumMod val="50000"/>
                  </a:schemeClr>
                </a:solidFill>
              </a:rPr>
              <a:t>Нечеткая логика и искусственный интеллект</a:t>
            </a:r>
            <a:endParaRPr lang="ru-RU" sz="2400" b="1" dirty="0">
              <a:solidFill>
                <a:schemeClr val="accent1">
                  <a:lumMod val="50000"/>
                </a:schemeClr>
              </a:solidFill>
            </a:endParaRPr>
          </a:p>
        </p:txBody>
      </p:sp>
      <p:sp>
        <p:nvSpPr>
          <p:cNvPr id="4" name="Прямоугольник 3"/>
          <p:cNvSpPr/>
          <p:nvPr/>
        </p:nvSpPr>
        <p:spPr>
          <a:xfrm>
            <a:off x="0" y="4919008"/>
            <a:ext cx="9144000" cy="1938992"/>
          </a:xfrm>
          <a:prstGeom prst="rect">
            <a:avLst/>
          </a:prstGeom>
        </p:spPr>
        <p:txBody>
          <a:bodyPr wrap="square">
            <a:spAutoFit/>
          </a:bodyPr>
          <a:lstStyle/>
          <a:p>
            <a:r>
              <a:rPr lang="ru-RU" sz="2000" dirty="0" smtClean="0"/>
              <a:t>	Целью базовых правил нечеткой логики является формализация и применение человеческого умозаключения. Таким образом, нечеткая логика является частью искусственного интеллекта. Базы правил нечеткой логики являются наиболее часто используемым инструментов в приложениях с нечеткой логикой. </a:t>
            </a:r>
          </a:p>
          <a:p>
            <a:r>
              <a:rPr lang="ru-RU" sz="2000" dirty="0" smtClean="0"/>
              <a:t>	</a:t>
            </a:r>
            <a:endParaRPr lang="ru-RU" sz="2000" dirty="0"/>
          </a:p>
        </p:txBody>
      </p:sp>
      <p:sp>
        <p:nvSpPr>
          <p:cNvPr id="6" name="Прямоугольник 5"/>
          <p:cNvSpPr/>
          <p:nvPr/>
        </p:nvSpPr>
        <p:spPr>
          <a:xfrm>
            <a:off x="0" y="928154"/>
            <a:ext cx="9144000" cy="4093428"/>
          </a:xfrm>
          <a:prstGeom prst="rect">
            <a:avLst/>
          </a:prstGeom>
        </p:spPr>
        <p:txBody>
          <a:bodyPr wrap="square">
            <a:spAutoFit/>
          </a:bodyPr>
          <a:lstStyle/>
          <a:p>
            <a:r>
              <a:rPr lang="ru-RU" sz="2000" dirty="0" smtClean="0"/>
              <a:t>	Из разработок искусственного интеллекта завоевали устойчивое признание экспертные системы, как системы поддержки принятия решений. Они способны аккумулировать знания, полученные человеком в различных областях деятельности. Посредством экспертных систем удается решить многие современные задачи, в том числе и задачи управления. Одним из основных методов представления знаний в экспертных системах являются продукционные правила, позволяющие приблизиться к стилю мышления человека. Обычно продукционное правило записывается в виде: </a:t>
            </a:r>
          </a:p>
          <a:p>
            <a:endParaRPr lang="ru-RU" sz="2000" dirty="0" smtClean="0"/>
          </a:p>
          <a:p>
            <a:pPr algn="ctr"/>
            <a:r>
              <a:rPr lang="ru-RU" sz="2000" b="1" dirty="0" smtClean="0">
                <a:solidFill>
                  <a:schemeClr val="accent1">
                    <a:lumMod val="50000"/>
                  </a:schemeClr>
                </a:solidFill>
              </a:rPr>
              <a:t>«ЕСЛИ (посылка) (связка) (посылка)… (</a:t>
            </a:r>
            <a:r>
              <a:rPr lang="ru-RU" sz="2000" b="1" dirty="0" err="1" smtClean="0">
                <a:solidFill>
                  <a:schemeClr val="accent1">
                    <a:lumMod val="50000"/>
                  </a:schemeClr>
                </a:solidFill>
              </a:rPr>
              <a:t>посылка</a:t>
            </a:r>
            <a:r>
              <a:rPr lang="ru-RU" sz="2000" b="1" dirty="0" smtClean="0">
                <a:solidFill>
                  <a:schemeClr val="accent1">
                    <a:lumMod val="50000"/>
                  </a:schemeClr>
                </a:solidFill>
              </a:rPr>
              <a:t>) ТО (заключение)».</a:t>
            </a:r>
          </a:p>
          <a:p>
            <a:endParaRPr lang="ru-RU" sz="2000" dirty="0" smtClean="0"/>
          </a:p>
          <a:p>
            <a:r>
              <a:rPr lang="ru-RU" sz="2000" dirty="0" smtClean="0"/>
              <a:t>	Возможно наличие нескольких посылок в правиле, в этом случае они объединяются посредством логических связок «И», «ИЛИ».</a:t>
            </a:r>
            <a:endParaRPr lang="ru-RU"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10759"/>
            <a:ext cx="9144000" cy="1015663"/>
          </a:xfrm>
          <a:prstGeom prst="rect">
            <a:avLst/>
          </a:prstGeom>
        </p:spPr>
        <p:txBody>
          <a:bodyPr wrap="square">
            <a:spAutoFit/>
          </a:bodyPr>
          <a:lstStyle/>
          <a:p>
            <a:r>
              <a:rPr lang="ru-RU" sz="2000" dirty="0" smtClean="0"/>
              <a:t>	Базы правил нечеткой логики представляют собой набор правил, которые обычно используются параллельно, но в некоторых приложениях могут быть объединены.</a:t>
            </a:r>
            <a:endParaRPr lang="ru-RU" sz="2000" dirty="0"/>
          </a:p>
        </p:txBody>
      </p:sp>
      <p:sp>
        <p:nvSpPr>
          <p:cNvPr id="3" name="Прямоугольник 2"/>
          <p:cNvSpPr/>
          <p:nvPr/>
        </p:nvSpPr>
        <p:spPr>
          <a:xfrm>
            <a:off x="0" y="4582196"/>
            <a:ext cx="9144000" cy="1323439"/>
          </a:xfrm>
          <a:prstGeom prst="rect">
            <a:avLst/>
          </a:prstGeom>
        </p:spPr>
        <p:txBody>
          <a:bodyPr wrap="square">
            <a:spAutoFit/>
          </a:bodyPr>
          <a:lstStyle/>
          <a:p>
            <a:r>
              <a:rPr lang="ru-RU" sz="2000" dirty="0" smtClean="0"/>
              <a:t>Применяются правила следующего типа: </a:t>
            </a:r>
            <a:r>
              <a:rPr lang="ru-RU" sz="2000" b="1" dirty="0" smtClean="0">
                <a:solidFill>
                  <a:schemeClr val="accent1">
                    <a:lumMod val="50000"/>
                  </a:schemeClr>
                </a:solidFill>
              </a:rPr>
              <a:t>IF </a:t>
            </a:r>
            <a:r>
              <a:rPr lang="ru-RU" sz="2000" dirty="0" smtClean="0"/>
              <a:t>“утверждение” </a:t>
            </a:r>
            <a:r>
              <a:rPr lang="ru-RU" sz="2000" b="1" dirty="0" smtClean="0">
                <a:solidFill>
                  <a:schemeClr val="accent1">
                    <a:lumMod val="50000"/>
                  </a:schemeClr>
                </a:solidFill>
              </a:rPr>
              <a:t>THEN</a:t>
            </a:r>
            <a:r>
              <a:rPr lang="ru-RU" sz="2000" dirty="0" smtClean="0"/>
              <a:t> “результат. Например: </a:t>
            </a:r>
          </a:p>
          <a:p>
            <a:r>
              <a:rPr lang="ru-RU" sz="2000" b="1" dirty="0" smtClean="0">
                <a:solidFill>
                  <a:schemeClr val="accent1">
                    <a:lumMod val="50000"/>
                  </a:schemeClr>
                </a:solidFill>
              </a:rPr>
              <a:t>IF</a:t>
            </a:r>
            <a:r>
              <a:rPr lang="ru-RU" sz="2000" dirty="0" smtClean="0"/>
              <a:t> “высокая температура“ </a:t>
            </a:r>
            <a:r>
              <a:rPr lang="ru-RU" sz="2000" b="1" dirty="0" smtClean="0">
                <a:solidFill>
                  <a:schemeClr val="accent1">
                    <a:lumMod val="50000"/>
                  </a:schemeClr>
                </a:solidFill>
              </a:rPr>
              <a:t>AND</a:t>
            </a:r>
            <a:r>
              <a:rPr lang="ru-RU" sz="2000" dirty="0" smtClean="0"/>
              <a:t> “высокое давление” </a:t>
            </a:r>
            <a:r>
              <a:rPr lang="ru-RU" sz="2000" b="1" dirty="0" smtClean="0">
                <a:solidFill>
                  <a:schemeClr val="accent1">
                    <a:lumMod val="50000"/>
                  </a:schemeClr>
                </a:solidFill>
              </a:rPr>
              <a:t>THEN </a:t>
            </a:r>
            <a:r>
              <a:rPr lang="ru-RU" sz="2000" dirty="0" smtClean="0"/>
              <a:t>“хорошая вентиляция“ AND “открытый клапан”.</a:t>
            </a:r>
            <a:endParaRPr lang="ru-RU" sz="2000" dirty="0"/>
          </a:p>
        </p:txBody>
      </p:sp>
      <p:sp>
        <p:nvSpPr>
          <p:cNvPr id="4" name="Прямоугольник 3"/>
          <p:cNvSpPr/>
          <p:nvPr/>
        </p:nvSpPr>
        <p:spPr>
          <a:xfrm>
            <a:off x="0" y="0"/>
            <a:ext cx="9144000" cy="3170099"/>
          </a:xfrm>
          <a:prstGeom prst="rect">
            <a:avLst/>
          </a:prstGeom>
        </p:spPr>
        <p:txBody>
          <a:bodyPr wrap="square">
            <a:spAutoFit/>
          </a:bodyPr>
          <a:lstStyle/>
          <a:p>
            <a:r>
              <a:rPr lang="ru-RU" sz="2000" dirty="0" smtClean="0"/>
              <a:t>	Нечеткие системы тоже основаны на правилах продукционного типа, однако в качестве посылки и заключения в правиле используются лингвистические переменные, что позволяет избежать ограничений, присущих классическим продукционным правилам.</a:t>
            </a:r>
          </a:p>
          <a:p>
            <a:r>
              <a:rPr lang="ru-RU" sz="2000" dirty="0" smtClean="0"/>
              <a:t>Таким образом, нечеткая система — это система, особенностью описания которой является:</a:t>
            </a:r>
          </a:p>
          <a:p>
            <a:r>
              <a:rPr lang="ru-RU" sz="2000" dirty="0" smtClean="0"/>
              <a:t>- нечеткая спецификация параметров;</a:t>
            </a:r>
          </a:p>
          <a:p>
            <a:r>
              <a:rPr lang="ru-RU" sz="2000" dirty="0" smtClean="0"/>
              <a:t>- нечеткое описание входных и выходных переменных системы;</a:t>
            </a:r>
          </a:p>
          <a:p>
            <a:r>
              <a:rPr lang="ru-RU" sz="2000" dirty="0" smtClean="0"/>
              <a:t>- нечеткое описание функционирования системы на основе продукционных «ЕСЛИ…ТО…»правил.</a:t>
            </a:r>
            <a:endParaRPr lang="ru-RU"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23439"/>
          </a:xfrm>
          <a:prstGeom prst="rect">
            <a:avLst/>
          </a:prstGeom>
        </p:spPr>
        <p:txBody>
          <a:bodyPr wrap="square">
            <a:spAutoFit/>
          </a:bodyPr>
          <a:lstStyle/>
          <a:p>
            <a:r>
              <a:rPr lang="ru-RU" sz="2000" dirty="0" smtClean="0"/>
              <a:t>	Базы правил нечеткой логики, подобно традиционным экспертным системам, основываются на базе знаний, построенной на основе человеческого опыта. В то же время существует существенные отличия в обработке и характеристиках этих знаний</a:t>
            </a:r>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1" y="1696982"/>
            <a:ext cx="9152275" cy="2733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631216"/>
          </a:xfrm>
          <a:prstGeom prst="rect">
            <a:avLst/>
          </a:prstGeom>
        </p:spPr>
        <p:txBody>
          <a:bodyPr wrap="square">
            <a:spAutoFit/>
          </a:bodyPr>
          <a:lstStyle/>
          <a:p>
            <a:r>
              <a:rPr lang="ru-RU" sz="2000" dirty="0" smtClean="0"/>
              <a:t>	Утверждение (также известное, как предположение или условие) является комбинацией предположений и операторов </a:t>
            </a:r>
            <a:r>
              <a:rPr lang="ru-RU" sz="2000" b="1" dirty="0" smtClean="0">
                <a:solidFill>
                  <a:schemeClr val="accent1">
                    <a:lumMod val="50000"/>
                  </a:schemeClr>
                </a:solidFill>
              </a:rPr>
              <a:t>AND, OR, NOT</a:t>
            </a:r>
            <a:r>
              <a:rPr lang="ru-RU" sz="2000" dirty="0" smtClean="0"/>
              <a:t>. </a:t>
            </a:r>
          </a:p>
          <a:p>
            <a:endParaRPr lang="ru-RU" sz="2000" dirty="0" smtClean="0"/>
          </a:p>
          <a:p>
            <a:r>
              <a:rPr lang="ru-RU" sz="2000" dirty="0" smtClean="0"/>
              <a:t>	Например, предположения “Высокая температура” и “Высокое давление”, соединенные оператором </a:t>
            </a:r>
            <a:r>
              <a:rPr lang="ru-RU" sz="2000" b="1" dirty="0" smtClean="0">
                <a:solidFill>
                  <a:schemeClr val="accent1">
                    <a:lumMod val="50000"/>
                  </a:schemeClr>
                </a:solidFill>
              </a:rPr>
              <a:t>AND</a:t>
            </a:r>
            <a:r>
              <a:rPr lang="ru-RU" sz="2000" dirty="0" smtClean="0"/>
              <a:t>, образуют правила .</a:t>
            </a:r>
            <a:endParaRPr lang="ru-RU" sz="2000" dirty="0"/>
          </a:p>
        </p:txBody>
      </p:sp>
      <p:sp>
        <p:nvSpPr>
          <p:cNvPr id="4" name="Прямоугольник 3"/>
          <p:cNvSpPr/>
          <p:nvPr/>
        </p:nvSpPr>
        <p:spPr>
          <a:xfrm>
            <a:off x="0" y="2022590"/>
            <a:ext cx="9144000" cy="1631216"/>
          </a:xfrm>
          <a:prstGeom prst="rect">
            <a:avLst/>
          </a:prstGeom>
        </p:spPr>
        <p:txBody>
          <a:bodyPr wrap="square">
            <a:spAutoFit/>
          </a:bodyPr>
          <a:lstStyle/>
          <a:p>
            <a:r>
              <a:rPr lang="ru-RU" sz="2000" dirty="0" smtClean="0"/>
              <a:t>	Одним из важнейших компонентов НСУ является база знаний, которая представляет собой совокупность нечетких правил «ЕСЛИ–ТО», определяющих взаимосвязь между входами и выходами исследуемой системы. </a:t>
            </a:r>
          </a:p>
          <a:p>
            <a:r>
              <a:rPr lang="ru-RU" sz="2000" dirty="0" smtClean="0"/>
              <a:t>	Существуют различные типы нечетких правил: лингвистическая, реляционная, модель </a:t>
            </a:r>
            <a:r>
              <a:rPr lang="ru-RU" sz="2000" dirty="0" err="1" smtClean="0"/>
              <a:t>Такаги-Сугено</a:t>
            </a:r>
            <a:r>
              <a:rPr lang="ru-RU" sz="2000" dirty="0" smtClean="0"/>
              <a:t> и др.</a:t>
            </a:r>
            <a:endParaRPr lang="ru-RU" sz="2000" dirty="0"/>
          </a:p>
        </p:txBody>
      </p:sp>
      <p:sp>
        <p:nvSpPr>
          <p:cNvPr id="5" name="Прямоугольник 4"/>
          <p:cNvSpPr/>
          <p:nvPr/>
        </p:nvSpPr>
        <p:spPr>
          <a:xfrm>
            <a:off x="0" y="3717466"/>
            <a:ext cx="9144000" cy="2554545"/>
          </a:xfrm>
          <a:prstGeom prst="rect">
            <a:avLst/>
          </a:prstGeom>
        </p:spPr>
        <p:txBody>
          <a:bodyPr wrap="square">
            <a:spAutoFit/>
          </a:bodyPr>
          <a:lstStyle/>
          <a:p>
            <a:r>
              <a:rPr lang="ru-RU" sz="2000" dirty="0" smtClean="0"/>
              <a:t>	Для многих приложений, связанных с управлением процессами, необходимо построение модели рассматриваемого процесса. Знание модели позволяет подобрать соответствующий регулятор (модуль управления). Однако часто построение корректной модели представляет собой трудную проблему, требующую иногда введения различных упрощений. Применение теории нечетких множеств для управления процессами не предполагает знания моделей этих процессов. Следует только сформулировать правила поведения в форме нечетких условных суждений типа «ЕСЛИ-ТО».</a:t>
            </a:r>
            <a:endParaRPr lang="ru-R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6008"/>
            <a:ext cx="9144000" cy="2246769"/>
          </a:xfrm>
          <a:prstGeom prst="rect">
            <a:avLst/>
          </a:prstGeom>
        </p:spPr>
        <p:txBody>
          <a:bodyPr wrap="square">
            <a:spAutoFit/>
          </a:bodyPr>
          <a:lstStyle/>
          <a:p>
            <a:r>
              <a:rPr lang="ru-RU" sz="2000" dirty="0" smtClean="0"/>
              <a:t>При этом должны соблюдаться следующие условия:</a:t>
            </a:r>
          </a:p>
          <a:p>
            <a:endParaRPr lang="ru-RU" sz="2000" dirty="0" smtClean="0"/>
          </a:p>
          <a:p>
            <a:r>
              <a:rPr lang="ru-RU" sz="2000" dirty="0" smtClean="0"/>
              <a:t>1. Существует хотя бы одно правило для каждого лингвистического терма выходной переменной.</a:t>
            </a:r>
          </a:p>
          <a:p>
            <a:endParaRPr lang="ru-RU" sz="2000" dirty="0" smtClean="0"/>
          </a:p>
          <a:p>
            <a:r>
              <a:rPr lang="ru-RU" sz="2000" dirty="0" smtClean="0"/>
              <a:t>2. Для любого терма входной переменной имеется хотя бы одно правило, в котором этот терм используется в качестве предпосылки (левая часть правила).</a:t>
            </a:r>
            <a:endParaRPr lang="ru-RU" sz="2000" dirty="0"/>
          </a:p>
        </p:txBody>
      </p:sp>
      <p:sp>
        <p:nvSpPr>
          <p:cNvPr id="3" name="Прямоугольник 2"/>
          <p:cNvSpPr/>
          <p:nvPr/>
        </p:nvSpPr>
        <p:spPr>
          <a:xfrm>
            <a:off x="0" y="2538276"/>
            <a:ext cx="8324193" cy="400110"/>
          </a:xfrm>
          <a:prstGeom prst="rect">
            <a:avLst/>
          </a:prstGeom>
        </p:spPr>
        <p:txBody>
          <a:bodyPr wrap="square">
            <a:spAutoFit/>
          </a:bodyPr>
          <a:lstStyle/>
          <a:p>
            <a:r>
              <a:rPr lang="ru-RU" sz="2000" b="1" dirty="0" smtClean="0">
                <a:solidFill>
                  <a:schemeClr val="accent1">
                    <a:lumMod val="50000"/>
                  </a:schemeClr>
                </a:solidFill>
              </a:rPr>
              <a:t>В противном случае имеет место неполная база нечетких правил.</a:t>
            </a:r>
            <a:endParaRPr lang="ru-RU" sz="2000" b="1" dirty="0">
              <a:solidFill>
                <a:schemeClr val="accent1">
                  <a:lumMod val="50000"/>
                </a:schemeClr>
              </a:solidFill>
            </a:endParaRPr>
          </a:p>
        </p:txBody>
      </p:sp>
      <p:sp>
        <p:nvSpPr>
          <p:cNvPr id="4" name="Прямоугольник 3"/>
          <p:cNvSpPr/>
          <p:nvPr/>
        </p:nvSpPr>
        <p:spPr>
          <a:xfrm>
            <a:off x="0" y="3171267"/>
            <a:ext cx="9144000" cy="2554545"/>
          </a:xfrm>
          <a:prstGeom prst="rect">
            <a:avLst/>
          </a:prstGeom>
        </p:spPr>
        <p:txBody>
          <a:bodyPr wrap="square">
            <a:spAutoFit/>
          </a:bodyPr>
          <a:lstStyle/>
          <a:p>
            <a:r>
              <a:rPr lang="ru-RU" sz="2000" dirty="0" smtClean="0"/>
              <a:t>Пусть в базе правил имеется </a:t>
            </a:r>
            <a:r>
              <a:rPr lang="ru-RU" sz="2000" dirty="0" err="1" smtClean="0"/>
              <a:t>m</a:t>
            </a:r>
            <a:r>
              <a:rPr lang="ru-RU" sz="2000" dirty="0" smtClean="0"/>
              <a:t> правил вида:</a:t>
            </a:r>
            <a:br>
              <a:rPr lang="ru-RU" sz="2000" dirty="0" smtClean="0"/>
            </a:br>
            <a:r>
              <a:rPr lang="ru-RU" sz="2000" dirty="0" smtClean="0"/>
              <a:t>R</a:t>
            </a:r>
            <a:r>
              <a:rPr lang="ru-RU" sz="2000" baseline="-25000" dirty="0" smtClean="0"/>
              <a:t>1</a:t>
            </a:r>
            <a:r>
              <a:rPr lang="ru-RU" sz="2000" dirty="0" smtClean="0"/>
              <a:t>: ЕСЛИ x</a:t>
            </a:r>
            <a:r>
              <a:rPr lang="ru-RU" sz="2000" baseline="-25000" dirty="0" smtClean="0"/>
              <a:t>1</a:t>
            </a:r>
            <a:r>
              <a:rPr lang="ru-RU" sz="2000" dirty="0" smtClean="0"/>
              <a:t> это A</a:t>
            </a:r>
            <a:r>
              <a:rPr lang="ru-RU" sz="2000" baseline="-25000" dirty="0" smtClean="0"/>
              <a:t>11</a:t>
            </a:r>
            <a:r>
              <a:rPr lang="ru-RU" sz="2000" dirty="0" smtClean="0"/>
              <a:t> … И … </a:t>
            </a:r>
            <a:r>
              <a:rPr lang="ru-RU" sz="2000" dirty="0" err="1" smtClean="0"/>
              <a:t>x</a:t>
            </a:r>
            <a:r>
              <a:rPr lang="ru-RU" sz="2000" baseline="-25000" dirty="0" err="1" smtClean="0"/>
              <a:t>n</a:t>
            </a:r>
            <a:r>
              <a:rPr lang="ru-RU" sz="2000" dirty="0" smtClean="0"/>
              <a:t> это A</a:t>
            </a:r>
            <a:r>
              <a:rPr lang="ru-RU" sz="2000" baseline="-25000" dirty="0" smtClean="0"/>
              <a:t>1n</a:t>
            </a:r>
            <a:r>
              <a:rPr lang="ru-RU" sz="2000" dirty="0" smtClean="0"/>
              <a:t>, ТО </a:t>
            </a:r>
            <a:r>
              <a:rPr lang="en-US" sz="2000" dirty="0" smtClean="0"/>
              <a:t>y</a:t>
            </a:r>
            <a:r>
              <a:rPr lang="ru-RU" sz="2000" dirty="0" smtClean="0"/>
              <a:t> это B</a:t>
            </a:r>
            <a:r>
              <a:rPr lang="ru-RU" sz="2000" baseline="-25000" dirty="0" smtClean="0"/>
              <a:t>1</a:t>
            </a:r>
            <a:r>
              <a:rPr lang="ru-RU" sz="2000" dirty="0" smtClean="0"/>
              <a:t/>
            </a:r>
            <a:br>
              <a:rPr lang="ru-RU" sz="2000" dirty="0" smtClean="0"/>
            </a:br>
            <a:r>
              <a:rPr lang="ru-RU" sz="2000" dirty="0" smtClean="0"/>
              <a:t>…</a:t>
            </a:r>
            <a:br>
              <a:rPr lang="ru-RU" sz="2000" dirty="0" smtClean="0"/>
            </a:br>
            <a:r>
              <a:rPr lang="ru-RU" sz="2000" dirty="0" err="1" smtClean="0"/>
              <a:t>R</a:t>
            </a:r>
            <a:r>
              <a:rPr lang="ru-RU" sz="2000" baseline="-25000" dirty="0" err="1" smtClean="0"/>
              <a:t>i</a:t>
            </a:r>
            <a:r>
              <a:rPr lang="ru-RU" sz="2000" dirty="0" smtClean="0"/>
              <a:t>: ЕСЛИ x</a:t>
            </a:r>
            <a:r>
              <a:rPr lang="ru-RU" sz="2000" baseline="-25000" dirty="0" smtClean="0"/>
              <a:t>1</a:t>
            </a:r>
            <a:r>
              <a:rPr lang="ru-RU" sz="2000" dirty="0" smtClean="0"/>
              <a:t> это A</a:t>
            </a:r>
            <a:r>
              <a:rPr lang="ru-RU" sz="2000" baseline="-25000" dirty="0" smtClean="0"/>
              <a:t>i1</a:t>
            </a:r>
            <a:r>
              <a:rPr lang="ru-RU" sz="2000" dirty="0" smtClean="0"/>
              <a:t> … И … </a:t>
            </a:r>
            <a:r>
              <a:rPr lang="ru-RU" sz="2000" dirty="0" err="1" smtClean="0"/>
              <a:t>x</a:t>
            </a:r>
            <a:r>
              <a:rPr lang="ru-RU" sz="2000" baseline="-25000" dirty="0" err="1" smtClean="0"/>
              <a:t>n</a:t>
            </a:r>
            <a:r>
              <a:rPr lang="ru-RU" sz="2000" dirty="0" smtClean="0"/>
              <a:t> это </a:t>
            </a:r>
            <a:r>
              <a:rPr lang="ru-RU" sz="2000" dirty="0" err="1" smtClean="0"/>
              <a:t>A</a:t>
            </a:r>
            <a:r>
              <a:rPr lang="ru-RU" sz="2000" baseline="-25000" dirty="0" err="1" smtClean="0"/>
              <a:t>in</a:t>
            </a:r>
            <a:r>
              <a:rPr lang="ru-RU" sz="2000" dirty="0" smtClean="0"/>
              <a:t>, ТО </a:t>
            </a:r>
            <a:r>
              <a:rPr lang="en-US" sz="2000" dirty="0" smtClean="0"/>
              <a:t>y</a:t>
            </a:r>
            <a:r>
              <a:rPr lang="ru-RU" sz="2000" dirty="0" smtClean="0"/>
              <a:t> это </a:t>
            </a:r>
            <a:r>
              <a:rPr lang="ru-RU" sz="2000" dirty="0" err="1" smtClean="0"/>
              <a:t>B</a:t>
            </a:r>
            <a:r>
              <a:rPr lang="ru-RU" sz="2000" baseline="-25000" dirty="0" err="1" smtClean="0"/>
              <a:t>i</a:t>
            </a:r>
            <a:r>
              <a:rPr lang="ru-RU" sz="2000" dirty="0" smtClean="0"/>
              <a:t/>
            </a:r>
            <a:br>
              <a:rPr lang="ru-RU" sz="2000" dirty="0" smtClean="0"/>
            </a:br>
            <a:r>
              <a:rPr lang="ru-RU" sz="2000" dirty="0" smtClean="0"/>
              <a:t>…</a:t>
            </a:r>
            <a:br>
              <a:rPr lang="ru-RU" sz="2000" dirty="0" smtClean="0"/>
            </a:br>
            <a:r>
              <a:rPr lang="ru-RU" sz="2000" dirty="0" err="1" smtClean="0"/>
              <a:t>R</a:t>
            </a:r>
            <a:r>
              <a:rPr lang="ru-RU" sz="2000" baseline="-25000" dirty="0" err="1" smtClean="0"/>
              <a:t>m</a:t>
            </a:r>
            <a:r>
              <a:rPr lang="ru-RU" sz="2000" dirty="0" smtClean="0"/>
              <a:t>: ЕСЛИ x</a:t>
            </a:r>
            <a:r>
              <a:rPr lang="ru-RU" sz="2000" baseline="-25000" dirty="0" smtClean="0"/>
              <a:t>1</a:t>
            </a:r>
            <a:r>
              <a:rPr lang="ru-RU" sz="2000" dirty="0" smtClean="0"/>
              <a:t> это A</a:t>
            </a:r>
            <a:r>
              <a:rPr lang="ru-RU" sz="2000" baseline="-25000" dirty="0" smtClean="0"/>
              <a:t>i1</a:t>
            </a:r>
            <a:r>
              <a:rPr lang="ru-RU" sz="2000" dirty="0" smtClean="0"/>
              <a:t> … И … </a:t>
            </a:r>
            <a:r>
              <a:rPr lang="ru-RU" sz="2000" dirty="0" err="1" smtClean="0"/>
              <a:t>x</a:t>
            </a:r>
            <a:r>
              <a:rPr lang="ru-RU" sz="2000" baseline="-25000" dirty="0" err="1" smtClean="0"/>
              <a:t>n</a:t>
            </a:r>
            <a:r>
              <a:rPr lang="ru-RU" sz="2000" dirty="0" smtClean="0"/>
              <a:t> это </a:t>
            </a:r>
            <a:r>
              <a:rPr lang="ru-RU" sz="2000" dirty="0" err="1" smtClean="0"/>
              <a:t>A</a:t>
            </a:r>
            <a:r>
              <a:rPr lang="ru-RU" sz="2000" baseline="-25000" dirty="0" err="1" smtClean="0"/>
              <a:t>mn</a:t>
            </a:r>
            <a:r>
              <a:rPr lang="ru-RU" sz="2000" dirty="0" smtClean="0"/>
              <a:t>, ТО </a:t>
            </a:r>
            <a:r>
              <a:rPr lang="en-US" sz="2000" dirty="0" smtClean="0"/>
              <a:t>y</a:t>
            </a:r>
            <a:r>
              <a:rPr lang="ru-RU" sz="2000" dirty="0" smtClean="0"/>
              <a:t> это </a:t>
            </a:r>
            <a:r>
              <a:rPr lang="ru-RU" sz="2000" dirty="0" err="1" smtClean="0"/>
              <a:t>B</a:t>
            </a:r>
            <a:r>
              <a:rPr lang="ru-RU" sz="2000" baseline="-25000" dirty="0" err="1" smtClean="0"/>
              <a:t>m</a:t>
            </a:r>
            <a:r>
              <a:rPr lang="ru-RU" sz="2000" dirty="0" smtClean="0"/>
              <a:t>,</a:t>
            </a:r>
            <a:br>
              <a:rPr lang="ru-RU" sz="2000" dirty="0" smtClean="0"/>
            </a:br>
            <a:r>
              <a:rPr lang="ru-RU" sz="2000" dirty="0" smtClean="0"/>
              <a:t>где </a:t>
            </a:r>
            <a:r>
              <a:rPr lang="ru-RU" sz="2000" dirty="0" err="1" smtClean="0"/>
              <a:t>x</a:t>
            </a:r>
            <a:r>
              <a:rPr lang="ru-RU" sz="2000" baseline="-25000" dirty="0" err="1" smtClean="0"/>
              <a:t>k</a:t>
            </a:r>
            <a:r>
              <a:rPr lang="ru-RU" sz="2000" dirty="0" smtClean="0"/>
              <a:t> , k=1..n – входные переменные; </a:t>
            </a:r>
            <a:r>
              <a:rPr lang="en-US" sz="2000" dirty="0" smtClean="0"/>
              <a:t> y</a:t>
            </a:r>
            <a:r>
              <a:rPr lang="ru-RU" sz="2000" dirty="0" smtClean="0"/>
              <a:t> – выходная переменная; </a:t>
            </a:r>
            <a:r>
              <a:rPr lang="ru-RU" sz="2000" dirty="0" err="1" smtClean="0"/>
              <a:t>A</a:t>
            </a:r>
            <a:r>
              <a:rPr lang="ru-RU" sz="2000" baseline="-25000" dirty="0" err="1" smtClean="0"/>
              <a:t>ik</a:t>
            </a:r>
            <a:r>
              <a:rPr lang="ru-RU" sz="2000" dirty="0" smtClean="0"/>
              <a:t> – заданные нечеткие множества с функциями принадлежности.</a:t>
            </a:r>
            <a:endParaRPr lang="ru-RU" sz="2000" dirty="0"/>
          </a:p>
        </p:txBody>
      </p:sp>
      <p:sp>
        <p:nvSpPr>
          <p:cNvPr id="5" name="Прямоугольник 4"/>
          <p:cNvSpPr/>
          <p:nvPr/>
        </p:nvSpPr>
        <p:spPr>
          <a:xfrm>
            <a:off x="0" y="5710535"/>
            <a:ext cx="9144000" cy="707886"/>
          </a:xfrm>
          <a:prstGeom prst="rect">
            <a:avLst/>
          </a:prstGeom>
        </p:spPr>
        <p:txBody>
          <a:bodyPr wrap="square">
            <a:spAutoFit/>
          </a:bodyPr>
          <a:lstStyle/>
          <a:p>
            <a:r>
              <a:rPr lang="en-US" sz="2000" dirty="0" smtClean="0"/>
              <a:t>	</a:t>
            </a:r>
            <a:r>
              <a:rPr lang="ru-RU" sz="2000" dirty="0" smtClean="0"/>
              <a:t>Результатом нечеткого вывода является четкое значение переменной </a:t>
            </a:r>
            <a:r>
              <a:rPr lang="en-US" sz="2000" dirty="0" smtClean="0"/>
              <a:t> y</a:t>
            </a:r>
            <a:r>
              <a:rPr lang="ru-RU" sz="2000" baseline="30000" dirty="0" smtClean="0"/>
              <a:t>*</a:t>
            </a:r>
            <a:r>
              <a:rPr lang="ru-RU" sz="2000" dirty="0" smtClean="0"/>
              <a:t> на основе заданных четких значений </a:t>
            </a:r>
            <a:r>
              <a:rPr lang="ru-RU" sz="2000" dirty="0" err="1" smtClean="0"/>
              <a:t>x</a:t>
            </a:r>
            <a:r>
              <a:rPr lang="ru-RU" sz="2000" baseline="-25000" dirty="0" err="1" smtClean="0"/>
              <a:t>k</a:t>
            </a:r>
            <a:r>
              <a:rPr lang="ru-RU" sz="2000" dirty="0" smtClean="0"/>
              <a:t> , k=1..n.</a:t>
            </a:r>
            <a:endParaRPr lang="ru-RU"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2246769"/>
          </a:xfrm>
          <a:prstGeom prst="rect">
            <a:avLst/>
          </a:prstGeom>
        </p:spPr>
        <p:txBody>
          <a:bodyPr wrap="square">
            <a:spAutoFit/>
          </a:bodyPr>
          <a:lstStyle/>
          <a:p>
            <a:r>
              <a:rPr lang="ru-RU" sz="2000" dirty="0" smtClean="0"/>
              <a:t>	Процесс управления системой напрямую связан с выходной переменной нечеткой системы управления, но результат нечеткого логического вывода является не четким, а физическое исполнительное устройство не способно воспринять такую команду. Необходимы специальные математические методы, позволяющие переходить от нечетких значений величин к вполне определенным. В целом весь процесс нечеткого управления можно разбить на несколько стадий: </a:t>
            </a:r>
            <a:r>
              <a:rPr lang="ru-RU" sz="2000" dirty="0" err="1" smtClean="0"/>
              <a:t>фаззификация</a:t>
            </a:r>
            <a:r>
              <a:rPr lang="ru-RU" sz="2000" dirty="0" smtClean="0"/>
              <a:t>, разработка нечетких правил и </a:t>
            </a:r>
            <a:r>
              <a:rPr lang="ru-RU" sz="2000" dirty="0" err="1" smtClean="0"/>
              <a:t>дефаззификация</a:t>
            </a:r>
            <a:r>
              <a:rPr lang="ru-RU" sz="2000" dirty="0" smtClean="0"/>
              <a:t>.</a:t>
            </a:r>
            <a:endParaRPr lang="ru-RU" sz="2000" dirty="0"/>
          </a:p>
        </p:txBody>
      </p:sp>
      <p:pic>
        <p:nvPicPr>
          <p:cNvPr id="4" name="Picture 2"/>
          <p:cNvPicPr>
            <a:picLocks noChangeAspect="1" noChangeArrowheads="1"/>
          </p:cNvPicPr>
          <p:nvPr/>
        </p:nvPicPr>
        <p:blipFill>
          <a:blip r:embed="rId2" cstate="print"/>
          <a:srcRect/>
          <a:stretch>
            <a:fillRect/>
          </a:stretch>
        </p:blipFill>
        <p:spPr bwMode="auto">
          <a:xfrm>
            <a:off x="974615" y="2321378"/>
            <a:ext cx="6766254" cy="418978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631216"/>
          </a:xfrm>
          <a:prstGeom prst="rect">
            <a:avLst/>
          </a:prstGeom>
        </p:spPr>
        <p:txBody>
          <a:bodyPr wrap="square">
            <a:spAutoFit/>
          </a:bodyPr>
          <a:lstStyle/>
          <a:p>
            <a:r>
              <a:rPr lang="ru-RU" sz="2000" dirty="0" smtClean="0"/>
              <a:t>	</a:t>
            </a:r>
            <a:r>
              <a:rPr lang="ru-RU" sz="2000" dirty="0" err="1" smtClean="0"/>
              <a:t>Фаззификаия</a:t>
            </a:r>
            <a:r>
              <a:rPr lang="ru-RU" sz="2000" dirty="0" smtClean="0"/>
              <a:t> подразумевает переход к нечеткости. На данной стадии точные значения входных переменных преобразуются в значения лингвистических переменных посредством применения некоторых положений теории нечетких множеств, а именно ‒ при помощи определения функций принадлежности.</a:t>
            </a:r>
            <a:endParaRPr lang="ru-RU"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08"/>
          </a:xfrm>
          <a:prstGeom prst="rect">
            <a:avLst/>
          </a:prstGeom>
        </p:spPr>
        <p:txBody>
          <a:bodyPr wrap="square">
            <a:spAutoFit/>
          </a:bodyPr>
          <a:lstStyle/>
          <a:p>
            <a:r>
              <a:rPr lang="ru-RU" dirty="0" smtClean="0"/>
              <a:t>	В нечеткой логике значения любой величины представляются не числами, а словами естественного языка и называются «термами». </a:t>
            </a:r>
          </a:p>
          <a:p>
            <a:r>
              <a:rPr lang="ru-RU" dirty="0" smtClean="0"/>
              <a:t>	Так, значением лингвистической переменной «Дистанция» являются термы «Далеко», «Близко» и т. д. Для реализации лингвистической переменной необходимо определить точные физические значения ее термов. </a:t>
            </a:r>
          </a:p>
          <a:p>
            <a:r>
              <a:rPr lang="ru-RU" dirty="0" smtClean="0"/>
              <a:t>	Допустим переменная «Дистанция» может принимать любое значение из диапазона от 0 до 60 метров. Согласно положениям теории нечетких множеств, каждому значению расстояния из диапазона в 60 метров может быть поставлено в соответствие некоторое число, от нуля до единицы, которое определяет степень  принадлежности данного физического значения расстояния (</a:t>
            </a:r>
            <a:r>
              <a:rPr lang="ru-RU" dirty="0" smtClean="0">
                <a:solidFill>
                  <a:schemeClr val="accent1">
                    <a:lumMod val="50000"/>
                  </a:schemeClr>
                </a:solidFill>
              </a:rPr>
              <a:t>допустим, 10 метров</a:t>
            </a:r>
            <a:r>
              <a:rPr lang="ru-RU" dirty="0" smtClean="0"/>
              <a:t>) к тому или иному терму лингвистической переменной «Дистанция». </a:t>
            </a:r>
          </a:p>
          <a:p>
            <a:r>
              <a:rPr lang="ru-RU" dirty="0" smtClean="0"/>
              <a:t>	Тогда расстоянию в 50 метров можно задать степень принадлежности к терму </a:t>
            </a:r>
            <a:r>
              <a:rPr lang="ru-RU" b="1" dirty="0" smtClean="0">
                <a:solidFill>
                  <a:schemeClr val="accent1">
                    <a:lumMod val="50000"/>
                  </a:schemeClr>
                </a:solidFill>
              </a:rPr>
              <a:t>«Далеко», равную 0,85</a:t>
            </a:r>
            <a:r>
              <a:rPr lang="ru-RU" dirty="0" smtClean="0"/>
              <a:t>, а к терму </a:t>
            </a:r>
            <a:r>
              <a:rPr lang="ru-RU" b="1" dirty="0" smtClean="0"/>
              <a:t>«</a:t>
            </a:r>
            <a:r>
              <a:rPr lang="ru-RU" b="1" dirty="0" smtClean="0">
                <a:solidFill>
                  <a:schemeClr val="accent1">
                    <a:lumMod val="50000"/>
                  </a:schemeClr>
                </a:solidFill>
              </a:rPr>
              <a:t>Близко» ‒ 0,15</a:t>
            </a:r>
            <a:r>
              <a:rPr lang="ru-RU" dirty="0" smtClean="0"/>
              <a:t>. Задаваясь вопросом, сколько всего термов в переменной необходимо для достаточно точного представления физической величины принято считать, что достаточно 3-7 термов на каждую переменную для большинства приложений. </a:t>
            </a:r>
          </a:p>
          <a:p>
            <a:r>
              <a:rPr lang="ru-RU" dirty="0" smtClean="0"/>
              <a:t>	Большинство применений вполне исчерпывается использованием минимального количества термов. Такое определение содержит два экстремальных значения (минимальное и максимальное) и среднее. Что касается максимального количества термов, то оно не ограничено и зависит целиком от приложения и требуемой точности описания системы. Число 7 же обусловлено емкостью кратковременной памяти человека, в которой, по современным представлениям, может храниться до семи единиц информации.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54697"/>
            <a:ext cx="9144000" cy="3785652"/>
          </a:xfrm>
          <a:prstGeom prst="rect">
            <a:avLst/>
          </a:prstGeom>
        </p:spPr>
        <p:txBody>
          <a:bodyPr wrap="square">
            <a:spAutoFit/>
          </a:bodyPr>
          <a:lstStyle/>
          <a:p>
            <a:r>
              <a:rPr lang="en-US" sz="2000" dirty="0" smtClean="0"/>
              <a:t>	</a:t>
            </a:r>
            <a:r>
              <a:rPr lang="ru-RU" sz="2000" dirty="0" smtClean="0"/>
              <a:t>В большинстве, используемых в настоящее время приложений автоматизации технологических процессов, нечеткая логика позволяет применить опыт операторов и технологов для управления процессами. В начале девяностых годов двадцатого века появился интерес к методам управления, которые получили название «нечеткая логика управления». В то время в основном в Японии появилось большое количество электротехнических и электронных приложений в бытовой технике, в которых были применены методы управления данного типа. Стиральные машины, работающие автоматически и не требующие какой-либо регулировки, видеокамеры с технологией </a:t>
            </a:r>
            <a:r>
              <a:rPr lang="ru-RU" sz="2000" dirty="0" err="1" smtClean="0"/>
              <a:t>Steadyshot</a:t>
            </a:r>
            <a:r>
              <a:rPr lang="ru-RU" sz="2000" dirty="0" smtClean="0"/>
              <a:t> (TM) обеспечивающей автоматическую стабилизацию изображения и многие другие инновации стали привлекать внимание широкой общественности к термину «Нечеткая логика». </a:t>
            </a:r>
            <a:endParaRPr lang="ru-R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00110"/>
          </a:xfrm>
          <a:prstGeom prst="rect">
            <a:avLst/>
          </a:prstGeom>
        </p:spPr>
        <p:txBody>
          <a:bodyPr wrap="square">
            <a:spAutoFit/>
          </a:bodyPr>
          <a:lstStyle/>
          <a:p>
            <a:r>
              <a:rPr lang="ru-RU" sz="2000" b="1" dirty="0" smtClean="0">
                <a:solidFill>
                  <a:schemeClr val="accent1">
                    <a:lumMod val="50000"/>
                  </a:schemeClr>
                </a:solidFill>
              </a:rPr>
              <a:t>Следующей стадией является стадия разработки нечетких правил.</a:t>
            </a:r>
            <a:endParaRPr lang="ru-RU" sz="2000" dirty="0">
              <a:solidFill>
                <a:schemeClr val="accent1">
                  <a:lumMod val="50000"/>
                </a:schemeClr>
              </a:solidFill>
            </a:endParaRPr>
          </a:p>
        </p:txBody>
      </p:sp>
      <p:sp>
        <p:nvSpPr>
          <p:cNvPr id="3" name="Прямоугольник 2"/>
          <p:cNvSpPr/>
          <p:nvPr/>
        </p:nvSpPr>
        <p:spPr>
          <a:xfrm>
            <a:off x="0" y="428067"/>
            <a:ext cx="9144000" cy="2246769"/>
          </a:xfrm>
          <a:prstGeom prst="rect">
            <a:avLst/>
          </a:prstGeom>
        </p:spPr>
        <p:txBody>
          <a:bodyPr wrap="square">
            <a:spAutoFit/>
          </a:bodyPr>
          <a:lstStyle/>
          <a:p>
            <a:r>
              <a:rPr lang="ru-RU" sz="2000" dirty="0" smtClean="0"/>
              <a:t>	На ней определяются продукционные правила, связывающие лингвистические переменные. Большинство нечетких систем используют продукционные правила для описания зависимостей между лингвистическими переменными. Типичное продукционное правило состоит из </a:t>
            </a:r>
          </a:p>
          <a:p>
            <a:r>
              <a:rPr lang="ru-RU" sz="2000" dirty="0" smtClean="0"/>
              <a:t>утверждения (часть ЕСЛИ …) и результата (часть ТО…). Утверждение может содержать более одной посылки. В этом случае они объединяются посредством логических связок «И» или «ИЛИ».</a:t>
            </a:r>
            <a:endParaRPr lang="ru-RU" sz="2000" dirty="0"/>
          </a:p>
        </p:txBody>
      </p:sp>
      <p:sp>
        <p:nvSpPr>
          <p:cNvPr id="4" name="Прямоугольник 3"/>
          <p:cNvSpPr/>
          <p:nvPr/>
        </p:nvSpPr>
        <p:spPr>
          <a:xfrm>
            <a:off x="0" y="2813070"/>
            <a:ext cx="9144000" cy="707886"/>
          </a:xfrm>
          <a:prstGeom prst="rect">
            <a:avLst/>
          </a:prstGeom>
        </p:spPr>
        <p:txBody>
          <a:bodyPr wrap="square">
            <a:spAutoFit/>
          </a:bodyPr>
          <a:lstStyle/>
          <a:p>
            <a:r>
              <a:rPr lang="ru-RU" sz="2000" dirty="0" smtClean="0"/>
              <a:t>	Процесс вычисления нечеткого правила называется нечетким логическим выводом и подразделяется на два этапа: обобщение и заключение.</a:t>
            </a:r>
            <a:endParaRPr lang="ru-R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9048"/>
            <a:ext cx="9144000" cy="5016758"/>
          </a:xfrm>
          <a:prstGeom prst="rect">
            <a:avLst/>
          </a:prstGeom>
        </p:spPr>
        <p:txBody>
          <a:bodyPr wrap="square">
            <a:spAutoFit/>
          </a:bodyPr>
          <a:lstStyle/>
          <a:p>
            <a:r>
              <a:rPr lang="ru-RU" sz="2000" dirty="0" smtClean="0"/>
              <a:t>Пусть имеется следующее правило:</a:t>
            </a:r>
          </a:p>
          <a:p>
            <a:endParaRPr lang="ru-RU" sz="2000" dirty="0" smtClean="0"/>
          </a:p>
          <a:p>
            <a:r>
              <a:rPr lang="ru-RU" sz="2000" b="1" dirty="0" smtClean="0">
                <a:solidFill>
                  <a:schemeClr val="accent1">
                    <a:lumMod val="50000"/>
                  </a:schemeClr>
                </a:solidFill>
              </a:rPr>
              <a:t>ЕСЛИ «Дистанция» = средняя И «Угол» </a:t>
            </a:r>
            <a:r>
              <a:rPr lang="ru-RU" sz="2000" b="1" dirty="0" err="1" smtClean="0">
                <a:solidFill>
                  <a:schemeClr val="accent1">
                    <a:lumMod val="50000"/>
                  </a:schemeClr>
                </a:solidFill>
              </a:rPr>
              <a:t>=малый</a:t>
            </a:r>
            <a:r>
              <a:rPr lang="ru-RU" sz="2000" b="1" dirty="0" smtClean="0">
                <a:solidFill>
                  <a:schemeClr val="accent1">
                    <a:lumMod val="50000"/>
                  </a:schemeClr>
                </a:solidFill>
              </a:rPr>
              <a:t>, ТО «Мощность» = средняя.</a:t>
            </a:r>
          </a:p>
          <a:p>
            <a:endParaRPr lang="ru-RU" sz="2000" dirty="0" smtClean="0"/>
          </a:p>
          <a:p>
            <a:r>
              <a:rPr lang="ru-RU" sz="2000" dirty="0" smtClean="0"/>
              <a:t>На первом шаге логического вывода необходимо определить степень принадлежности всего утверждения правила. Для этого в нечеткой логике существуют два оператора: </a:t>
            </a:r>
            <a:r>
              <a:rPr lang="ru-RU" sz="2000" dirty="0" err="1" smtClean="0"/>
              <a:t>Min</a:t>
            </a:r>
            <a:r>
              <a:rPr lang="ru-RU" sz="2000" dirty="0" smtClean="0"/>
              <a:t>(…) и </a:t>
            </a:r>
            <a:r>
              <a:rPr lang="ru-RU" sz="2000" dirty="0" err="1" smtClean="0"/>
              <a:t>Max</a:t>
            </a:r>
            <a:r>
              <a:rPr lang="ru-RU" sz="2000" dirty="0" smtClean="0"/>
              <a:t>(…). Первый вычисляет минимальное значение степени принадлежности, а второй ‒ максимальное значение. Когда применять тот или иной оператор, зависит от того, какой связкой соединены посылки в правиле. Если использована связка «И», применяется оператор </a:t>
            </a:r>
            <a:r>
              <a:rPr lang="ru-RU" sz="2000" dirty="0" err="1" smtClean="0"/>
              <a:t>Min</a:t>
            </a:r>
            <a:r>
              <a:rPr lang="ru-RU" sz="2000" dirty="0" smtClean="0"/>
              <a:t>(…). Если же посылки объединены связкой «Или», необходимо применить оператор </a:t>
            </a:r>
            <a:r>
              <a:rPr lang="ru-RU" sz="2000" dirty="0" err="1" smtClean="0"/>
              <a:t>Max</a:t>
            </a:r>
            <a:r>
              <a:rPr lang="ru-RU" sz="2000" dirty="0" smtClean="0"/>
              <a:t>(…). Ну а если в правиле всего одна посылка, операторы вовсе не нужны.</a:t>
            </a:r>
          </a:p>
          <a:p>
            <a:r>
              <a:rPr lang="ru-RU" sz="2000" dirty="0" smtClean="0"/>
              <a:t>	Следующим шагом является собственно вывод или заключение. Подобным же образом посредством операторов </a:t>
            </a:r>
            <a:r>
              <a:rPr lang="ru-RU" sz="2000" dirty="0" err="1" smtClean="0"/>
              <a:t>Min</a:t>
            </a:r>
            <a:r>
              <a:rPr lang="ru-RU" sz="2000" dirty="0" smtClean="0"/>
              <a:t>/</a:t>
            </a:r>
            <a:r>
              <a:rPr lang="ru-RU" sz="2000" dirty="0" err="1" smtClean="0"/>
              <a:t>Max</a:t>
            </a:r>
            <a:r>
              <a:rPr lang="ru-RU" sz="2000" dirty="0" smtClean="0"/>
              <a:t> вычисляется значение результата. Исходными данными служат вычисленные на предыдущем шаге значения степеней принадлежности правил.</a:t>
            </a:r>
            <a:endParaRPr lang="ru-RU"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46769"/>
          </a:xfrm>
          <a:prstGeom prst="rect">
            <a:avLst/>
          </a:prstGeom>
        </p:spPr>
        <p:txBody>
          <a:bodyPr wrap="square">
            <a:spAutoFit/>
          </a:bodyPr>
          <a:lstStyle/>
          <a:p>
            <a:r>
              <a:rPr lang="ru-RU" sz="2000" dirty="0" smtClean="0"/>
              <a:t>	После выполнения всех шагов нечеткого вывода мы находим нечеткое значение управляющей переменной. Чтобы исполнительное устройство смогло отработать полученную команду, необходим этап управления, на котором мы избавляемся от нечеткости и который называется </a:t>
            </a:r>
            <a:r>
              <a:rPr lang="ru-RU" sz="2000" b="1" dirty="0" err="1" smtClean="0">
                <a:solidFill>
                  <a:schemeClr val="accent1">
                    <a:lumMod val="50000"/>
                  </a:schemeClr>
                </a:solidFill>
              </a:rPr>
              <a:t>дефаззификацией</a:t>
            </a:r>
            <a:r>
              <a:rPr lang="ru-RU" sz="2000" dirty="0" smtClean="0"/>
              <a:t>.</a:t>
            </a:r>
          </a:p>
          <a:p>
            <a:r>
              <a:rPr lang="ru-RU" sz="2000" dirty="0" smtClean="0"/>
              <a:t>На этапе </a:t>
            </a:r>
            <a:r>
              <a:rPr lang="ru-RU" sz="2000" dirty="0" err="1" smtClean="0"/>
              <a:t>дефаззификации</a:t>
            </a:r>
            <a:r>
              <a:rPr lang="ru-RU" sz="2000" dirty="0" smtClean="0"/>
              <a:t> осуществляется переход от нечетких значений величин к определенным физическим параметрам, которые могут служить командами исполнительному устройству.</a:t>
            </a:r>
            <a:endParaRPr lang="ru-RU" sz="2000" dirty="0"/>
          </a:p>
        </p:txBody>
      </p:sp>
      <p:sp>
        <p:nvSpPr>
          <p:cNvPr id="3" name="Прямоугольник 2"/>
          <p:cNvSpPr/>
          <p:nvPr/>
        </p:nvSpPr>
        <p:spPr>
          <a:xfrm>
            <a:off x="0" y="2149019"/>
            <a:ext cx="9144000" cy="4708981"/>
          </a:xfrm>
          <a:prstGeom prst="rect">
            <a:avLst/>
          </a:prstGeom>
        </p:spPr>
        <p:txBody>
          <a:bodyPr wrap="square">
            <a:spAutoFit/>
          </a:bodyPr>
          <a:lstStyle/>
          <a:p>
            <a:r>
              <a:rPr lang="ru-RU" sz="2000" dirty="0" smtClean="0"/>
              <a:t>	Результат нечеткого вывода, конечно же, будет нечетким. Например, если речь идет об управлении механизмом и команда для электромотора будет представлена термом «Средняя» (мощность), то для исполнительного устройства это ровно ничего не значит. В теории нечетких множеств процедура </a:t>
            </a:r>
            <a:r>
              <a:rPr lang="ru-RU" sz="2000" dirty="0" err="1" smtClean="0"/>
              <a:t>дефаззификации</a:t>
            </a:r>
            <a:r>
              <a:rPr lang="ru-RU" sz="2000" dirty="0" smtClean="0"/>
              <a:t> аналогична нахождению характеристик положения (математического ожидания, моды, медианы) случайных величин в теории вероятности. Простейшим способом выполнения процедуры </a:t>
            </a:r>
            <a:r>
              <a:rPr lang="ru-RU" sz="2000" dirty="0" err="1" smtClean="0"/>
              <a:t>дефаззификации</a:t>
            </a:r>
            <a:r>
              <a:rPr lang="ru-RU" sz="2000" dirty="0" smtClean="0"/>
              <a:t> является выбор четкого числа, соответствующего максимуму функции принадлежности. Однако пригодность этого способа ограничивается лишь одно экстремальными функциями принадлежности. Для устранения нечеткости окончательного результата существует несколько методов: </a:t>
            </a:r>
            <a:r>
              <a:rPr lang="ru-RU" sz="2000" b="1" dirty="0" smtClean="0">
                <a:solidFill>
                  <a:schemeClr val="accent1">
                    <a:lumMod val="50000"/>
                  </a:schemeClr>
                </a:solidFill>
              </a:rPr>
              <a:t>метод центра максимума, метод наибольшего значения, метод </a:t>
            </a:r>
            <a:r>
              <a:rPr lang="ru-RU" sz="2000" b="1" dirty="0" err="1" smtClean="0">
                <a:solidFill>
                  <a:schemeClr val="accent1">
                    <a:lumMod val="50000"/>
                  </a:schemeClr>
                </a:solidFill>
              </a:rPr>
              <a:t>центроида</a:t>
            </a:r>
            <a:r>
              <a:rPr lang="ru-RU" sz="2000" dirty="0" smtClean="0"/>
              <a:t> и другие. Для многоэкстремальных функций принадлежности наиболее часто используется </a:t>
            </a:r>
            <a:r>
              <a:rPr lang="ru-RU" sz="2000" dirty="0" err="1" smtClean="0"/>
              <a:t>дефаззификация</a:t>
            </a:r>
            <a:r>
              <a:rPr lang="ru-RU" sz="2000" dirty="0" smtClean="0"/>
              <a:t> путем нахождения центра тяжести плоской фигуры, ограниченной осями координат и функцией принадлежности.</a:t>
            </a:r>
            <a:endParaRPr lang="ru-RU"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1584" y="0"/>
            <a:ext cx="5451044" cy="461665"/>
          </a:xfrm>
          <a:prstGeom prst="rect">
            <a:avLst/>
          </a:prstGeom>
        </p:spPr>
        <p:txBody>
          <a:bodyPr wrap="none">
            <a:spAutoFit/>
          </a:bodyPr>
          <a:lstStyle/>
          <a:p>
            <a:r>
              <a:rPr lang="ru-RU" sz="2400" b="1" dirty="0" smtClean="0">
                <a:solidFill>
                  <a:schemeClr val="accent1">
                    <a:lumMod val="50000"/>
                  </a:schemeClr>
                </a:solidFill>
              </a:rPr>
              <a:t>Модели нечеткого логического вывода</a:t>
            </a:r>
            <a:endParaRPr lang="ru-RU" sz="2400" b="1" dirty="0">
              <a:solidFill>
                <a:schemeClr val="accent1">
                  <a:lumMod val="50000"/>
                </a:schemeClr>
              </a:solidFill>
            </a:endParaRPr>
          </a:p>
        </p:txBody>
      </p:sp>
      <p:sp>
        <p:nvSpPr>
          <p:cNvPr id="3" name="Прямоугольник 2"/>
          <p:cNvSpPr/>
          <p:nvPr/>
        </p:nvSpPr>
        <p:spPr>
          <a:xfrm>
            <a:off x="0" y="533851"/>
            <a:ext cx="9144000" cy="1631216"/>
          </a:xfrm>
          <a:prstGeom prst="rect">
            <a:avLst/>
          </a:prstGeom>
        </p:spPr>
        <p:txBody>
          <a:bodyPr wrap="square">
            <a:spAutoFit/>
          </a:bodyPr>
          <a:lstStyle/>
          <a:p>
            <a:r>
              <a:rPr lang="ru-RU" sz="2000" dirty="0" smtClean="0"/>
              <a:t>	Нечеткий логический вывод — это аппроксимация зависимости «входы–выход» на основе лингвистических высказываний типа «ЕСЛИ–ТО» и операций над нечеткими множествами. </a:t>
            </a:r>
          </a:p>
          <a:p>
            <a:endParaRPr lang="ru-RU" sz="2000" dirty="0" smtClean="0"/>
          </a:p>
          <a:p>
            <a:r>
              <a:rPr lang="ru-RU" sz="2000" dirty="0" smtClean="0"/>
              <a:t>Нечеткая модель содержит следующие блоки:</a:t>
            </a:r>
            <a:endParaRPr lang="ru-RU" sz="2000" dirty="0"/>
          </a:p>
        </p:txBody>
      </p:sp>
      <p:sp>
        <p:nvSpPr>
          <p:cNvPr id="3073" name="Rectangle 1"/>
          <p:cNvSpPr>
            <a:spLocks noChangeArrowheads="1"/>
          </p:cNvSpPr>
          <p:nvPr/>
        </p:nvSpPr>
        <p:spPr bwMode="auto">
          <a:xfrm>
            <a:off x="1" y="2003203"/>
            <a:ext cx="9143999"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a:t>
            </a:r>
            <a:r>
              <a:rPr kumimoji="0" lang="ru-RU" sz="2000" b="0" i="0" u="none" strike="noStrike" cap="none" normalizeH="0" baseline="0" dirty="0" err="1" smtClean="0">
                <a:ln>
                  <a:noFill/>
                </a:ln>
                <a:solidFill>
                  <a:srgbClr val="000000"/>
                </a:solidFill>
                <a:effectLst/>
                <a:cs typeface="Arial" pitchFamily="34" charset="0"/>
              </a:rPr>
              <a:t>фазификатор</a:t>
            </a:r>
            <a:r>
              <a:rPr kumimoji="0" lang="ru-RU" sz="2000" b="0" i="0" u="none" strike="noStrike" cap="none" normalizeH="0" baseline="0" dirty="0" smtClean="0">
                <a:ln>
                  <a:noFill/>
                </a:ln>
                <a:solidFill>
                  <a:srgbClr val="000000"/>
                </a:solidFill>
                <a:effectLst/>
                <a:cs typeface="Arial" pitchFamily="34" charset="0"/>
              </a:rPr>
              <a:t>, преобразующий фиксированный вектор влияющих факторов X в вектор нечетких множеств       , необходимых для выполнения нечеткого логического вывода;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нечеткая база знаний, содержащая информацию о зависимости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в виде лингвистических правил типа «ЕСЛИ–ТО»;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машина нечеткого логического вывода, которая на основе правил базы знаний определяет значение выходной переменной в виде нечеткого множества        , соответствующего нечетким значениям входных переменных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cs typeface="Arial" pitchFamily="34" charset="0"/>
              </a:rPr>
              <a:t>‒ </a:t>
            </a:r>
            <a:r>
              <a:rPr kumimoji="0" lang="ru-RU" sz="2000" b="0" i="0" u="none" strike="noStrike" cap="none" normalizeH="0" baseline="0" dirty="0" err="1" smtClean="0">
                <a:ln>
                  <a:noFill/>
                </a:ln>
                <a:solidFill>
                  <a:srgbClr val="000000"/>
                </a:solidFill>
                <a:effectLst/>
                <a:cs typeface="Arial" pitchFamily="34" charset="0"/>
              </a:rPr>
              <a:t>дефаззификатор</a:t>
            </a:r>
            <a:r>
              <a:rPr kumimoji="0" lang="ru-RU" sz="2000" b="0" i="0" u="none" strike="noStrike" cap="none" normalizeH="0" baseline="0" dirty="0" smtClean="0">
                <a:ln>
                  <a:noFill/>
                </a:ln>
                <a:solidFill>
                  <a:srgbClr val="000000"/>
                </a:solidFill>
                <a:effectLst/>
                <a:cs typeface="Arial" pitchFamily="34" charset="0"/>
              </a:rPr>
              <a:t>, преобразующий выходное нечеткое множество         в четкое число Y.</a:t>
            </a:r>
          </a:p>
        </p:txBody>
      </p:sp>
      <p:sp>
        <p:nvSpPr>
          <p:cNvPr id="3074" name="AutoShape 2" descr="https://studfiles.net/html/2706/360/html_69s_dKXbB5.DBMu/img-Amhmzt.png"/>
          <p:cNvSpPr>
            <a:spLocks noChangeAspect="1" noChangeArrowheads="1"/>
          </p:cNvSpPr>
          <p:nvPr/>
        </p:nvSpPr>
        <p:spPr bwMode="auto">
          <a:xfrm>
            <a:off x="6602413" y="-107950"/>
            <a:ext cx="209550" cy="180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5" name="AutoShape 3" descr="https://studfiles.net/html/2706/360/html_69s_dKXbB5.DBMu/img-8G5187.png"/>
          <p:cNvSpPr>
            <a:spLocks noChangeAspect="1" noChangeArrowheads="1"/>
          </p:cNvSpPr>
          <p:nvPr/>
        </p:nvSpPr>
        <p:spPr bwMode="auto">
          <a:xfrm>
            <a:off x="4075113" y="60325"/>
            <a:ext cx="609600" cy="180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studfiles.net/html/2706/360/html_69s_dKXbB5.DBMu/img-MN39Yy.png"/>
          <p:cNvSpPr>
            <a:spLocks noChangeAspect="1" noChangeArrowheads="1"/>
          </p:cNvSpPr>
          <p:nvPr/>
        </p:nvSpPr>
        <p:spPr bwMode="auto">
          <a:xfrm>
            <a:off x="9299575" y="228600"/>
            <a:ext cx="200025" cy="180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7" name="AutoShape 5" descr="https://studfiles.net/html/2706/360/html_69s_dKXbB5.DBMu/img-tiejbN.png"/>
          <p:cNvSpPr>
            <a:spLocks noChangeAspect="1" noChangeArrowheads="1"/>
          </p:cNvSpPr>
          <p:nvPr/>
        </p:nvSpPr>
        <p:spPr bwMode="auto">
          <a:xfrm>
            <a:off x="13093700" y="228600"/>
            <a:ext cx="209550" cy="180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studfiles.net/html/2706/360/html_69s_dKXbB5.DBMu/img-FQ6Rzn.png"/>
          <p:cNvSpPr>
            <a:spLocks noChangeAspect="1" noChangeArrowheads="1"/>
          </p:cNvSpPr>
          <p:nvPr/>
        </p:nvSpPr>
        <p:spPr bwMode="auto">
          <a:xfrm>
            <a:off x="4156075" y="396875"/>
            <a:ext cx="200025" cy="180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9" name="Picture 7"/>
          <p:cNvPicPr>
            <a:picLocks noChangeAspect="1" noChangeArrowheads="1"/>
          </p:cNvPicPr>
          <p:nvPr/>
        </p:nvPicPr>
        <p:blipFill>
          <a:blip r:embed="rId2" cstate="print"/>
          <a:srcRect/>
          <a:stretch>
            <a:fillRect/>
          </a:stretch>
        </p:blipFill>
        <p:spPr bwMode="auto">
          <a:xfrm>
            <a:off x="3045372" y="2357764"/>
            <a:ext cx="296918" cy="426820"/>
          </a:xfrm>
          <a:prstGeom prst="rect">
            <a:avLst/>
          </a:prstGeom>
          <a:noFill/>
          <a:ln w="9525">
            <a:noFill/>
            <a:miter lim="800000"/>
            <a:headEnd/>
            <a:tailEnd/>
          </a:ln>
        </p:spPr>
      </p:pic>
      <p:pic>
        <p:nvPicPr>
          <p:cNvPr id="3080" name="Picture 8"/>
          <p:cNvPicPr>
            <a:picLocks noChangeAspect="1" noChangeArrowheads="1"/>
          </p:cNvPicPr>
          <p:nvPr/>
        </p:nvPicPr>
        <p:blipFill>
          <a:blip r:embed="rId3" cstate="print"/>
          <a:srcRect/>
          <a:stretch>
            <a:fillRect/>
          </a:stretch>
        </p:blipFill>
        <p:spPr bwMode="auto">
          <a:xfrm>
            <a:off x="7372349" y="3292584"/>
            <a:ext cx="1141029" cy="344120"/>
          </a:xfrm>
          <a:prstGeom prst="rect">
            <a:avLst/>
          </a:prstGeom>
          <a:noFill/>
          <a:ln w="9525">
            <a:noFill/>
            <a:miter lim="800000"/>
            <a:headEnd/>
            <a:tailEnd/>
          </a:ln>
        </p:spPr>
      </p:pic>
      <p:pic>
        <p:nvPicPr>
          <p:cNvPr id="3081" name="Picture 9"/>
          <p:cNvPicPr>
            <a:picLocks noChangeAspect="1" noChangeArrowheads="1"/>
          </p:cNvPicPr>
          <p:nvPr/>
        </p:nvPicPr>
        <p:blipFill>
          <a:blip r:embed="rId4" cstate="print"/>
          <a:srcRect/>
          <a:stretch>
            <a:fillRect/>
          </a:stretch>
        </p:blipFill>
        <p:spPr bwMode="auto">
          <a:xfrm>
            <a:off x="8154879" y="4459342"/>
            <a:ext cx="358501" cy="415106"/>
          </a:xfrm>
          <a:prstGeom prst="rect">
            <a:avLst/>
          </a:prstGeom>
          <a:noFill/>
          <a:ln w="9525">
            <a:noFill/>
            <a:miter lim="800000"/>
            <a:headEnd/>
            <a:tailEnd/>
          </a:ln>
        </p:spPr>
      </p:pic>
      <p:pic>
        <p:nvPicPr>
          <p:cNvPr id="13" name="Picture 7"/>
          <p:cNvPicPr>
            <a:picLocks noChangeAspect="1" noChangeArrowheads="1"/>
          </p:cNvPicPr>
          <p:nvPr/>
        </p:nvPicPr>
        <p:blipFill>
          <a:blip r:embed="rId2" cstate="print"/>
          <a:srcRect/>
          <a:stretch>
            <a:fillRect/>
          </a:stretch>
        </p:blipFill>
        <p:spPr bwMode="auto">
          <a:xfrm>
            <a:off x="6855372" y="4717337"/>
            <a:ext cx="296918" cy="426820"/>
          </a:xfrm>
          <a:prstGeom prst="rect">
            <a:avLst/>
          </a:prstGeom>
          <a:noFill/>
          <a:ln w="9525">
            <a:noFill/>
            <a:miter lim="800000"/>
            <a:headEnd/>
            <a:tailEnd/>
          </a:ln>
        </p:spPr>
      </p:pic>
      <p:pic>
        <p:nvPicPr>
          <p:cNvPr id="14" name="Picture 9"/>
          <p:cNvPicPr>
            <a:picLocks noChangeAspect="1" noChangeArrowheads="1"/>
          </p:cNvPicPr>
          <p:nvPr/>
        </p:nvPicPr>
        <p:blipFill>
          <a:blip r:embed="rId4" cstate="print"/>
          <a:srcRect/>
          <a:stretch>
            <a:fillRect/>
          </a:stretch>
        </p:blipFill>
        <p:spPr bwMode="auto">
          <a:xfrm>
            <a:off x="7487472" y="5305425"/>
            <a:ext cx="358501" cy="41510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disus.ru/images1/351896/tipovaya-struktura-modeli-nechetkogo.png"/>
          <p:cNvPicPr>
            <a:picLocks noChangeAspect="1" noChangeArrowheads="1"/>
          </p:cNvPicPr>
          <p:nvPr/>
        </p:nvPicPr>
        <p:blipFill>
          <a:blip r:embed="rId2" cstate="print"/>
          <a:srcRect/>
          <a:stretch>
            <a:fillRect/>
          </a:stretch>
        </p:blipFill>
        <p:spPr bwMode="auto">
          <a:xfrm>
            <a:off x="738899" y="985345"/>
            <a:ext cx="8029575" cy="5238750"/>
          </a:xfrm>
          <a:prstGeom prst="rect">
            <a:avLst/>
          </a:prstGeom>
          <a:noFill/>
        </p:spPr>
      </p:pic>
      <p:sp>
        <p:nvSpPr>
          <p:cNvPr id="3" name="TextBox 2"/>
          <p:cNvSpPr txBox="1"/>
          <p:nvPr/>
        </p:nvSpPr>
        <p:spPr>
          <a:xfrm>
            <a:off x="2601311" y="283778"/>
            <a:ext cx="3920945" cy="461665"/>
          </a:xfrm>
          <a:prstGeom prst="rect">
            <a:avLst/>
          </a:prstGeom>
          <a:noFill/>
        </p:spPr>
        <p:txBody>
          <a:bodyPr wrap="none" rtlCol="0">
            <a:spAutoFit/>
          </a:bodyPr>
          <a:lstStyle/>
          <a:p>
            <a:r>
              <a:rPr lang="ru-RU" sz="2400" b="1" dirty="0" smtClean="0">
                <a:solidFill>
                  <a:schemeClr val="accent1">
                    <a:lumMod val="50000"/>
                  </a:schemeClr>
                </a:solidFill>
              </a:rPr>
              <a:t>Структура нечеткой модели</a:t>
            </a:r>
            <a:endParaRPr lang="ru-RU" sz="2400" b="1" dirty="0">
              <a:solidFill>
                <a:schemeClr val="accent1">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92960"/>
            <a:ext cx="9144000" cy="1323439"/>
          </a:xfrm>
          <a:prstGeom prst="rect">
            <a:avLst/>
          </a:prstGeom>
        </p:spPr>
        <p:txBody>
          <a:bodyPr wrap="square">
            <a:spAutoFit/>
          </a:bodyPr>
          <a:lstStyle/>
          <a:p>
            <a:r>
              <a:rPr lang="ru-RU" sz="2000" dirty="0" smtClean="0"/>
              <a:t>	Алгоритмы нечеткого вывода различаются главным образом видом используемых правил, логических операций и разновидностью метода </a:t>
            </a:r>
            <a:r>
              <a:rPr lang="ru-RU" sz="2000" dirty="0" err="1" smtClean="0"/>
              <a:t>дефазификации</a:t>
            </a:r>
            <a:r>
              <a:rPr lang="ru-RU" sz="2000" dirty="0" smtClean="0"/>
              <a:t>. Разработаны модели нечеткого вывода </a:t>
            </a:r>
            <a:r>
              <a:rPr lang="ru-RU" sz="2000" dirty="0" err="1" smtClean="0"/>
              <a:t>Мамдани</a:t>
            </a:r>
            <a:r>
              <a:rPr lang="ru-RU" sz="2000" dirty="0" smtClean="0"/>
              <a:t>, </a:t>
            </a:r>
            <a:r>
              <a:rPr lang="ru-RU" sz="2000" dirty="0" err="1" smtClean="0"/>
              <a:t>Сугено</a:t>
            </a:r>
            <a:r>
              <a:rPr lang="ru-RU" sz="2000" dirty="0" smtClean="0"/>
              <a:t>, Ларсена, </a:t>
            </a:r>
            <a:r>
              <a:rPr lang="ru-RU" sz="2000" dirty="0" err="1" smtClean="0"/>
              <a:t>Цукамото</a:t>
            </a:r>
            <a:r>
              <a:rPr lang="ru-RU" sz="2000" dirty="0"/>
              <a:t> </a:t>
            </a:r>
            <a:r>
              <a:rPr lang="ru-RU" sz="2000" dirty="0" smtClean="0"/>
              <a:t>и другие.</a:t>
            </a:r>
            <a:endParaRPr lang="ru-RU" sz="2000" dirty="0"/>
          </a:p>
        </p:txBody>
      </p:sp>
      <p:sp>
        <p:nvSpPr>
          <p:cNvPr id="3" name="Прямоугольник 2"/>
          <p:cNvSpPr/>
          <p:nvPr/>
        </p:nvSpPr>
        <p:spPr>
          <a:xfrm>
            <a:off x="-12615" y="800100"/>
            <a:ext cx="9144000" cy="3170099"/>
          </a:xfrm>
          <a:prstGeom prst="rect">
            <a:avLst/>
          </a:prstGeom>
        </p:spPr>
        <p:txBody>
          <a:bodyPr wrap="square">
            <a:spAutoFit/>
          </a:bodyPr>
          <a:lstStyle/>
          <a:p>
            <a:r>
              <a:rPr lang="ru-RU" sz="2000" dirty="0" smtClean="0"/>
              <a:t>	Цель </a:t>
            </a:r>
            <a:r>
              <a:rPr lang="ru-RU" sz="2000" dirty="0" err="1"/>
              <a:t>дефаззификации</a:t>
            </a:r>
            <a:r>
              <a:rPr lang="ru-RU" sz="2000" dirty="0"/>
              <a:t> заключается в том, чтобы, используя результаты аккумуляции всех выходных лингвистических переменных, получить количественное значение каждой из выходных переменных, которое может быть использовано исполнительными механизмами системы управления, внешними по отношению к системе нечеткого вывода. </a:t>
            </a:r>
            <a:endParaRPr lang="ru-RU" sz="2000" dirty="0" smtClean="0"/>
          </a:p>
          <a:p>
            <a:r>
              <a:rPr lang="ru-RU" sz="2000" dirty="0"/>
              <a:t>	</a:t>
            </a:r>
            <a:r>
              <a:rPr lang="ru-RU" sz="2000" dirty="0" smtClean="0"/>
              <a:t>Этап </a:t>
            </a:r>
            <a:r>
              <a:rPr lang="ru-RU" sz="2000" dirty="0" err="1"/>
              <a:t>дефаззификации</a:t>
            </a:r>
            <a:r>
              <a:rPr lang="ru-RU" sz="2000" dirty="0"/>
              <a:t> считается законченным, когда для каждой из выходных лингвистических переменных будут определены итоговые количественные значения в виде некоторого действительного числа, т.е. в виде: у1, у2, …, </a:t>
            </a:r>
            <a:r>
              <a:rPr lang="ru-RU" sz="2000" dirty="0" err="1"/>
              <a:t>уs</a:t>
            </a:r>
            <a:r>
              <a:rPr lang="ru-RU" sz="2000" dirty="0"/>
              <a:t>, где </a:t>
            </a:r>
            <a:r>
              <a:rPr lang="ru-RU" sz="2000" dirty="0" smtClean="0"/>
              <a:t>s - </a:t>
            </a:r>
            <a:r>
              <a:rPr lang="ru-RU" sz="2000" dirty="0"/>
              <a:t>общее количество выходных лингвистических переменных в базе правил системы нечеткого вывода. </a:t>
            </a:r>
          </a:p>
        </p:txBody>
      </p:sp>
      <p:sp>
        <p:nvSpPr>
          <p:cNvPr id="4" name="TextBox 3"/>
          <p:cNvSpPr txBox="1"/>
          <p:nvPr/>
        </p:nvSpPr>
        <p:spPr>
          <a:xfrm>
            <a:off x="3365500" y="113268"/>
            <a:ext cx="2387770" cy="461665"/>
          </a:xfrm>
          <a:prstGeom prst="rect">
            <a:avLst/>
          </a:prstGeom>
          <a:noFill/>
        </p:spPr>
        <p:txBody>
          <a:bodyPr wrap="none" rtlCol="0">
            <a:spAutoFit/>
          </a:bodyPr>
          <a:lstStyle/>
          <a:p>
            <a:r>
              <a:rPr lang="ru-RU" sz="2400" b="1" dirty="0" err="1" smtClean="0">
                <a:solidFill>
                  <a:srgbClr val="FF0000"/>
                </a:solidFill>
              </a:rPr>
              <a:t>Дефазификация</a:t>
            </a:r>
            <a:endParaRPr lang="ru-RU" sz="24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700" y="-12700"/>
            <a:ext cx="8127738" cy="461665"/>
          </a:xfrm>
          <a:prstGeom prst="rect">
            <a:avLst/>
          </a:prstGeom>
          <a:noFill/>
        </p:spPr>
        <p:txBody>
          <a:bodyPr wrap="none" rtlCol="0">
            <a:spAutoFit/>
          </a:bodyPr>
          <a:lstStyle/>
          <a:p>
            <a:r>
              <a:rPr lang="ru-RU" sz="2200" b="1" dirty="0" smtClean="0">
                <a:solidFill>
                  <a:schemeClr val="accent1">
                    <a:lumMod val="50000"/>
                  </a:schemeClr>
                </a:solidFill>
              </a:rPr>
              <a:t>Нечеткий логический выход на основе </a:t>
            </a:r>
            <a:r>
              <a:rPr lang="ru-RU" sz="2400" b="1" dirty="0">
                <a:solidFill>
                  <a:schemeClr val="accent1">
                    <a:lumMod val="50000"/>
                  </a:schemeClr>
                </a:solidFill>
              </a:rPr>
              <a:t>м</a:t>
            </a:r>
            <a:r>
              <a:rPr lang="ru-RU" sz="2400" b="1" dirty="0" smtClean="0">
                <a:solidFill>
                  <a:schemeClr val="accent1">
                    <a:lumMod val="50000"/>
                  </a:schemeClr>
                </a:solidFill>
              </a:rPr>
              <a:t>етода </a:t>
            </a:r>
            <a:r>
              <a:rPr lang="ru-RU" sz="2400" b="1" dirty="0">
                <a:solidFill>
                  <a:schemeClr val="accent1">
                    <a:lumMod val="50000"/>
                  </a:schemeClr>
                </a:solidFill>
              </a:rPr>
              <a:t>центра </a:t>
            </a:r>
            <a:r>
              <a:rPr lang="ru-RU" sz="2400" b="1" dirty="0" smtClean="0">
                <a:solidFill>
                  <a:schemeClr val="accent1">
                    <a:lumMod val="50000"/>
                  </a:schemeClr>
                </a:solidFill>
              </a:rPr>
              <a:t>тяжести</a:t>
            </a:r>
            <a:endParaRPr lang="ru-RU" sz="2200" b="1" dirty="0">
              <a:solidFill>
                <a:schemeClr val="accent1">
                  <a:lumMod val="50000"/>
                </a:schemeClr>
              </a:solidFill>
            </a:endParaRPr>
          </a:p>
        </p:txBody>
      </p:sp>
      <p:sp>
        <p:nvSpPr>
          <p:cNvPr id="3" name="Прямоугольник 2"/>
          <p:cNvSpPr/>
          <p:nvPr/>
        </p:nvSpPr>
        <p:spPr>
          <a:xfrm>
            <a:off x="0" y="457200"/>
            <a:ext cx="9258300" cy="646331"/>
          </a:xfrm>
          <a:prstGeom prst="rect">
            <a:avLst/>
          </a:prstGeom>
        </p:spPr>
        <p:txBody>
          <a:bodyPr wrap="square">
            <a:spAutoFit/>
          </a:bodyPr>
          <a:lstStyle/>
          <a:p>
            <a:r>
              <a:rPr lang="ru-RU" dirty="0"/>
              <a:t>Этот метод приведения к чёткости называется </a:t>
            </a:r>
            <a:r>
              <a:rPr lang="ru-RU" dirty="0" err="1"/>
              <a:t>центроидным</a:t>
            </a:r>
            <a:r>
              <a:rPr lang="ru-RU" dirty="0"/>
              <a:t> и рассчитывается по следующей формуле: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82768" y="954306"/>
            <a:ext cx="178117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66568" y="2720539"/>
            <a:ext cx="8635869" cy="2308324"/>
          </a:xfrm>
          <a:prstGeom prst="rect">
            <a:avLst/>
          </a:prstGeom>
        </p:spPr>
        <p:txBody>
          <a:bodyPr wrap="square">
            <a:spAutoFit/>
          </a:bodyPr>
          <a:lstStyle/>
          <a:p>
            <a:r>
              <a:rPr lang="ru-RU" dirty="0"/>
              <a:t>где переменная y – результат </a:t>
            </a:r>
            <a:r>
              <a:rPr lang="ru-RU" dirty="0" err="1"/>
              <a:t>дефаззификации</a:t>
            </a:r>
            <a:r>
              <a:rPr lang="ru-RU" dirty="0"/>
              <a:t>; </a:t>
            </a:r>
            <a:endParaRPr lang="ru-RU" dirty="0" smtClean="0"/>
          </a:p>
          <a:p>
            <a:endParaRPr lang="ru-RU" dirty="0" smtClean="0"/>
          </a:p>
          <a:p>
            <a:r>
              <a:rPr lang="ru-RU" dirty="0" smtClean="0"/>
              <a:t>x </a:t>
            </a:r>
            <a:r>
              <a:rPr lang="ru-RU" dirty="0"/>
              <a:t>– переменная, соответствующая выходной лингвистической переменной и принимающая значения от x = </a:t>
            </a:r>
            <a:r>
              <a:rPr lang="ru-RU" dirty="0" err="1"/>
              <a:t>min</a:t>
            </a:r>
            <a:r>
              <a:rPr lang="ru-RU" dirty="0"/>
              <a:t> до x = </a:t>
            </a:r>
            <a:r>
              <a:rPr lang="ru-RU" dirty="0" err="1"/>
              <a:t>max</a:t>
            </a:r>
            <a:r>
              <a:rPr lang="ru-RU" dirty="0"/>
              <a:t>; </a:t>
            </a:r>
            <a:endParaRPr lang="ru-RU" dirty="0" smtClean="0"/>
          </a:p>
          <a:p>
            <a:endParaRPr lang="ru-RU" dirty="0"/>
          </a:p>
          <a:p>
            <a:r>
              <a:rPr lang="ru-RU" dirty="0" err="1" smtClean="0"/>
              <a:t>min</a:t>
            </a:r>
            <a:r>
              <a:rPr lang="ru-RU" dirty="0" smtClean="0"/>
              <a:t> </a:t>
            </a:r>
            <a:r>
              <a:rPr lang="ru-RU" dirty="0"/>
              <a:t>и </a:t>
            </a:r>
            <a:r>
              <a:rPr lang="ru-RU" dirty="0" err="1"/>
              <a:t>max</a:t>
            </a:r>
            <a:r>
              <a:rPr lang="ru-RU" dirty="0"/>
              <a:t> – левая и правая точки интервала носителя нечёткого множества; </a:t>
            </a:r>
            <a:endParaRPr lang="ru-RU" dirty="0" smtClean="0"/>
          </a:p>
          <a:p>
            <a:endParaRPr lang="ru-RU" dirty="0"/>
          </a:p>
          <a:p>
            <a:r>
              <a:rPr lang="ru-RU" dirty="0" smtClean="0"/>
              <a:t>µ(x</a:t>
            </a:r>
            <a:r>
              <a:rPr lang="ru-RU" dirty="0"/>
              <a:t>) – функция принадлежности нечёткого множества. </a:t>
            </a:r>
          </a:p>
        </p:txBody>
      </p:sp>
    </p:spTree>
    <p:extLst>
      <p:ext uri="{BB962C8B-B14F-4D97-AF65-F5344CB8AC3E}">
        <p14:creationId xmlns:p14="http://schemas.microsoft.com/office/powerpoint/2010/main" xmlns="" val="3532447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58300" cy="707886"/>
          </a:xfrm>
          <a:prstGeom prst="rect">
            <a:avLst/>
          </a:prstGeom>
        </p:spPr>
        <p:txBody>
          <a:bodyPr wrap="square">
            <a:spAutoFit/>
          </a:bodyPr>
          <a:lstStyle/>
          <a:p>
            <a:r>
              <a:rPr lang="ru-RU" sz="2000" b="1" dirty="0">
                <a:solidFill>
                  <a:schemeClr val="accent1">
                    <a:lumMod val="50000"/>
                  </a:schemeClr>
                </a:solidFill>
              </a:rPr>
              <a:t>Пример</a:t>
            </a:r>
            <a:r>
              <a:rPr lang="ru-RU" sz="2000" dirty="0"/>
              <a:t> </a:t>
            </a:r>
            <a:r>
              <a:rPr lang="ru-RU" sz="2000" dirty="0" err="1"/>
              <a:t>дефаззификации</a:t>
            </a:r>
            <a:r>
              <a:rPr lang="ru-RU" sz="2000" dirty="0"/>
              <a:t> методом центра тяжести функции принадлежности выходной лингвистической переменной «расход пара</a:t>
            </a:r>
            <a:r>
              <a:rPr lang="ru-RU" sz="2000" dirty="0" smtClean="0"/>
              <a:t>»:</a:t>
            </a:r>
            <a:endParaRPr lang="ru-RU"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1262" y="935038"/>
            <a:ext cx="4295775" cy="221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95262" y="3356493"/>
            <a:ext cx="8580438" cy="707886"/>
          </a:xfrm>
          <a:prstGeom prst="rect">
            <a:avLst/>
          </a:prstGeom>
        </p:spPr>
        <p:txBody>
          <a:bodyPr wrap="square">
            <a:spAutoFit/>
          </a:bodyPr>
          <a:lstStyle/>
          <a:p>
            <a:r>
              <a:rPr lang="ru-RU" sz="2000" dirty="0"/>
              <a:t>Результат </a:t>
            </a:r>
            <a:r>
              <a:rPr lang="ru-RU" sz="2000" dirty="0" err="1"/>
              <a:t>дефаззификации</a:t>
            </a:r>
            <a:r>
              <a:rPr lang="ru-RU" sz="2000" dirty="0"/>
              <a:t> в этом случае у1 = 53кг/ч (приближенное значение). </a:t>
            </a:r>
          </a:p>
        </p:txBody>
      </p:sp>
    </p:spTree>
    <p:extLst>
      <p:ext uri="{BB962C8B-B14F-4D97-AF65-F5344CB8AC3E}">
        <p14:creationId xmlns:p14="http://schemas.microsoft.com/office/powerpoint/2010/main" xmlns="" val="26840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134035"/>
            <a:ext cx="8534400" cy="707886"/>
          </a:xfrm>
          <a:prstGeom prst="rect">
            <a:avLst/>
          </a:prstGeom>
        </p:spPr>
        <p:txBody>
          <a:bodyPr wrap="square">
            <a:spAutoFit/>
          </a:bodyPr>
          <a:lstStyle/>
          <a:p>
            <a:r>
              <a:rPr lang="ru-RU" sz="2000" dirty="0"/>
              <a:t>Для одноточечных множеств метод центра тяжести рассчитывается по формуле: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09863" y="638175"/>
            <a:ext cx="2200275"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203200" y="2283936"/>
            <a:ext cx="8940800" cy="1015663"/>
          </a:xfrm>
          <a:prstGeom prst="rect">
            <a:avLst/>
          </a:prstGeom>
        </p:spPr>
        <p:txBody>
          <a:bodyPr wrap="square">
            <a:spAutoFit/>
          </a:bodyPr>
          <a:lstStyle/>
          <a:p>
            <a:r>
              <a:rPr lang="ru-RU" sz="2000" b="1" dirty="0">
                <a:solidFill>
                  <a:schemeClr val="accent1">
                    <a:lumMod val="50000"/>
                  </a:schemeClr>
                </a:solidFill>
              </a:rPr>
              <a:t>Пример</a:t>
            </a:r>
            <a:r>
              <a:rPr lang="ru-RU" sz="2000" dirty="0"/>
              <a:t> </a:t>
            </a:r>
            <a:r>
              <a:rPr lang="ru-RU" sz="2000" dirty="0" err="1"/>
              <a:t>дефаззификации</a:t>
            </a:r>
            <a:r>
              <a:rPr lang="ru-RU" sz="2000" dirty="0"/>
              <a:t> методом центра тяжести для одноточечных множеств функции принадлежности выходной лингвистической переменной «расход пара»</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7587" y="3134499"/>
            <a:ext cx="4772025"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228600" y="5683935"/>
            <a:ext cx="8509000" cy="707886"/>
          </a:xfrm>
          <a:prstGeom prst="rect">
            <a:avLst/>
          </a:prstGeom>
        </p:spPr>
        <p:txBody>
          <a:bodyPr wrap="square">
            <a:spAutoFit/>
          </a:bodyPr>
          <a:lstStyle/>
          <a:p>
            <a:r>
              <a:rPr lang="ru-RU" sz="2000" dirty="0"/>
              <a:t>Результат </a:t>
            </a:r>
            <a:r>
              <a:rPr lang="ru-RU" sz="2000" dirty="0" err="1"/>
              <a:t>дефаззификации</a:t>
            </a:r>
            <a:r>
              <a:rPr lang="ru-RU" sz="2000" dirty="0"/>
              <a:t> в этом случае у1 = 62кг/ч (приближенное значение). </a:t>
            </a:r>
          </a:p>
        </p:txBody>
      </p:sp>
    </p:spTree>
    <p:extLst>
      <p:ext uri="{BB962C8B-B14F-4D97-AF65-F5344CB8AC3E}">
        <p14:creationId xmlns:p14="http://schemas.microsoft.com/office/powerpoint/2010/main" xmlns="" val="2849234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4088" y="132833"/>
            <a:ext cx="4142481" cy="461665"/>
          </a:xfrm>
          <a:prstGeom prst="rect">
            <a:avLst/>
          </a:prstGeom>
        </p:spPr>
        <p:txBody>
          <a:bodyPr wrap="none">
            <a:spAutoFit/>
          </a:bodyPr>
          <a:lstStyle/>
          <a:p>
            <a:r>
              <a:rPr lang="ru-RU" sz="2400" b="1" dirty="0">
                <a:solidFill>
                  <a:schemeClr val="accent1">
                    <a:lumMod val="50000"/>
                  </a:schemeClr>
                </a:solidFill>
              </a:rPr>
              <a:t>Метод биссектрисы площади</a:t>
            </a:r>
          </a:p>
        </p:txBody>
      </p:sp>
      <p:sp>
        <p:nvSpPr>
          <p:cNvPr id="3" name="Прямоугольник 2"/>
          <p:cNvSpPr/>
          <p:nvPr/>
        </p:nvSpPr>
        <p:spPr>
          <a:xfrm>
            <a:off x="123328" y="601533"/>
            <a:ext cx="8880972" cy="400110"/>
          </a:xfrm>
          <a:prstGeom prst="rect">
            <a:avLst/>
          </a:prstGeom>
        </p:spPr>
        <p:txBody>
          <a:bodyPr wrap="square">
            <a:spAutoFit/>
          </a:bodyPr>
          <a:lstStyle/>
          <a:p>
            <a:r>
              <a:rPr lang="ru-RU" sz="2000" dirty="0"/>
              <a:t>Данный метод приведения к чёткости определяется из следующего уравнения: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6250" y="1158875"/>
            <a:ext cx="262890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322028" y="2228334"/>
            <a:ext cx="3318344" cy="369332"/>
          </a:xfrm>
          <a:prstGeom prst="rect">
            <a:avLst/>
          </a:prstGeom>
        </p:spPr>
        <p:txBody>
          <a:bodyPr wrap="none">
            <a:spAutoFit/>
          </a:bodyPr>
          <a:lstStyle/>
          <a:p>
            <a:r>
              <a:rPr lang="ru-RU" dirty="0"/>
              <a:t>где биссектриса площади y = u. </a:t>
            </a:r>
          </a:p>
        </p:txBody>
      </p:sp>
      <p:sp>
        <p:nvSpPr>
          <p:cNvPr id="5" name="Прямоугольник 4"/>
          <p:cNvSpPr/>
          <p:nvPr/>
        </p:nvSpPr>
        <p:spPr>
          <a:xfrm>
            <a:off x="488950" y="2870538"/>
            <a:ext cx="8058150" cy="1631216"/>
          </a:xfrm>
          <a:prstGeom prst="rect">
            <a:avLst/>
          </a:prstGeom>
        </p:spPr>
        <p:txBody>
          <a:bodyPr wrap="square">
            <a:spAutoFit/>
          </a:bodyPr>
          <a:lstStyle/>
          <a:p>
            <a:r>
              <a:rPr lang="ru-RU" sz="2000" dirty="0" smtClean="0"/>
              <a:t>	Если </a:t>
            </a:r>
            <a:r>
              <a:rPr lang="ru-RU" sz="2000" dirty="0"/>
              <a:t>рассмотреть пример </a:t>
            </a:r>
            <a:r>
              <a:rPr lang="ru-RU" sz="2000" dirty="0" err="1"/>
              <a:t>дефаззификации</a:t>
            </a:r>
            <a:r>
              <a:rPr lang="ru-RU" sz="2000" dirty="0"/>
              <a:t> методом центра площади функции принадлежности выходной лингвистической переменной «расход пара» при тех же исходных параметрах, то результат </a:t>
            </a:r>
            <a:r>
              <a:rPr lang="ru-RU" sz="2000" dirty="0" err="1"/>
              <a:t>дефаззификации</a:t>
            </a:r>
            <a:r>
              <a:rPr lang="ru-RU" sz="2000" dirty="0"/>
              <a:t> в этом случае у1 = 55кг/ч (приближенное значение). </a:t>
            </a:r>
          </a:p>
        </p:txBody>
      </p:sp>
    </p:spTree>
    <p:extLst>
      <p:ext uri="{BB962C8B-B14F-4D97-AF65-F5344CB8AC3E}">
        <p14:creationId xmlns:p14="http://schemas.microsoft.com/office/powerpoint/2010/main" xmlns="" val="119327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708981"/>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автомобильной промышленности благодаря применению методов нечеткой логики появилось автоматическое переключение передач в трансмиссии, системы впрыска, </a:t>
            </a:r>
            <a:r>
              <a:rPr lang="ru-RU" sz="2000" dirty="0" err="1" smtClean="0">
                <a:latin typeface="Times New Roman" pitchFamily="18" charset="0"/>
                <a:cs typeface="Times New Roman" pitchFamily="18" charset="0"/>
              </a:rPr>
              <a:t>шумоподавляющие</a:t>
            </a:r>
            <a:r>
              <a:rPr lang="ru-RU" sz="2000" dirty="0" smtClean="0">
                <a:latin typeface="Times New Roman" pitchFamily="18" charset="0"/>
                <a:cs typeface="Times New Roman" pitchFamily="18" charset="0"/>
              </a:rPr>
              <a:t> системы и кондиционеры воздуха.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Количество приложений основанных на данных методах управления непрерывно увеличивается для непрерывных процессов, для приложений пакетной обработки, а так же для автоматизированных систем.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Нечеткая логика, благодаря использованию её в этой отрасли, получила описание и формулировку в качестве метода программирования. Она позволяет систематизировать эмпирические знания и применить их для управления процессами в случае трудностей с применением классических методов управления. Теория нечеткой логики позволяет описать наборы методов управления, которые несложно применить для реальной системы и позволяет учесть опыт операторов и технологов для динамического управления процессом. Это позволяет описывать на Нечеткой логике отдельные части производственного процесса, такие как инициализация, задание параметров и т.д.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2821" y="132834"/>
            <a:ext cx="4241033" cy="400110"/>
          </a:xfrm>
          <a:prstGeom prst="rect">
            <a:avLst/>
          </a:prstGeom>
        </p:spPr>
        <p:txBody>
          <a:bodyPr wrap="none">
            <a:spAutoFit/>
          </a:bodyPr>
          <a:lstStyle/>
          <a:p>
            <a:r>
              <a:rPr lang="ru-RU" sz="2000" b="1" dirty="0">
                <a:solidFill>
                  <a:schemeClr val="accent1">
                    <a:lumMod val="50000"/>
                  </a:schemeClr>
                </a:solidFill>
              </a:rPr>
              <a:t>Метод левого модального значения</a:t>
            </a:r>
          </a:p>
        </p:txBody>
      </p:sp>
      <p:sp>
        <p:nvSpPr>
          <p:cNvPr id="3" name="Прямоугольник 2"/>
          <p:cNvSpPr/>
          <p:nvPr/>
        </p:nvSpPr>
        <p:spPr>
          <a:xfrm>
            <a:off x="121336" y="532944"/>
            <a:ext cx="7092263" cy="400110"/>
          </a:xfrm>
          <a:prstGeom prst="rect">
            <a:avLst/>
          </a:prstGeom>
        </p:spPr>
        <p:txBody>
          <a:bodyPr wrap="square">
            <a:spAutoFit/>
          </a:bodyPr>
          <a:lstStyle/>
          <a:p>
            <a:r>
              <a:rPr lang="ru-RU" sz="2000" dirty="0"/>
              <a:t>Левое модальное значение определяется по формуле: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1900" y="1136650"/>
            <a:ext cx="13716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21336" y="1844239"/>
            <a:ext cx="9022663" cy="2246769"/>
          </a:xfrm>
          <a:prstGeom prst="rect">
            <a:avLst/>
          </a:prstGeom>
        </p:spPr>
        <p:txBody>
          <a:bodyPr wrap="square">
            <a:spAutoFit/>
          </a:bodyPr>
          <a:lstStyle/>
          <a:p>
            <a:r>
              <a:rPr lang="ru-RU" sz="2000" dirty="0"/>
              <a:t>где </a:t>
            </a:r>
            <a:r>
              <a:rPr lang="ru-RU" sz="2000" dirty="0" err="1"/>
              <a:t>xm</a:t>
            </a:r>
            <a:r>
              <a:rPr lang="ru-RU" sz="2000" dirty="0"/>
              <a:t> – модальное значение (наименьшая из мод, самая левая) значение нечёткого множества. </a:t>
            </a:r>
            <a:endParaRPr lang="ru-RU" sz="2000" dirty="0" smtClean="0"/>
          </a:p>
          <a:p>
            <a:r>
              <a:rPr lang="ru-RU" sz="2000" dirty="0"/>
              <a:t>	</a:t>
            </a:r>
            <a:endParaRPr lang="ru-RU" sz="2000" dirty="0" smtClean="0"/>
          </a:p>
          <a:p>
            <a:r>
              <a:rPr lang="ru-RU" sz="2000" dirty="0"/>
              <a:t>	</a:t>
            </a:r>
            <a:r>
              <a:rPr lang="ru-RU" sz="2000" dirty="0" smtClean="0"/>
              <a:t>Если </a:t>
            </a:r>
            <a:r>
              <a:rPr lang="ru-RU" sz="2000" dirty="0"/>
              <a:t>рассмотреть пример </a:t>
            </a:r>
            <a:r>
              <a:rPr lang="ru-RU" sz="2000" dirty="0" err="1"/>
              <a:t>дефаззификации</a:t>
            </a:r>
            <a:r>
              <a:rPr lang="ru-RU" sz="2000" dirty="0"/>
              <a:t> методом центра площади функции принадлежности выходной лингвистической переменной «расход пара» при тех же исходных параметрах, то результат </a:t>
            </a:r>
            <a:r>
              <a:rPr lang="ru-RU" sz="2000" dirty="0" err="1"/>
              <a:t>дефаззификации</a:t>
            </a:r>
            <a:r>
              <a:rPr lang="ru-RU" sz="2000" dirty="0"/>
              <a:t> в этом случае у1 = 30кг/ч (приближенное значение).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1687" y="4279107"/>
            <a:ext cx="4772025"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2720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608" y="145533"/>
            <a:ext cx="5221238" cy="461665"/>
          </a:xfrm>
          <a:prstGeom prst="rect">
            <a:avLst/>
          </a:prstGeom>
        </p:spPr>
        <p:txBody>
          <a:bodyPr wrap="none">
            <a:spAutoFit/>
          </a:bodyPr>
          <a:lstStyle/>
          <a:p>
            <a:r>
              <a:rPr lang="ru-RU" sz="2400" b="1" dirty="0">
                <a:solidFill>
                  <a:schemeClr val="accent1">
                    <a:lumMod val="50000"/>
                  </a:schemeClr>
                </a:solidFill>
              </a:rPr>
              <a:t>Метод правого модального значения</a:t>
            </a:r>
          </a:p>
        </p:txBody>
      </p:sp>
      <p:sp>
        <p:nvSpPr>
          <p:cNvPr id="3" name="Прямоугольник 2"/>
          <p:cNvSpPr/>
          <p:nvPr/>
        </p:nvSpPr>
        <p:spPr>
          <a:xfrm>
            <a:off x="241300" y="639633"/>
            <a:ext cx="8737600" cy="400110"/>
          </a:xfrm>
          <a:prstGeom prst="rect">
            <a:avLst/>
          </a:prstGeom>
        </p:spPr>
        <p:txBody>
          <a:bodyPr wrap="square">
            <a:spAutoFit/>
          </a:bodyPr>
          <a:lstStyle/>
          <a:p>
            <a:r>
              <a:rPr lang="ru-RU" sz="2000" dirty="0"/>
              <a:t>Правое модальное значение рассчитывается по формуле: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24250" y="1185863"/>
            <a:ext cx="1333500" cy="29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85750" y="1689438"/>
            <a:ext cx="8693150" cy="1477328"/>
          </a:xfrm>
          <a:prstGeom prst="rect">
            <a:avLst/>
          </a:prstGeom>
        </p:spPr>
        <p:txBody>
          <a:bodyPr wrap="square">
            <a:spAutoFit/>
          </a:bodyPr>
          <a:lstStyle/>
          <a:p>
            <a:r>
              <a:rPr lang="ru-RU" dirty="0"/>
              <a:t>где </a:t>
            </a:r>
            <a:r>
              <a:rPr lang="ru-RU" dirty="0" err="1"/>
              <a:t>xm</a:t>
            </a:r>
            <a:r>
              <a:rPr lang="ru-RU" dirty="0"/>
              <a:t> – модальное значение (наибольшая из мод, самая правая) значение нечёткого множества. </a:t>
            </a:r>
            <a:endParaRPr lang="ru-RU" dirty="0" smtClean="0"/>
          </a:p>
          <a:p>
            <a:endParaRPr lang="ru-RU" dirty="0"/>
          </a:p>
          <a:p>
            <a:r>
              <a:rPr lang="ru-RU" dirty="0" smtClean="0"/>
              <a:t>	Пример </a:t>
            </a:r>
            <a:r>
              <a:rPr lang="ru-RU" dirty="0" err="1"/>
              <a:t>дефаззификации</a:t>
            </a:r>
            <a:r>
              <a:rPr lang="ru-RU" dirty="0"/>
              <a:t> методом правого модального значения функции принадлежности выходной лингвистической переменной «расход пара</a:t>
            </a:r>
            <a:r>
              <a:rPr lang="ru-RU" dirty="0" smtClean="0"/>
              <a:t>»:</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8463" y="3429000"/>
            <a:ext cx="4943475"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5341938" y="3444270"/>
            <a:ext cx="3862387" cy="923330"/>
          </a:xfrm>
          <a:prstGeom prst="rect">
            <a:avLst/>
          </a:prstGeom>
        </p:spPr>
        <p:txBody>
          <a:bodyPr wrap="square">
            <a:spAutoFit/>
          </a:bodyPr>
          <a:lstStyle/>
          <a:p>
            <a:r>
              <a:rPr lang="ru-RU" dirty="0"/>
              <a:t>Результат </a:t>
            </a:r>
            <a:r>
              <a:rPr lang="ru-RU" dirty="0" err="1"/>
              <a:t>дефаззификации</a:t>
            </a:r>
            <a:r>
              <a:rPr lang="ru-RU" dirty="0"/>
              <a:t> в этом случае у1 = 80кг/ч (приближенное значение).</a:t>
            </a:r>
          </a:p>
        </p:txBody>
      </p:sp>
    </p:spTree>
    <p:extLst>
      <p:ext uri="{BB962C8B-B14F-4D97-AF65-F5344CB8AC3E}">
        <p14:creationId xmlns:p14="http://schemas.microsoft.com/office/powerpoint/2010/main" xmlns="" val="925594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23304" cy="430887"/>
          </a:xfrm>
          <a:prstGeom prst="rect">
            <a:avLst/>
          </a:prstGeom>
          <a:noFill/>
        </p:spPr>
        <p:txBody>
          <a:bodyPr wrap="none" rtlCol="0">
            <a:spAutoFit/>
          </a:bodyPr>
          <a:lstStyle/>
          <a:p>
            <a:r>
              <a:rPr lang="ru-RU" sz="2200" b="1" dirty="0" smtClean="0">
                <a:solidFill>
                  <a:schemeClr val="accent1">
                    <a:lumMod val="50000"/>
                  </a:schemeClr>
                </a:solidFill>
              </a:rPr>
              <a:t>Нечеткий логический выход на основе механизма </a:t>
            </a:r>
            <a:r>
              <a:rPr lang="ru-RU" sz="2200" b="1" dirty="0" err="1" smtClean="0">
                <a:solidFill>
                  <a:schemeClr val="accent1">
                    <a:lumMod val="50000"/>
                  </a:schemeClr>
                </a:solidFill>
              </a:rPr>
              <a:t>Мамдани</a:t>
            </a:r>
            <a:r>
              <a:rPr lang="ru-RU" sz="2200" b="1" dirty="0" smtClean="0">
                <a:solidFill>
                  <a:schemeClr val="accent1">
                    <a:lumMod val="50000"/>
                  </a:schemeClr>
                </a:solidFill>
              </a:rPr>
              <a:t> (</a:t>
            </a:r>
            <a:r>
              <a:rPr lang="en-US" sz="2200" b="1" dirty="0" err="1" smtClean="0">
                <a:solidFill>
                  <a:schemeClr val="accent1">
                    <a:lumMod val="50000"/>
                  </a:schemeClr>
                </a:solidFill>
              </a:rPr>
              <a:t>Mamdani</a:t>
            </a:r>
            <a:r>
              <a:rPr lang="en-US" sz="2200" b="1" dirty="0" smtClean="0">
                <a:solidFill>
                  <a:schemeClr val="accent1">
                    <a:lumMod val="50000"/>
                  </a:schemeClr>
                </a:solidFill>
              </a:rPr>
              <a:t>)</a:t>
            </a:r>
            <a:endParaRPr lang="ru-RU" sz="2200" b="1" dirty="0">
              <a:solidFill>
                <a:schemeClr val="accent1">
                  <a:lumMod val="50000"/>
                </a:schemeClr>
              </a:solidFill>
            </a:endParaRPr>
          </a:p>
        </p:txBody>
      </p:sp>
      <p:sp>
        <p:nvSpPr>
          <p:cNvPr id="3" name="Прямоугольник 2"/>
          <p:cNvSpPr/>
          <p:nvPr/>
        </p:nvSpPr>
        <p:spPr>
          <a:xfrm>
            <a:off x="0" y="549617"/>
            <a:ext cx="9144000" cy="1015663"/>
          </a:xfrm>
          <a:prstGeom prst="rect">
            <a:avLst/>
          </a:prstGeom>
        </p:spPr>
        <p:txBody>
          <a:bodyPr wrap="square">
            <a:spAutoFit/>
          </a:bodyPr>
          <a:lstStyle/>
          <a:p>
            <a:r>
              <a:rPr lang="ru-RU" sz="2000" dirty="0" smtClean="0"/>
              <a:t>	Это наиболее распространенный способ логического вывода в нечетких системах. В нем используется минимаксная композиция нечетких множеств. Данный механизм включает в себя следующую последовательность действий.</a:t>
            </a:r>
            <a:endParaRPr lang="ru-RU" sz="2000" dirty="0"/>
          </a:p>
        </p:txBody>
      </p:sp>
      <p:sp>
        <p:nvSpPr>
          <p:cNvPr id="4" name="Прямоугольник 3"/>
          <p:cNvSpPr/>
          <p:nvPr/>
        </p:nvSpPr>
        <p:spPr>
          <a:xfrm>
            <a:off x="0" y="1684734"/>
            <a:ext cx="9144000" cy="1323439"/>
          </a:xfrm>
          <a:prstGeom prst="rect">
            <a:avLst/>
          </a:prstGeom>
        </p:spPr>
        <p:txBody>
          <a:bodyPr wrap="square">
            <a:spAutoFit/>
          </a:bodyPr>
          <a:lstStyle/>
          <a:p>
            <a:pPr marL="457200" indent="-457200">
              <a:buAutoNum type="arabicPeriod"/>
            </a:pPr>
            <a:r>
              <a:rPr lang="ru-RU" sz="2000" dirty="0" smtClean="0"/>
              <a:t>Процедура </a:t>
            </a:r>
            <a:r>
              <a:rPr lang="ru-RU" sz="2000" dirty="0" err="1" smtClean="0"/>
              <a:t>фазификации</a:t>
            </a:r>
            <a:r>
              <a:rPr lang="ru-RU" sz="2000" dirty="0" smtClean="0"/>
              <a:t>: определяются степени истинности, т.е. значения функций принадлежности для левых частей каждого правила (предпосылок). Для базы правил с </a:t>
            </a:r>
            <a:r>
              <a:rPr lang="ru-RU" sz="2000" dirty="0" err="1" smtClean="0"/>
              <a:t>m</a:t>
            </a:r>
            <a:r>
              <a:rPr lang="ru-RU" sz="2000" dirty="0" smtClean="0"/>
              <a:t> правилами обозначим степени истинности как </a:t>
            </a:r>
          </a:p>
          <a:p>
            <a:pPr marL="457200" indent="-457200"/>
            <a:r>
              <a:rPr lang="ru-RU" sz="2000" dirty="0" smtClean="0"/>
              <a:t>        </a:t>
            </a:r>
            <a:r>
              <a:rPr lang="ru-RU" sz="2000" dirty="0" err="1" smtClean="0"/>
              <a:t>A</a:t>
            </a:r>
            <a:r>
              <a:rPr lang="ru-RU" sz="2000" baseline="-25000" dirty="0" err="1" smtClean="0"/>
              <a:t>ik</a:t>
            </a:r>
            <a:r>
              <a:rPr lang="ru-RU" sz="2000" dirty="0" smtClean="0"/>
              <a:t>(</a:t>
            </a:r>
            <a:r>
              <a:rPr lang="ru-RU" sz="2000" dirty="0" err="1" smtClean="0"/>
              <a:t>x</a:t>
            </a:r>
            <a:r>
              <a:rPr lang="ru-RU" sz="2000" baseline="-25000" dirty="0" err="1" smtClean="0"/>
              <a:t>k</a:t>
            </a:r>
            <a:r>
              <a:rPr lang="ru-RU" sz="2000" dirty="0" smtClean="0"/>
              <a:t>), i=1..m, k=1..n.</a:t>
            </a:r>
            <a:endParaRPr lang="ru-RU" sz="2000" dirty="0"/>
          </a:p>
        </p:txBody>
      </p:sp>
      <p:sp>
        <p:nvSpPr>
          <p:cNvPr id="69633" name="Rectangle 1"/>
          <p:cNvSpPr>
            <a:spLocks noChangeArrowheads="1"/>
          </p:cNvSpPr>
          <p:nvPr/>
        </p:nvSpPr>
        <p:spPr bwMode="auto">
          <a:xfrm>
            <a:off x="0" y="307983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rPr>
              <a:t>2. Нечеткий вывод. Сначала определяются уровни "отсечения" для левой части каждого из правил:</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rPr>
              <a:t/>
            </a:r>
            <a:br>
              <a:rPr kumimoji="0" lang="ru-RU" sz="2000" b="0" i="0" u="none" strike="noStrike" cap="none" normalizeH="0" baseline="0" dirty="0" smtClean="0">
                <a:ln>
                  <a:noFill/>
                </a:ln>
                <a:solidFill>
                  <a:srgbClr val="333333"/>
                </a:solidFill>
                <a:effectLst/>
              </a:rPr>
            </a:br>
            <a:endParaRPr kumimoji="0" lang="ru-RU" sz="2000" b="0" i="0" u="none" strike="noStrike" cap="none" normalizeH="0" baseline="0" dirty="0" smtClean="0">
              <a:ln>
                <a:noFill/>
              </a:ln>
              <a:solidFill>
                <a:schemeClr val="tx1"/>
              </a:solidFill>
              <a:effectLst/>
            </a:endParaRPr>
          </a:p>
        </p:txBody>
      </p:sp>
      <p:pic>
        <p:nvPicPr>
          <p:cNvPr id="69634" name="Picture 2"/>
          <p:cNvPicPr>
            <a:picLocks noChangeAspect="1" noChangeArrowheads="1"/>
          </p:cNvPicPr>
          <p:nvPr/>
        </p:nvPicPr>
        <p:blipFill>
          <a:blip r:embed="rId2" cstate="print"/>
          <a:srcRect/>
          <a:stretch>
            <a:fillRect/>
          </a:stretch>
        </p:blipFill>
        <p:spPr bwMode="auto">
          <a:xfrm>
            <a:off x="2730938" y="3875033"/>
            <a:ext cx="2641600" cy="495300"/>
          </a:xfrm>
          <a:prstGeom prst="rect">
            <a:avLst/>
          </a:prstGeom>
          <a:noFill/>
          <a:ln w="9525">
            <a:noFill/>
            <a:miter lim="800000"/>
            <a:headEnd/>
            <a:tailEnd/>
          </a:ln>
        </p:spPr>
      </p:pic>
      <p:sp>
        <p:nvSpPr>
          <p:cNvPr id="7" name="Прямоугольник 6"/>
          <p:cNvSpPr/>
          <p:nvPr/>
        </p:nvSpPr>
        <p:spPr>
          <a:xfrm>
            <a:off x="283778" y="4461670"/>
            <a:ext cx="6716111" cy="400110"/>
          </a:xfrm>
          <a:prstGeom prst="rect">
            <a:avLst/>
          </a:prstGeom>
        </p:spPr>
        <p:txBody>
          <a:bodyPr wrap="square">
            <a:spAutoFit/>
          </a:bodyPr>
          <a:lstStyle/>
          <a:p>
            <a:r>
              <a:rPr lang="ru-RU" sz="2000" dirty="0" smtClean="0"/>
              <a:t>Далее находятся "усеченные" функции принадлежности:</a:t>
            </a:r>
            <a:endParaRPr lang="ru-RU" sz="2000" dirty="0"/>
          </a:p>
        </p:txBody>
      </p:sp>
      <p:pic>
        <p:nvPicPr>
          <p:cNvPr id="69635" name="Picture 3"/>
          <p:cNvPicPr>
            <a:picLocks noChangeAspect="1" noChangeArrowheads="1"/>
          </p:cNvPicPr>
          <p:nvPr/>
        </p:nvPicPr>
        <p:blipFill>
          <a:blip r:embed="rId3" cstate="print"/>
          <a:srcRect/>
          <a:stretch>
            <a:fillRect/>
          </a:stretch>
        </p:blipFill>
        <p:spPr bwMode="auto">
          <a:xfrm>
            <a:off x="2755023" y="5136055"/>
            <a:ext cx="2971800" cy="558800"/>
          </a:xfrm>
          <a:prstGeom prst="rect">
            <a:avLst/>
          </a:prstGeom>
          <a:noFill/>
          <a:ln w="9525">
            <a:noFill/>
            <a:miter lim="800000"/>
            <a:headEnd/>
            <a:tailEnd/>
          </a:ln>
        </p:spPr>
      </p:pic>
    </p:spTree>
    <p:extLst>
      <p:ext uri="{BB962C8B-B14F-4D97-AF65-F5344CB8AC3E}">
        <p14:creationId xmlns:p14="http://schemas.microsoft.com/office/powerpoint/2010/main" xmlns="" val="2840688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p:spPr>
        <p:txBody>
          <a:bodyPr wrap="square">
            <a:spAutoFit/>
          </a:bodyPr>
          <a:lstStyle/>
          <a:p>
            <a:r>
              <a:rPr lang="ru-RU" sz="2000" dirty="0" smtClean="0"/>
              <a:t>3. Композиция, или объединение полученных усеченных функций, для чего используется максимальная композиция нечетких множеств:</a:t>
            </a:r>
            <a:endParaRPr lang="ru-RU" sz="2000" dirty="0"/>
          </a:p>
        </p:txBody>
      </p:sp>
      <p:pic>
        <p:nvPicPr>
          <p:cNvPr id="71682" name="Picture 2"/>
          <p:cNvPicPr>
            <a:picLocks noChangeAspect="1" noChangeArrowheads="1"/>
          </p:cNvPicPr>
          <p:nvPr/>
        </p:nvPicPr>
        <p:blipFill>
          <a:blip r:embed="rId2" cstate="print"/>
          <a:srcRect/>
          <a:stretch>
            <a:fillRect/>
          </a:stretch>
        </p:blipFill>
        <p:spPr bwMode="auto">
          <a:xfrm>
            <a:off x="2705319" y="680326"/>
            <a:ext cx="2755900" cy="673100"/>
          </a:xfrm>
          <a:prstGeom prst="rect">
            <a:avLst/>
          </a:prstGeom>
          <a:noFill/>
          <a:ln w="9525">
            <a:noFill/>
            <a:miter lim="800000"/>
            <a:headEnd/>
            <a:tailEnd/>
          </a:ln>
        </p:spPr>
      </p:pic>
      <p:sp>
        <p:nvSpPr>
          <p:cNvPr id="4" name="Прямоугольник 3"/>
          <p:cNvSpPr/>
          <p:nvPr/>
        </p:nvSpPr>
        <p:spPr>
          <a:xfrm>
            <a:off x="0" y="1497752"/>
            <a:ext cx="9144000" cy="400110"/>
          </a:xfrm>
          <a:prstGeom prst="rect">
            <a:avLst/>
          </a:prstGeom>
        </p:spPr>
        <p:txBody>
          <a:bodyPr wrap="square">
            <a:spAutoFit/>
          </a:bodyPr>
          <a:lstStyle/>
          <a:p>
            <a:r>
              <a:rPr lang="ru-RU" sz="2000" dirty="0" smtClean="0"/>
              <a:t>где MF(</a:t>
            </a:r>
            <a:r>
              <a:rPr lang="en-US" sz="2000" dirty="0" err="1" smtClean="0"/>
              <a:t>y</a:t>
            </a:r>
            <a:r>
              <a:rPr lang="ru-RU" sz="2000" dirty="0" smtClean="0"/>
              <a:t>) – функция принадлежности итогового нечеткого множества.</a:t>
            </a:r>
            <a:endParaRPr lang="ru-RU" sz="2000" dirty="0"/>
          </a:p>
        </p:txBody>
      </p:sp>
      <p:sp>
        <p:nvSpPr>
          <p:cNvPr id="5" name="Прямоугольник 4"/>
          <p:cNvSpPr/>
          <p:nvPr/>
        </p:nvSpPr>
        <p:spPr>
          <a:xfrm>
            <a:off x="0" y="2087855"/>
            <a:ext cx="9144000" cy="707886"/>
          </a:xfrm>
          <a:prstGeom prst="rect">
            <a:avLst/>
          </a:prstGeom>
        </p:spPr>
        <p:txBody>
          <a:bodyPr wrap="square">
            <a:spAutoFit/>
          </a:bodyPr>
          <a:lstStyle/>
          <a:p>
            <a:r>
              <a:rPr lang="ru-RU" sz="2000" dirty="0" smtClean="0"/>
              <a:t>4. </a:t>
            </a:r>
            <a:r>
              <a:rPr lang="ru-RU" sz="2000" dirty="0" err="1" smtClean="0"/>
              <a:t>Дефазификация</a:t>
            </a:r>
            <a:r>
              <a:rPr lang="ru-RU" sz="2000" dirty="0" smtClean="0"/>
              <a:t>, или приведение к четкости. Существует несколько методов </a:t>
            </a:r>
            <a:r>
              <a:rPr lang="ru-RU" sz="2000" dirty="0" err="1" smtClean="0"/>
              <a:t>дефазификации</a:t>
            </a:r>
            <a:r>
              <a:rPr lang="ru-RU" sz="2000" dirty="0" smtClean="0"/>
              <a:t>. Например, метод среднего центра, или </a:t>
            </a:r>
            <a:r>
              <a:rPr lang="ru-RU" sz="2000" dirty="0" err="1" smtClean="0"/>
              <a:t>центроидный</a:t>
            </a:r>
            <a:r>
              <a:rPr lang="ru-RU" sz="2000" dirty="0" smtClean="0"/>
              <a:t> метод:</a:t>
            </a:r>
            <a:endParaRPr lang="ru-RU" sz="2000" dirty="0"/>
          </a:p>
        </p:txBody>
      </p:sp>
      <p:pic>
        <p:nvPicPr>
          <p:cNvPr id="71683" name="Picture 3"/>
          <p:cNvPicPr>
            <a:picLocks noChangeAspect="1" noChangeArrowheads="1"/>
          </p:cNvPicPr>
          <p:nvPr/>
        </p:nvPicPr>
        <p:blipFill>
          <a:blip r:embed="rId3" cstate="print"/>
          <a:srcRect/>
          <a:stretch>
            <a:fillRect/>
          </a:stretch>
        </p:blipFill>
        <p:spPr bwMode="auto">
          <a:xfrm>
            <a:off x="2986471" y="3001360"/>
            <a:ext cx="2603500" cy="571500"/>
          </a:xfrm>
          <a:prstGeom prst="rect">
            <a:avLst/>
          </a:prstGeom>
          <a:noFill/>
          <a:ln w="9525">
            <a:noFill/>
            <a:miter lim="800000"/>
            <a:headEnd/>
            <a:tailEnd/>
          </a:ln>
        </p:spPr>
      </p:pic>
    </p:spTree>
    <p:extLst>
      <p:ext uri="{BB962C8B-B14F-4D97-AF65-F5344CB8AC3E}">
        <p14:creationId xmlns:p14="http://schemas.microsoft.com/office/powerpoint/2010/main" xmlns="" val="2169316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323439"/>
          </a:xfrm>
          <a:prstGeom prst="rect">
            <a:avLst/>
          </a:prstGeom>
        </p:spPr>
        <p:txBody>
          <a:bodyPr wrap="square">
            <a:spAutoFit/>
          </a:bodyPr>
          <a:lstStyle/>
          <a:p>
            <a:r>
              <a:rPr lang="ru-RU" sz="2000" dirty="0" smtClean="0"/>
              <a:t>	Геометрический смысл такого значения – центр тяжести для кривой MF(</a:t>
            </a:r>
            <a:r>
              <a:rPr lang="ru-RU" sz="2000" dirty="0" err="1" smtClean="0"/>
              <a:t>y</a:t>
            </a:r>
            <a:r>
              <a:rPr lang="ru-RU" sz="2000" dirty="0" smtClean="0"/>
              <a:t>). </a:t>
            </a:r>
          </a:p>
          <a:p>
            <a:r>
              <a:rPr lang="ru-RU" sz="2000" dirty="0" smtClean="0"/>
              <a:t>	Рисунок графически показывает процесс нечеткого вывода по </a:t>
            </a:r>
            <a:r>
              <a:rPr lang="ru-RU" sz="2000" dirty="0" err="1" smtClean="0"/>
              <a:t>Мамдани</a:t>
            </a:r>
            <a:r>
              <a:rPr lang="ru-RU" sz="2000" dirty="0" smtClean="0"/>
              <a:t> для двух входных переменных и двух нечетких правил R1 и R2:</a:t>
            </a:r>
            <a:endParaRPr lang="ru-RU" sz="2000" dirty="0"/>
          </a:p>
        </p:txBody>
      </p:sp>
      <p:pic>
        <p:nvPicPr>
          <p:cNvPr id="72706" name="Picture 2"/>
          <p:cNvPicPr>
            <a:picLocks noChangeAspect="1" noChangeArrowheads="1"/>
          </p:cNvPicPr>
          <p:nvPr/>
        </p:nvPicPr>
        <p:blipFill>
          <a:blip r:embed="rId2" cstate="print"/>
          <a:srcRect/>
          <a:stretch>
            <a:fillRect/>
          </a:stretch>
        </p:blipFill>
        <p:spPr bwMode="auto">
          <a:xfrm>
            <a:off x="977900" y="1375104"/>
            <a:ext cx="7186613" cy="4927600"/>
          </a:xfrm>
          <a:prstGeom prst="rect">
            <a:avLst/>
          </a:prstGeom>
          <a:noFill/>
          <a:ln w="9525">
            <a:noFill/>
            <a:miter lim="800000"/>
            <a:headEnd/>
            <a:tailEnd/>
          </a:ln>
        </p:spPr>
      </p:pic>
    </p:spTree>
    <p:extLst>
      <p:ext uri="{BB962C8B-B14F-4D97-AF65-F5344CB8AC3E}">
        <p14:creationId xmlns:p14="http://schemas.microsoft.com/office/powerpoint/2010/main" xmlns="" val="1020061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1384" y="158234"/>
            <a:ext cx="2452146" cy="461665"/>
          </a:xfrm>
          <a:prstGeom prst="rect">
            <a:avLst/>
          </a:prstGeom>
        </p:spPr>
        <p:txBody>
          <a:bodyPr wrap="none">
            <a:spAutoFit/>
          </a:bodyPr>
          <a:lstStyle/>
          <a:p>
            <a:r>
              <a:rPr lang="ru-RU" sz="2400" b="1" dirty="0">
                <a:solidFill>
                  <a:schemeClr val="accent1">
                    <a:lumMod val="50000"/>
                  </a:schemeClr>
                </a:solidFill>
              </a:rPr>
              <a:t>Алгоритм </a:t>
            </a:r>
            <a:r>
              <a:rPr lang="ru-RU" sz="2400" b="1" dirty="0" err="1">
                <a:solidFill>
                  <a:schemeClr val="accent1">
                    <a:lumMod val="50000"/>
                  </a:schemeClr>
                </a:solidFill>
              </a:rPr>
              <a:t>Сугено</a:t>
            </a:r>
            <a:endParaRPr lang="ru-RU" sz="2400" b="1" dirty="0">
              <a:solidFill>
                <a:schemeClr val="accent1">
                  <a:lumMod val="50000"/>
                </a:schemeClr>
              </a:solidFill>
            </a:endParaRPr>
          </a:p>
        </p:txBody>
      </p:sp>
      <p:sp>
        <p:nvSpPr>
          <p:cNvPr id="3" name="Прямоугольник 2"/>
          <p:cNvSpPr/>
          <p:nvPr/>
        </p:nvSpPr>
        <p:spPr>
          <a:xfrm>
            <a:off x="127000" y="623838"/>
            <a:ext cx="8915400" cy="2246769"/>
          </a:xfrm>
          <a:prstGeom prst="rect">
            <a:avLst/>
          </a:prstGeom>
        </p:spPr>
        <p:txBody>
          <a:bodyPr wrap="square">
            <a:spAutoFit/>
          </a:bodyPr>
          <a:lstStyle/>
          <a:p>
            <a:r>
              <a:rPr lang="ru-RU" sz="2000" dirty="0" smtClean="0"/>
              <a:t>	Алгоритм </a:t>
            </a:r>
            <a:r>
              <a:rPr lang="ru-RU" sz="2000" dirty="0" err="1"/>
              <a:t>Сугено</a:t>
            </a:r>
            <a:r>
              <a:rPr lang="ru-RU" sz="2000" dirty="0"/>
              <a:t>, предложенный </a:t>
            </a:r>
            <a:r>
              <a:rPr lang="ru-RU" sz="2000" dirty="0" err="1"/>
              <a:t>Cyгeнo</a:t>
            </a:r>
            <a:r>
              <a:rPr lang="ru-RU" sz="2000" dirty="0"/>
              <a:t> и </a:t>
            </a:r>
            <a:r>
              <a:rPr lang="ru-RU" sz="2000" dirty="0" err="1"/>
              <a:t>Такаги</a:t>
            </a:r>
            <a:r>
              <a:rPr lang="ru-RU" sz="2000" dirty="0"/>
              <a:t>, формально может быть задан следующим набором правил</a:t>
            </a:r>
            <a:r>
              <a:rPr lang="ru-RU" sz="2000" dirty="0" smtClean="0"/>
              <a:t>:</a:t>
            </a:r>
          </a:p>
          <a:p>
            <a:endParaRPr lang="ru-RU" sz="2000" dirty="0"/>
          </a:p>
          <a:p>
            <a:r>
              <a:rPr lang="ru-RU" sz="2000" dirty="0" smtClean="0"/>
              <a:t> </a:t>
            </a:r>
            <a:r>
              <a:rPr lang="ru-RU" sz="2000" dirty="0"/>
              <a:t>- формирование базы правил систем нечёткого вывода. База правил содержит набор продукционных правил только в форме: </a:t>
            </a:r>
            <a:endParaRPr lang="ru-RU" sz="2000" dirty="0" smtClean="0"/>
          </a:p>
          <a:p>
            <a:pPr algn="ctr"/>
            <a:r>
              <a:rPr lang="ru-RU" sz="2000" dirty="0" smtClean="0"/>
              <a:t>если </a:t>
            </a:r>
            <a:r>
              <a:rPr lang="ru-RU" sz="2000" dirty="0"/>
              <a:t>«Предпосылка 1» и «Предпосылка 2», то «Заключение 1», </a:t>
            </a:r>
            <a:endParaRPr lang="ru-RU" sz="2000" dirty="0" smtClean="0"/>
          </a:p>
          <a:p>
            <a:r>
              <a:rPr lang="ru-RU" sz="2000" dirty="0" smtClean="0"/>
              <a:t>где </a:t>
            </a:r>
            <a:r>
              <a:rPr lang="ru-RU" sz="2000" dirty="0"/>
              <a:t>выходной переменной является некоторое действительное число; </a:t>
            </a:r>
          </a:p>
        </p:txBody>
      </p:sp>
      <p:sp>
        <p:nvSpPr>
          <p:cNvPr id="4" name="Прямоугольник 3"/>
          <p:cNvSpPr/>
          <p:nvPr/>
        </p:nvSpPr>
        <p:spPr>
          <a:xfrm>
            <a:off x="127000" y="2912646"/>
            <a:ext cx="8915400" cy="2246769"/>
          </a:xfrm>
          <a:prstGeom prst="rect">
            <a:avLst/>
          </a:prstGeom>
        </p:spPr>
        <p:txBody>
          <a:bodyPr wrap="square">
            <a:spAutoFit/>
          </a:bodyPr>
          <a:lstStyle/>
          <a:p>
            <a:pPr marL="342900" indent="-342900">
              <a:buFontTx/>
              <a:buChar char="-"/>
            </a:pPr>
            <a:r>
              <a:rPr lang="ru-RU" sz="2000" dirty="0" smtClean="0"/>
              <a:t>процедура </a:t>
            </a:r>
            <a:r>
              <a:rPr lang="ru-RU" sz="2000" dirty="0" err="1"/>
              <a:t>фаззификации</a:t>
            </a:r>
            <a:r>
              <a:rPr lang="ru-RU" sz="2000" dirty="0"/>
              <a:t> (введение нечёткости) входных переменных. Процедура </a:t>
            </a:r>
            <a:r>
              <a:rPr lang="ru-RU" sz="2000" dirty="0" err="1"/>
              <a:t>фаззификации</a:t>
            </a:r>
            <a:r>
              <a:rPr lang="ru-RU" sz="2000" dirty="0"/>
              <a:t> входных переменных совпадает с процедурой </a:t>
            </a:r>
            <a:r>
              <a:rPr lang="ru-RU" sz="2000" dirty="0" err="1"/>
              <a:t>фаззификации</a:t>
            </a:r>
            <a:r>
              <a:rPr lang="ru-RU" sz="2000" dirty="0"/>
              <a:t> в алгоритме </a:t>
            </a:r>
            <a:r>
              <a:rPr lang="ru-RU" sz="2000" dirty="0" err="1"/>
              <a:t>Мамдани</a:t>
            </a:r>
            <a:r>
              <a:rPr lang="ru-RU" sz="2000" dirty="0"/>
              <a:t>; </a:t>
            </a:r>
            <a:endParaRPr lang="ru-RU" sz="2000" dirty="0" smtClean="0"/>
          </a:p>
          <a:p>
            <a:pPr marL="342900" indent="-342900">
              <a:buFontTx/>
              <a:buChar char="-"/>
            </a:pPr>
            <a:endParaRPr lang="ru-RU" sz="2000" dirty="0" smtClean="0"/>
          </a:p>
          <a:p>
            <a:pPr indent="355600">
              <a:buFontTx/>
              <a:buChar char="-"/>
            </a:pPr>
            <a:r>
              <a:rPr lang="ru-RU" sz="2000" dirty="0" smtClean="0"/>
              <a:t>процедура </a:t>
            </a:r>
            <a:r>
              <a:rPr lang="ru-RU" sz="2000" dirty="0"/>
              <a:t>агрегирования или нахождение уровней «отсечки» для всех правил нечётких продукций. Для нахождения степеней истинности используется операция </a:t>
            </a:r>
            <a:r>
              <a:rPr lang="ru-RU" sz="2000" dirty="0" err="1"/>
              <a:t>min</a:t>
            </a:r>
            <a:r>
              <a:rPr lang="ru-RU" sz="2000" dirty="0"/>
              <a:t> – конъюнкции; </a:t>
            </a:r>
          </a:p>
        </p:txBody>
      </p:sp>
    </p:spTree>
    <p:extLst>
      <p:ext uri="{BB962C8B-B14F-4D97-AF65-F5344CB8AC3E}">
        <p14:creationId xmlns:p14="http://schemas.microsoft.com/office/powerpoint/2010/main" xmlns="" val="274588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5940"/>
            <a:ext cx="9144000" cy="1938992"/>
          </a:xfrm>
          <a:prstGeom prst="rect">
            <a:avLst/>
          </a:prstGeom>
        </p:spPr>
        <p:txBody>
          <a:bodyPr wrap="square">
            <a:spAutoFit/>
          </a:bodyPr>
          <a:lstStyle/>
          <a:p>
            <a:r>
              <a:rPr lang="ru-RU" sz="2000" dirty="0" smtClean="0"/>
              <a:t>	- </a:t>
            </a:r>
            <a:r>
              <a:rPr lang="ru-RU" sz="2000" dirty="0"/>
              <a:t>процедура активизации </a:t>
            </a:r>
            <a:r>
              <a:rPr lang="ru-RU" sz="2000" dirty="0" err="1"/>
              <a:t>подзаключений</a:t>
            </a:r>
            <a:r>
              <a:rPr lang="ru-RU" sz="2000" dirty="0"/>
              <a:t> в нечётких правилах продукций. Рассчитываются значения степеней </a:t>
            </a:r>
            <a:r>
              <a:rPr lang="ru-RU" sz="2000" dirty="0" smtClean="0"/>
              <a:t>принадлежности </a:t>
            </a:r>
            <a:r>
              <a:rPr lang="ru-RU" sz="2000" dirty="0"/>
              <a:t>всех заключений правил нечётких продукций; осуществляется расчёт обычных (не нечётких) значений выходных переменных каждого правила в форме; определяется множество С = (с1, с2, …, </a:t>
            </a:r>
            <a:r>
              <a:rPr lang="ru-RU" sz="2000" dirty="0" err="1"/>
              <a:t>сq</a:t>
            </a:r>
            <a:r>
              <a:rPr lang="ru-RU" sz="2000" dirty="0"/>
              <a:t>) и множество значений выходных переменных W = (w1, w2, …, </a:t>
            </a:r>
            <a:r>
              <a:rPr lang="ru-RU" sz="2000" dirty="0" err="1"/>
              <a:t>wq</a:t>
            </a:r>
            <a:r>
              <a:rPr lang="ru-RU" sz="2000" dirty="0"/>
              <a:t>), где q – общее количество правил из базы правил; </a:t>
            </a:r>
          </a:p>
        </p:txBody>
      </p:sp>
      <p:sp>
        <p:nvSpPr>
          <p:cNvPr id="3" name="Прямоугольник 2"/>
          <p:cNvSpPr/>
          <p:nvPr/>
        </p:nvSpPr>
        <p:spPr>
          <a:xfrm>
            <a:off x="0" y="2253040"/>
            <a:ext cx="9144000" cy="2554545"/>
          </a:xfrm>
          <a:prstGeom prst="rect">
            <a:avLst/>
          </a:prstGeom>
        </p:spPr>
        <p:txBody>
          <a:bodyPr wrap="square">
            <a:spAutoFit/>
          </a:bodyPr>
          <a:lstStyle/>
          <a:p>
            <a:pPr marL="342900" indent="-342900">
              <a:buFontTx/>
              <a:buChar char="-"/>
            </a:pPr>
            <a:r>
              <a:rPr lang="ru-RU" sz="2000" dirty="0" smtClean="0"/>
              <a:t>композиция </a:t>
            </a:r>
            <a:r>
              <a:rPr lang="ru-RU" sz="2000" dirty="0"/>
              <a:t>(процедура аккумуляции) или объединение найденных усечённых функций с целью получения итогового нечёткого множества для выходной переменной и результирующей функции принадлежности. Данная процедура практически отсутствует, т.к. для расчётов используются действительные числа; </a:t>
            </a:r>
            <a:endParaRPr lang="ru-RU" sz="2000" dirty="0" smtClean="0"/>
          </a:p>
          <a:p>
            <a:pPr marL="342900" indent="-342900">
              <a:buFontTx/>
              <a:buChar char="-"/>
            </a:pPr>
            <a:endParaRPr lang="ru-RU" sz="2000" dirty="0" smtClean="0"/>
          </a:p>
          <a:p>
            <a:r>
              <a:rPr lang="ru-RU" sz="2000" dirty="0" smtClean="0"/>
              <a:t>	- </a:t>
            </a:r>
            <a:r>
              <a:rPr lang="ru-RU" sz="2000" dirty="0"/>
              <a:t>процедура </a:t>
            </a:r>
            <a:r>
              <a:rPr lang="ru-RU" sz="2000" dirty="0" err="1"/>
              <a:t>дефаззификации</a:t>
            </a:r>
            <a:r>
              <a:rPr lang="ru-RU" sz="2000" dirty="0"/>
              <a:t> выходных переменных. Используется модифицированный вариант в форме: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3213" y="4954587"/>
            <a:ext cx="1476375"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197100" y="4954587"/>
            <a:ext cx="6629400" cy="1323439"/>
          </a:xfrm>
          <a:prstGeom prst="rect">
            <a:avLst/>
          </a:prstGeom>
        </p:spPr>
        <p:txBody>
          <a:bodyPr wrap="square">
            <a:spAutoFit/>
          </a:bodyPr>
          <a:lstStyle/>
          <a:p>
            <a:r>
              <a:rPr lang="ru-RU" sz="2000" dirty="0"/>
              <a:t>где </a:t>
            </a:r>
            <a:r>
              <a:rPr lang="ru-RU" sz="2000" dirty="0" err="1"/>
              <a:t>ci</a:t>
            </a:r>
            <a:r>
              <a:rPr lang="ru-RU" sz="2000" dirty="0"/>
              <a:t> – чёткие значения заключений (действительные числа); </a:t>
            </a:r>
            <a:endParaRPr lang="ru-RU" sz="2000" dirty="0" smtClean="0"/>
          </a:p>
          <a:p>
            <a:r>
              <a:rPr lang="ru-RU" sz="2000" dirty="0" err="1" smtClean="0"/>
              <a:t>Ai</a:t>
            </a:r>
            <a:r>
              <a:rPr lang="ru-RU" sz="2000" dirty="0" smtClean="0"/>
              <a:t> </a:t>
            </a:r>
            <a:r>
              <a:rPr lang="ru-RU" sz="2000" dirty="0"/>
              <a:t>– степени истинности для предпосылок или условий каждого из правил. </a:t>
            </a:r>
          </a:p>
        </p:txBody>
      </p:sp>
    </p:spTree>
    <p:extLst>
      <p:ext uri="{BB962C8B-B14F-4D97-AF65-F5344CB8AC3E}">
        <p14:creationId xmlns:p14="http://schemas.microsoft.com/office/powerpoint/2010/main" xmlns="" val="1260150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376" y="43933"/>
            <a:ext cx="4517583" cy="461665"/>
          </a:xfrm>
          <a:prstGeom prst="rect">
            <a:avLst/>
          </a:prstGeom>
        </p:spPr>
        <p:txBody>
          <a:bodyPr wrap="none">
            <a:spAutoFit/>
          </a:bodyPr>
          <a:lstStyle/>
          <a:p>
            <a:r>
              <a:rPr lang="ru-RU" sz="2400" b="1" dirty="0">
                <a:solidFill>
                  <a:schemeClr val="accent1">
                    <a:lumMod val="50000"/>
                  </a:schemeClr>
                </a:solidFill>
              </a:rPr>
              <a:t>Алгоритм </a:t>
            </a:r>
            <a:r>
              <a:rPr lang="ru-RU" sz="2400" b="1" dirty="0" err="1" smtClean="0">
                <a:solidFill>
                  <a:schemeClr val="accent1">
                    <a:lumMod val="50000"/>
                  </a:schemeClr>
                </a:solidFill>
              </a:rPr>
              <a:t>Цукамото</a:t>
            </a:r>
            <a:r>
              <a:rPr lang="ru-RU" sz="2400" b="1" dirty="0" smtClean="0">
                <a:solidFill>
                  <a:schemeClr val="accent1">
                    <a:lumMod val="50000"/>
                  </a:schemeClr>
                </a:solidFill>
              </a:rPr>
              <a:t> </a:t>
            </a:r>
            <a:r>
              <a:rPr lang="en-US" sz="2400" b="1" dirty="0">
                <a:solidFill>
                  <a:schemeClr val="accent1">
                    <a:lumMod val="50000"/>
                  </a:schemeClr>
                </a:solidFill>
              </a:rPr>
              <a:t>(Tsukamoto)</a:t>
            </a:r>
            <a:endParaRPr lang="ru-RU" sz="2400" b="1" dirty="0">
              <a:solidFill>
                <a:schemeClr val="accent1">
                  <a:lumMod val="50000"/>
                </a:schemeClr>
              </a:solidFill>
            </a:endParaRPr>
          </a:p>
        </p:txBody>
      </p:sp>
      <p:sp>
        <p:nvSpPr>
          <p:cNvPr id="3" name="Прямоугольник 2"/>
          <p:cNvSpPr/>
          <p:nvPr/>
        </p:nvSpPr>
        <p:spPr>
          <a:xfrm>
            <a:off x="156376" y="616635"/>
            <a:ext cx="8835224" cy="400110"/>
          </a:xfrm>
          <a:prstGeom prst="rect">
            <a:avLst/>
          </a:prstGeom>
        </p:spPr>
        <p:txBody>
          <a:bodyPr wrap="square">
            <a:spAutoFit/>
          </a:bodyPr>
          <a:lstStyle/>
          <a:p>
            <a:r>
              <a:rPr lang="ru-RU" sz="2000" dirty="0"/>
              <a:t>Алгоритм </a:t>
            </a:r>
            <a:r>
              <a:rPr lang="ru-RU" sz="2000" dirty="0" err="1"/>
              <a:t>Цукамото</a:t>
            </a:r>
            <a:r>
              <a:rPr lang="ru-RU" sz="2000" dirty="0"/>
              <a:t> </a:t>
            </a:r>
            <a:r>
              <a:rPr lang="ru-RU" sz="2000" dirty="0" smtClean="0"/>
              <a:t>может </a:t>
            </a:r>
            <a:r>
              <a:rPr lang="ru-RU" sz="2000" dirty="0"/>
              <a:t>быть определён следующим образом: </a:t>
            </a:r>
          </a:p>
        </p:txBody>
      </p:sp>
      <p:sp>
        <p:nvSpPr>
          <p:cNvPr id="4" name="Прямоугольник 3"/>
          <p:cNvSpPr/>
          <p:nvPr/>
        </p:nvSpPr>
        <p:spPr>
          <a:xfrm>
            <a:off x="129166" y="1016745"/>
            <a:ext cx="8938633" cy="2246769"/>
          </a:xfrm>
          <a:prstGeom prst="rect">
            <a:avLst/>
          </a:prstGeom>
        </p:spPr>
        <p:txBody>
          <a:bodyPr wrap="square">
            <a:spAutoFit/>
          </a:bodyPr>
          <a:lstStyle/>
          <a:p>
            <a:r>
              <a:rPr lang="ru-RU" sz="2000" dirty="0" smtClean="0"/>
              <a:t>- формирование </a:t>
            </a:r>
            <a:r>
              <a:rPr lang="ru-RU" sz="2000" dirty="0"/>
              <a:t>базы правил систем нечёткого вывода. База правил может быть сформирована в форме; </a:t>
            </a:r>
            <a:endParaRPr lang="ru-RU" sz="2000" dirty="0" smtClean="0"/>
          </a:p>
          <a:p>
            <a:r>
              <a:rPr lang="ru-RU" sz="2000" dirty="0" smtClean="0"/>
              <a:t>- </a:t>
            </a:r>
            <a:r>
              <a:rPr lang="ru-RU" sz="2000" dirty="0"/>
              <a:t>процедура </a:t>
            </a:r>
            <a:r>
              <a:rPr lang="ru-RU" sz="2000" dirty="0" err="1"/>
              <a:t>фаззификации</a:t>
            </a:r>
            <a:r>
              <a:rPr lang="ru-RU" sz="2000" dirty="0"/>
              <a:t> (введение нечёткости) входных переменных. Каждому значению отдельной входной переменной ставится в соответствие значение функции принадлежности соответствующего ей терма входной лингвистической переменной – µ 1 (x), µ 2 (x), …, µn (x), где µ 1 (x), …, µn (x) – функции принадлежности для переменной x; </a:t>
            </a:r>
          </a:p>
        </p:txBody>
      </p:sp>
      <p:sp>
        <p:nvSpPr>
          <p:cNvPr id="5" name="Прямоугольник 4"/>
          <p:cNvSpPr/>
          <p:nvPr/>
        </p:nvSpPr>
        <p:spPr>
          <a:xfrm>
            <a:off x="129167" y="3280153"/>
            <a:ext cx="8938632" cy="2554545"/>
          </a:xfrm>
          <a:prstGeom prst="rect">
            <a:avLst/>
          </a:prstGeom>
        </p:spPr>
        <p:txBody>
          <a:bodyPr wrap="square">
            <a:spAutoFit/>
          </a:bodyPr>
          <a:lstStyle/>
          <a:p>
            <a:r>
              <a:rPr lang="ru-RU" sz="2000" dirty="0" smtClean="0"/>
              <a:t>- процедура </a:t>
            </a:r>
            <a:r>
              <a:rPr lang="ru-RU" sz="2000" dirty="0"/>
              <a:t>агрегирования. Для нахождения степеней истинности условий всех правил нечётких продукций используются парные нечёткие логические операции. Правила, степень истинности условий которых отлична от нуля, считаются «активными» и используются для дальнейших расчётов; </a:t>
            </a:r>
            <a:endParaRPr lang="ru-RU" sz="2000" dirty="0" smtClean="0"/>
          </a:p>
          <a:p>
            <a:endParaRPr lang="ru-RU" sz="2000" dirty="0" smtClean="0"/>
          </a:p>
          <a:p>
            <a:r>
              <a:rPr lang="ru-RU" sz="2000" dirty="0" smtClean="0"/>
              <a:t>- </a:t>
            </a:r>
            <a:r>
              <a:rPr lang="ru-RU" sz="2000" dirty="0"/>
              <a:t>процедура активизации </a:t>
            </a:r>
            <a:r>
              <a:rPr lang="ru-RU" sz="2000" dirty="0" err="1"/>
              <a:t>подзаключений</a:t>
            </a:r>
            <a:r>
              <a:rPr lang="ru-RU" sz="2000" dirty="0"/>
              <a:t> в нечётких правилах продукций. Производится с использованием одного из модифицированных методов нечёткой композиции; </a:t>
            </a:r>
          </a:p>
        </p:txBody>
      </p:sp>
    </p:spTree>
    <p:extLst>
      <p:ext uri="{BB962C8B-B14F-4D97-AF65-F5344CB8AC3E}">
        <p14:creationId xmlns:p14="http://schemas.microsoft.com/office/powerpoint/2010/main" xmlns="" val="2332434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140"/>
            <a:ext cx="9144000" cy="2246769"/>
          </a:xfrm>
          <a:prstGeom prst="rect">
            <a:avLst/>
          </a:prstGeom>
        </p:spPr>
        <p:txBody>
          <a:bodyPr wrap="square">
            <a:spAutoFit/>
          </a:bodyPr>
          <a:lstStyle/>
          <a:p>
            <a:r>
              <a:rPr lang="ru-RU" sz="2000" dirty="0" smtClean="0"/>
              <a:t>- композиция </a:t>
            </a:r>
            <a:r>
              <a:rPr lang="ru-RU" sz="2000" dirty="0"/>
              <a:t>(процедура аккумуляции) или объединение найденных усечённых функций с целью получения итогового нечёткого множества для выходной переменной и результирующей функции принадлежности. Данная процедура практически отсутствует, так как для расчётов используются действительные числа; </a:t>
            </a:r>
            <a:endParaRPr lang="ru-RU" sz="2000" dirty="0" smtClean="0"/>
          </a:p>
          <a:p>
            <a:r>
              <a:rPr lang="ru-RU" sz="2000" dirty="0" smtClean="0"/>
              <a:t>- </a:t>
            </a:r>
            <a:r>
              <a:rPr lang="ru-RU" sz="2000" dirty="0"/>
              <a:t>процедура </a:t>
            </a:r>
            <a:r>
              <a:rPr lang="ru-RU" sz="2000" dirty="0" err="1"/>
              <a:t>дефаззификации</a:t>
            </a:r>
            <a:r>
              <a:rPr lang="ru-RU" sz="2000" dirty="0"/>
              <a:t> выходных переменных. Используется модифицированный вариант в </a:t>
            </a:r>
            <a:r>
              <a:rPr lang="ru-RU" sz="2000" dirty="0" smtClean="0"/>
              <a:t>форме:</a:t>
            </a:r>
            <a:endParaRPr lang="ru-RU"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613" y="2541587"/>
            <a:ext cx="1476375"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2019300" y="2561173"/>
            <a:ext cx="6629400" cy="1323439"/>
          </a:xfrm>
          <a:prstGeom prst="rect">
            <a:avLst/>
          </a:prstGeom>
        </p:spPr>
        <p:txBody>
          <a:bodyPr wrap="square">
            <a:spAutoFit/>
          </a:bodyPr>
          <a:lstStyle/>
          <a:p>
            <a:r>
              <a:rPr lang="ru-RU" sz="2000" dirty="0"/>
              <a:t>где </a:t>
            </a:r>
            <a:r>
              <a:rPr lang="ru-RU" sz="2000" dirty="0" err="1"/>
              <a:t>ci</a:t>
            </a:r>
            <a:r>
              <a:rPr lang="ru-RU" sz="2000" dirty="0"/>
              <a:t> – чёткие значения заключений (действительные числа); </a:t>
            </a:r>
            <a:endParaRPr lang="ru-RU" sz="2000" dirty="0" smtClean="0"/>
          </a:p>
          <a:p>
            <a:r>
              <a:rPr lang="ru-RU" sz="2000" dirty="0" err="1" smtClean="0"/>
              <a:t>Ai</a:t>
            </a:r>
            <a:r>
              <a:rPr lang="ru-RU" sz="2000" dirty="0" smtClean="0"/>
              <a:t> </a:t>
            </a:r>
            <a:r>
              <a:rPr lang="ru-RU" sz="2000" dirty="0"/>
              <a:t>– степени истинности для предпосылок или условий каждого из правил. </a:t>
            </a:r>
          </a:p>
        </p:txBody>
      </p:sp>
    </p:spTree>
    <p:extLst>
      <p:ext uri="{BB962C8B-B14F-4D97-AF65-F5344CB8AC3E}">
        <p14:creationId xmlns:p14="http://schemas.microsoft.com/office/powerpoint/2010/main" xmlns="" val="78524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7285" y="107434"/>
            <a:ext cx="3756349" cy="461665"/>
          </a:xfrm>
          <a:prstGeom prst="rect">
            <a:avLst/>
          </a:prstGeom>
        </p:spPr>
        <p:txBody>
          <a:bodyPr wrap="none">
            <a:spAutoFit/>
          </a:bodyPr>
          <a:lstStyle/>
          <a:p>
            <a:r>
              <a:rPr lang="ru-RU" sz="2400" b="1" dirty="0">
                <a:solidFill>
                  <a:schemeClr val="accent1">
                    <a:lumMod val="50000"/>
                  </a:schemeClr>
                </a:solidFill>
              </a:rPr>
              <a:t>Алгоритм Ларсена (</a:t>
            </a:r>
            <a:r>
              <a:rPr lang="en-US" sz="2400" b="1" dirty="0">
                <a:solidFill>
                  <a:schemeClr val="accent1">
                    <a:lumMod val="50000"/>
                  </a:schemeClr>
                </a:solidFill>
              </a:rPr>
              <a:t>Larsen)</a:t>
            </a:r>
            <a:endParaRPr lang="ru-RU" sz="2400" b="1" dirty="0">
              <a:solidFill>
                <a:schemeClr val="accent1">
                  <a:lumMod val="50000"/>
                </a:schemeClr>
              </a:solidFill>
            </a:endParaRPr>
          </a:p>
        </p:txBody>
      </p:sp>
      <p:sp>
        <p:nvSpPr>
          <p:cNvPr id="3" name="Прямоугольник 2"/>
          <p:cNvSpPr/>
          <p:nvPr/>
        </p:nvSpPr>
        <p:spPr>
          <a:xfrm>
            <a:off x="68234" y="569099"/>
            <a:ext cx="9144000" cy="5355312"/>
          </a:xfrm>
          <a:prstGeom prst="rect">
            <a:avLst/>
          </a:prstGeom>
        </p:spPr>
        <p:txBody>
          <a:bodyPr wrap="square">
            <a:spAutoFit/>
          </a:bodyPr>
          <a:lstStyle/>
          <a:p>
            <a:r>
              <a:rPr lang="ru-RU" dirty="0"/>
              <a:t>Формально алгоритм Ларсена может быть определен следующим образом. </a:t>
            </a:r>
            <a:endParaRPr lang="ru-RU" dirty="0" smtClean="0"/>
          </a:p>
          <a:p>
            <a:pPr marL="285750" indent="-285750">
              <a:buFontTx/>
              <a:buChar char="-"/>
            </a:pPr>
            <a:r>
              <a:rPr lang="ru-RU" dirty="0" smtClean="0"/>
              <a:t>Формирование </a:t>
            </a:r>
            <a:r>
              <a:rPr lang="ru-RU" dirty="0"/>
              <a:t>базы правил систем нечеткого вывода. Особенности формирования базы правил совпадают с рассмотренными выше при описании данного этапа. </a:t>
            </a:r>
            <a:endParaRPr lang="ru-RU" dirty="0" smtClean="0"/>
          </a:p>
          <a:p>
            <a:pPr marL="285750" indent="-285750">
              <a:buFontTx/>
              <a:buChar char="-"/>
            </a:pPr>
            <a:r>
              <a:rPr lang="ru-RU" dirty="0" err="1" smtClean="0"/>
              <a:t>Фаззификация</a:t>
            </a:r>
            <a:r>
              <a:rPr lang="ru-RU" dirty="0" smtClean="0"/>
              <a:t> </a:t>
            </a:r>
            <a:r>
              <a:rPr lang="ru-RU" dirty="0"/>
              <a:t>входных переменных. Особенности </a:t>
            </a:r>
            <a:r>
              <a:rPr lang="ru-RU" dirty="0" err="1"/>
              <a:t>фаззификации</a:t>
            </a:r>
            <a:r>
              <a:rPr lang="ru-RU" dirty="0"/>
              <a:t> также совпадают с рассмотренными выше при описании данного этапа. </a:t>
            </a:r>
            <a:endParaRPr lang="ru-RU" dirty="0" smtClean="0"/>
          </a:p>
          <a:p>
            <a:pPr marL="285750" indent="-285750">
              <a:buFontTx/>
              <a:buChar char="-"/>
            </a:pPr>
            <a:r>
              <a:rPr lang="ru-RU" dirty="0" smtClean="0"/>
              <a:t>Агрегирование </a:t>
            </a:r>
            <a:r>
              <a:rPr lang="ru-RU" dirty="0" err="1"/>
              <a:t>подусловий</a:t>
            </a:r>
            <a:r>
              <a:rPr lang="ru-RU" dirty="0"/>
              <a:t> в нечетких правилах продукций. Используются парные нечеткие логические операции для нахождения степени истинности условий всех правил нечетких продукций (как правило, </a:t>
            </a:r>
            <a:r>
              <a:rPr lang="ru-RU" dirty="0" err="1"/>
              <a:t>max</a:t>
            </a:r>
            <a:r>
              <a:rPr lang="ru-RU" dirty="0"/>
              <a:t>-дизъюнкция и </a:t>
            </a:r>
            <a:r>
              <a:rPr lang="ru-RU" dirty="0" err="1"/>
              <a:t>min</a:t>
            </a:r>
            <a:r>
              <a:rPr lang="ru-RU" dirty="0"/>
              <a:t>-конъюнкция). Те правила, степень истинности условий которых отлична от нуля, считаются </a:t>
            </a:r>
            <a:r>
              <a:rPr lang="ru-RU" dirty="0" smtClean="0"/>
              <a:t>активными </a:t>
            </a:r>
            <a:r>
              <a:rPr lang="ru-RU" dirty="0"/>
              <a:t>и используются для дальнейших расчетов. </a:t>
            </a:r>
            <a:endParaRPr lang="ru-RU" dirty="0" smtClean="0"/>
          </a:p>
          <a:p>
            <a:pPr marL="285750" indent="-285750">
              <a:buFontTx/>
              <a:buChar char="-"/>
            </a:pPr>
            <a:r>
              <a:rPr lang="ru-RU" dirty="0" smtClean="0"/>
              <a:t>Активизация </a:t>
            </a:r>
            <a:r>
              <a:rPr lang="ru-RU" dirty="0" err="1"/>
              <a:t>подзаключений</a:t>
            </a:r>
            <a:r>
              <a:rPr lang="ru-RU" dirty="0"/>
              <a:t> в нечетких правилах продукций. Осуществляется </a:t>
            </a:r>
            <a:r>
              <a:rPr lang="ru-RU" dirty="0" smtClean="0"/>
              <a:t>использованием формул:</a:t>
            </a:r>
            <a:r>
              <a:rPr lang="ru-RU" dirty="0"/>
              <a:t> μ (y)=c μ (x) , где μ(x) и c – соответственно функции принадлежности термов лингвистических переменных и степени истинности нечетких высказываний, образующих соответствующие следствия (</a:t>
            </a:r>
            <a:r>
              <a:rPr lang="ru-RU" dirty="0" err="1"/>
              <a:t>консеквенты</a:t>
            </a:r>
            <a:r>
              <a:rPr lang="ru-RU" dirty="0"/>
              <a:t>) ядер нечетких продукционных правил</a:t>
            </a:r>
            <a:endParaRPr lang="ru-RU" dirty="0" smtClean="0"/>
          </a:p>
          <a:p>
            <a:r>
              <a:rPr lang="ru-RU" dirty="0" smtClean="0"/>
              <a:t> - Аккумуляция </a:t>
            </a:r>
            <a:r>
              <a:rPr lang="ru-RU" dirty="0" err="1"/>
              <a:t>подзаключений</a:t>
            </a:r>
            <a:r>
              <a:rPr lang="ru-RU" dirty="0"/>
              <a:t> правил нечеткой продукции проводится аналогично алгоритму </a:t>
            </a:r>
            <a:r>
              <a:rPr lang="ru-RU" dirty="0" err="1"/>
              <a:t>Мамдани</a:t>
            </a:r>
            <a:r>
              <a:rPr lang="ru-RU" dirty="0"/>
              <a:t> при помощи классического для нечеткой логики </a:t>
            </a:r>
            <a:r>
              <a:rPr lang="ru-RU" dirty="0" err="1"/>
              <a:t>max</a:t>
            </a:r>
            <a:r>
              <a:rPr lang="ru-RU" dirty="0"/>
              <a:t>-объединения функций принадлежности T(A ∩ B) = </a:t>
            </a:r>
            <a:r>
              <a:rPr lang="ru-RU" dirty="0" err="1"/>
              <a:t>min</a:t>
            </a:r>
            <a:r>
              <a:rPr lang="ru-RU" dirty="0"/>
              <a:t>{ T(A);T(B) } </a:t>
            </a:r>
            <a:r>
              <a:rPr lang="ru-RU" dirty="0" smtClean="0"/>
              <a:t>.</a:t>
            </a:r>
          </a:p>
          <a:p>
            <a:r>
              <a:rPr lang="ru-RU" dirty="0" smtClean="0"/>
              <a:t>-</a:t>
            </a:r>
            <a:r>
              <a:rPr lang="ru-RU" dirty="0" err="1" smtClean="0"/>
              <a:t>Дефаззификация</a:t>
            </a:r>
            <a:r>
              <a:rPr lang="ru-RU" dirty="0" smtClean="0"/>
              <a:t> </a:t>
            </a:r>
            <a:r>
              <a:rPr lang="ru-RU" dirty="0"/>
              <a:t>проводится любым из рассмотренных выше методов.</a:t>
            </a:r>
          </a:p>
        </p:txBody>
      </p:sp>
    </p:spTree>
    <p:extLst>
      <p:ext uri="{BB962C8B-B14F-4D97-AF65-F5344CB8AC3E}">
        <p14:creationId xmlns:p14="http://schemas.microsoft.com/office/powerpoint/2010/main" xmlns="" val="307680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3999" cy="1631216"/>
          </a:xfrm>
          <a:prstGeom prst="rect">
            <a:avLst/>
          </a:prstGeom>
        </p:spPr>
        <p:txBody>
          <a:bodyPr wrap="square">
            <a:spAutoFit/>
          </a:bodyPr>
          <a:lstStyle/>
          <a:p>
            <a:r>
              <a:rPr lang="ru-RU" sz="2000" dirty="0" smtClean="0">
                <a:latin typeface="Times New Roman" pitchFamily="18" charset="0"/>
                <a:cs typeface="Times New Roman" pitchFamily="18" charset="0"/>
              </a:rPr>
              <a:t>	Математическая </a:t>
            </a:r>
            <a:r>
              <a:rPr lang="ru-RU" sz="2000" dirty="0">
                <a:latin typeface="Times New Roman" pitchFamily="18" charset="0"/>
                <a:cs typeface="Times New Roman" pitchFamily="18" charset="0"/>
              </a:rPr>
              <a:t>теория </a:t>
            </a:r>
            <a:r>
              <a:rPr lang="ru-RU" sz="2000" b="1" dirty="0">
                <a:latin typeface="Times New Roman" pitchFamily="18" charset="0"/>
                <a:cs typeface="Times New Roman" pitchFamily="18" charset="0"/>
              </a:rPr>
              <a:t>нечетких множеств</a:t>
            </a:r>
            <a:r>
              <a:rPr lang="ru-RU" sz="2000"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fuzzy</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sets</a:t>
            </a:r>
            <a:r>
              <a:rPr lang="ru-RU" sz="2000" dirty="0">
                <a:latin typeface="Times New Roman" pitchFamily="18" charset="0"/>
                <a:cs typeface="Times New Roman" pitchFamily="18" charset="0"/>
              </a:rPr>
              <a:t>) и </a:t>
            </a:r>
            <a:r>
              <a:rPr lang="ru-RU" sz="2000" b="1" dirty="0">
                <a:latin typeface="Times New Roman" pitchFamily="18" charset="0"/>
                <a:cs typeface="Times New Roman" pitchFamily="18" charset="0"/>
              </a:rPr>
              <a:t>нечеткая логика</a:t>
            </a:r>
            <a:r>
              <a:rPr lang="ru-RU" sz="2000"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fuzzy</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logic</a:t>
            </a:r>
            <a:r>
              <a:rPr lang="ru-RU" sz="2000" dirty="0">
                <a:latin typeface="Times New Roman" pitchFamily="18" charset="0"/>
                <a:cs typeface="Times New Roman" pitchFamily="18" charset="0"/>
              </a:rPr>
              <a:t>) являются обобщениями классической теории множеств и классической формальной логики. </a:t>
            </a:r>
            <a:endParaRPr lang="ru-RU" sz="2000" dirty="0" smtClean="0">
              <a:latin typeface="Times New Roman" pitchFamily="18" charset="0"/>
              <a:cs typeface="Times New Roman" pitchFamily="18" charset="0"/>
            </a:endParaRP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Данные </a:t>
            </a:r>
            <a:r>
              <a:rPr lang="ru-RU" sz="2000" dirty="0">
                <a:latin typeface="Times New Roman" pitchFamily="18" charset="0"/>
                <a:cs typeface="Times New Roman" pitchFamily="18" charset="0"/>
              </a:rPr>
              <a:t>понятия были впервые предложены американским ученым </a:t>
            </a:r>
            <a:r>
              <a:rPr lang="ru-RU" sz="2000" dirty="0" err="1">
                <a:latin typeface="Times New Roman" pitchFamily="18" charset="0"/>
                <a:cs typeface="Times New Roman" pitchFamily="18" charset="0"/>
              </a:rPr>
              <a:t>Лотфи</a:t>
            </a:r>
            <a:r>
              <a:rPr lang="ru-RU" sz="2000" dirty="0">
                <a:latin typeface="Times New Roman" pitchFamily="18" charset="0"/>
                <a:cs typeface="Times New Roman" pitchFamily="18" charset="0"/>
              </a:rPr>
              <a:t> Заде (</a:t>
            </a:r>
            <a:r>
              <a:rPr lang="ru-RU" sz="2000" dirty="0" err="1">
                <a:latin typeface="Times New Roman" pitchFamily="18" charset="0"/>
                <a:cs typeface="Times New Roman" pitchFamily="18" charset="0"/>
              </a:rPr>
              <a:t>Lotfi</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Zadeh</a:t>
            </a:r>
            <a:r>
              <a:rPr lang="ru-RU" sz="2000" dirty="0">
                <a:latin typeface="Times New Roman" pitchFamily="18" charset="0"/>
                <a:cs typeface="Times New Roman" pitchFamily="18" charset="0"/>
              </a:rPr>
              <a:t>) в 1965 г. </a:t>
            </a:r>
          </a:p>
        </p:txBody>
      </p:sp>
      <p:pic>
        <p:nvPicPr>
          <p:cNvPr id="18434" name="Picture 2" descr="http://zadeh.narod.ru/Lotfi_Zadeh_Berkeley_c.jpg"/>
          <p:cNvPicPr>
            <a:picLocks noChangeAspect="1" noChangeArrowheads="1"/>
          </p:cNvPicPr>
          <p:nvPr/>
        </p:nvPicPr>
        <p:blipFill>
          <a:blip r:embed="rId2" cstate="print"/>
          <a:srcRect/>
          <a:stretch>
            <a:fillRect/>
          </a:stretch>
        </p:blipFill>
        <p:spPr bwMode="auto">
          <a:xfrm>
            <a:off x="3902130" y="1277008"/>
            <a:ext cx="3460367" cy="5194279"/>
          </a:xfrm>
          <a:prstGeom prst="rect">
            <a:avLst/>
          </a:prstGeom>
          <a:noFill/>
        </p:spPr>
      </p:pic>
      <p:sp>
        <p:nvSpPr>
          <p:cNvPr id="4" name="Прямоугольник 3"/>
          <p:cNvSpPr/>
          <p:nvPr/>
        </p:nvSpPr>
        <p:spPr>
          <a:xfrm>
            <a:off x="0" y="1867140"/>
            <a:ext cx="3752193" cy="1938992"/>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Основной причиной появления новой теории стало наличие нечетких и приближенных рассуждений при описании человеком процессов, систем, объектов.</a:t>
            </a:r>
            <a:endParaRPr lang="ru-RU"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6455" y="0"/>
            <a:ext cx="5411481" cy="584775"/>
          </a:xfrm>
          <a:prstGeom prst="rect">
            <a:avLst/>
          </a:prstGeom>
          <a:noFill/>
        </p:spPr>
        <p:txBody>
          <a:bodyPr wrap="none" rtlCol="0">
            <a:spAutoFit/>
          </a:bodyPr>
          <a:lstStyle/>
          <a:p>
            <a:r>
              <a:rPr lang="ru-RU" sz="3200" b="1" dirty="0" smtClean="0">
                <a:solidFill>
                  <a:srgbClr val="FF0000"/>
                </a:solidFill>
                <a:latin typeface="Times New Roman" pitchFamily="18" charset="0"/>
                <a:ea typeface="Tahoma" pitchFamily="34" charset="0"/>
                <a:cs typeface="Times New Roman" pitchFamily="18" charset="0"/>
              </a:rPr>
              <a:t>Мягкая экспертная система</a:t>
            </a:r>
            <a:endParaRPr lang="ru-RU" sz="3200" b="1" dirty="0">
              <a:solidFill>
                <a:srgbClr val="FF0000"/>
              </a:solidFill>
              <a:latin typeface="Times New Roman" pitchFamily="18" charset="0"/>
              <a:ea typeface="Tahoma" pitchFamily="34" charset="0"/>
              <a:cs typeface="Times New Roman" pitchFamily="18" charset="0"/>
            </a:endParaRPr>
          </a:p>
        </p:txBody>
      </p:sp>
      <p:sp>
        <p:nvSpPr>
          <p:cNvPr id="4" name="Прямоугольник 3"/>
          <p:cNvSpPr/>
          <p:nvPr/>
        </p:nvSpPr>
        <p:spPr>
          <a:xfrm>
            <a:off x="252248" y="654380"/>
            <a:ext cx="8891752" cy="1200329"/>
          </a:xfrm>
          <a:prstGeom prst="rect">
            <a:avLst/>
          </a:prstGeom>
        </p:spPr>
        <p:txBody>
          <a:bodyPr wrap="square">
            <a:spAutoFit/>
          </a:bodyPr>
          <a:lstStyle/>
          <a:p>
            <a:r>
              <a:rPr lang="ru-RU" dirty="0" smtClean="0"/>
              <a:t>	Нечеткие </a:t>
            </a:r>
            <a:r>
              <a:rPr lang="ru-RU" dirty="0" smtClean="0"/>
              <a:t>ЭС представляют знания в форме нечетких продукций и совокупности лингвистических переменных. </a:t>
            </a:r>
            <a:r>
              <a:rPr lang="ru-RU" dirty="0" smtClean="0"/>
              <a:t>Основу </a:t>
            </a:r>
            <a:r>
              <a:rPr lang="ru-RU" dirty="0" smtClean="0"/>
              <a:t>представления лингвистической переменной составляет терм с функцией принадлежности. Способ обработки знаний - это вывод по нечетким продукциям.</a:t>
            </a:r>
            <a:endParaRPr lang="ru-RU" dirty="0"/>
          </a:p>
        </p:txBody>
      </p:sp>
      <p:sp>
        <p:nvSpPr>
          <p:cNvPr id="5" name="Прямоугольник 4"/>
          <p:cNvSpPr/>
          <p:nvPr/>
        </p:nvSpPr>
        <p:spPr>
          <a:xfrm>
            <a:off x="0" y="2200752"/>
            <a:ext cx="9144000" cy="4247317"/>
          </a:xfrm>
          <a:prstGeom prst="rect">
            <a:avLst/>
          </a:prstGeom>
        </p:spPr>
        <p:txBody>
          <a:bodyPr wrap="square">
            <a:spAutoFit/>
          </a:bodyPr>
          <a:lstStyle/>
          <a:p>
            <a:r>
              <a:rPr lang="ru-RU" dirty="0" smtClean="0"/>
              <a:t>	Мягкой </a:t>
            </a:r>
            <a:r>
              <a:rPr lang="ru-RU" dirty="0" smtClean="0"/>
              <a:t>ЭС (МЭС) будем называть нечеткую ЭС, которая обладает следующими особенностями. </a:t>
            </a:r>
            <a:endParaRPr lang="ru-RU" dirty="0" smtClean="0"/>
          </a:p>
          <a:p>
            <a:r>
              <a:rPr lang="ru-RU" dirty="0" smtClean="0"/>
              <a:t>• </a:t>
            </a:r>
            <a:r>
              <a:rPr lang="ru-RU" dirty="0" smtClean="0"/>
              <a:t>МЭС для извлечения знаний использует статистические данные, которые интерпретирует как обучающие выборки для нечетких экспертных сетей. </a:t>
            </a:r>
            <a:endParaRPr lang="ru-RU" dirty="0" smtClean="0"/>
          </a:p>
          <a:p>
            <a:r>
              <a:rPr lang="ru-RU" dirty="0" smtClean="0"/>
              <a:t>• </a:t>
            </a:r>
            <a:r>
              <a:rPr lang="ru-RU" dirty="0" smtClean="0"/>
              <a:t>МЭС представляет знания как совокупность лингвистических переменных (функций принадлежности), нечетких продукций и обученных нейронных сетей, функций свертки критериев при многокритериальном выборе. Редукция множества нечетких продукций выполняется с помощью генетических алгоритмов. </a:t>
            </a:r>
            <a:endParaRPr lang="ru-RU" dirty="0" smtClean="0"/>
          </a:p>
          <a:p>
            <a:r>
              <a:rPr lang="ru-RU" dirty="0" smtClean="0"/>
              <a:t>• </a:t>
            </a:r>
            <a:r>
              <a:rPr lang="ru-RU" dirty="0" smtClean="0"/>
              <a:t>МЭС сочетает шаги вывода по нечетким продукциям с шагами многокритериального выбора решения. Многокритериальный выбор решения является, по существу, специальным типом продукции. </a:t>
            </a:r>
            <a:endParaRPr lang="ru-RU" dirty="0" smtClean="0"/>
          </a:p>
          <a:p>
            <a:r>
              <a:rPr lang="ru-RU" dirty="0" smtClean="0"/>
              <a:t>	</a:t>
            </a:r>
            <a:r>
              <a:rPr lang="ru-RU" dirty="0" smtClean="0"/>
              <a:t>Таким </a:t>
            </a:r>
            <a:r>
              <a:rPr lang="ru-RU" dirty="0" smtClean="0"/>
              <a:t>образом, если мягкими называют вычисления, сочетающие теорию нечетких систем, нейронные сети, вероятностные рассуждения, генетические алгоритмы и обладающие </a:t>
            </a:r>
            <a:r>
              <a:rPr lang="ru-RU" dirty="0" err="1" smtClean="0"/>
              <a:t>синергическим</a:t>
            </a:r>
            <a:r>
              <a:rPr lang="ru-RU" dirty="0" smtClean="0"/>
              <a:t> эффектом, то мягкой назовем ЭС, сочетающую перечисленные теории ради того же эффекта взаимного усиления.</a:t>
            </a:r>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371" y="0"/>
            <a:ext cx="8198069" cy="400110"/>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АРХИТЕКТУРА МЯГКОЙ ЭКСПЕРТНОЙ СИСТЕМЫ</a:t>
            </a:r>
            <a:endParaRPr lang="ru-RU" sz="20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520457"/>
            <a:ext cx="9144000" cy="3477875"/>
          </a:xfrm>
          <a:prstGeom prst="rect">
            <a:avLst/>
          </a:prstGeom>
        </p:spPr>
        <p:txBody>
          <a:bodyPr wrap="square">
            <a:spAutoFit/>
          </a:bodyPr>
          <a:lstStyle/>
          <a:p>
            <a:r>
              <a:rPr lang="ru-RU" sz="2000" dirty="0" smtClean="0"/>
              <a:t>Выделим два ведущих принципа экспертной деятельности в ходе </a:t>
            </a:r>
            <a:r>
              <a:rPr lang="ru-RU" sz="2000" dirty="0" smtClean="0"/>
              <a:t>проектирования:</a:t>
            </a:r>
          </a:p>
          <a:p>
            <a:pPr marL="342900" indent="-342900">
              <a:buAutoNum type="arabicPeriod"/>
            </a:pPr>
            <a:r>
              <a:rPr lang="ru-RU" sz="2000" dirty="0" smtClean="0"/>
              <a:t>Исходные </a:t>
            </a:r>
            <a:r>
              <a:rPr lang="ru-RU" sz="2000" dirty="0" smtClean="0"/>
              <a:t>данные для анализа представлены в виде качественного описания структурно-функционального решения и в виде совокупности временных рядов. </a:t>
            </a:r>
            <a:endParaRPr lang="ru-RU" sz="2000" dirty="0" smtClean="0"/>
          </a:p>
          <a:p>
            <a:pPr marL="342900" indent="-342900">
              <a:buAutoNum type="arabicPeriod"/>
            </a:pPr>
            <a:r>
              <a:rPr lang="ru-RU" sz="2000" dirty="0" smtClean="0"/>
              <a:t>Принцип </a:t>
            </a:r>
            <a:r>
              <a:rPr lang="ru-RU" sz="2000" dirty="0" smtClean="0"/>
              <a:t>“конструктивной неопределенности” утверждает, что точность и смысл противоречат друг другу, начиная с некоторого момента анализа. Если в технике важным является все более точное измерение, то в ходе анализа эксперт отказывается от точных цифр в пользу нечетких оценок. Такие нечеткие оценки осмыслены и позволяют принять проектное или управленческое решение. </a:t>
            </a:r>
            <a:endParaRPr lang="ru-RU"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70099"/>
          </a:xfrm>
          <a:prstGeom prst="rect">
            <a:avLst/>
          </a:prstGeom>
        </p:spPr>
        <p:txBody>
          <a:bodyPr wrap="square">
            <a:spAutoFit/>
          </a:bodyPr>
          <a:lstStyle/>
          <a:p>
            <a:r>
              <a:rPr lang="ru-RU" sz="2000" dirty="0" smtClean="0"/>
              <a:t>МЭС должна предоставить инструментальную и информационную среду для экспертной деятельности в ходе проектирования. Инструменты для экспертной диагностики должны представлять собой совокупность различных программных продуктов, объединенных логикой работы, т. е. основными блоками МЭС должны быть следующие: </a:t>
            </a:r>
            <a:endParaRPr lang="ru-RU" sz="2000" dirty="0" smtClean="0"/>
          </a:p>
          <a:p>
            <a:pPr>
              <a:buFontTx/>
              <a:buChar char="-"/>
            </a:pPr>
            <a:r>
              <a:rPr lang="ru-RU" sz="2000" dirty="0" err="1" smtClean="0"/>
              <a:t>фаззификатор</a:t>
            </a:r>
            <a:r>
              <a:rPr lang="ru-RU" sz="2000" dirty="0" smtClean="0"/>
              <a:t> </a:t>
            </a:r>
            <a:r>
              <a:rPr lang="ru-RU" sz="2000" dirty="0" smtClean="0"/>
              <a:t>с БД функций принадлежности; </a:t>
            </a:r>
            <a:endParaRPr lang="ru-RU" sz="2000" dirty="0" smtClean="0"/>
          </a:p>
          <a:p>
            <a:pPr>
              <a:buFontTx/>
              <a:buChar char="-"/>
            </a:pPr>
            <a:r>
              <a:rPr lang="ru-RU" sz="2000" dirty="0" smtClean="0"/>
              <a:t> </a:t>
            </a:r>
            <a:r>
              <a:rPr lang="ru-RU" sz="2000" dirty="0" err="1" smtClean="0"/>
              <a:t>нейроимитатор</a:t>
            </a:r>
            <a:r>
              <a:rPr lang="ru-RU" sz="2000" dirty="0" smtClean="0"/>
              <a:t>, работающий в режимах обучения, распознавания, предсказания; </a:t>
            </a:r>
            <a:r>
              <a:rPr lang="ru-RU" sz="2000" dirty="0" smtClean="0"/>
              <a:t> </a:t>
            </a:r>
          </a:p>
          <a:p>
            <a:pPr>
              <a:buFontTx/>
              <a:buChar char="-"/>
            </a:pPr>
            <a:r>
              <a:rPr lang="ru-RU" sz="2000" dirty="0" smtClean="0"/>
              <a:t> </a:t>
            </a:r>
            <a:r>
              <a:rPr lang="ru-RU" sz="2000" dirty="0" smtClean="0"/>
              <a:t>система </a:t>
            </a:r>
            <a:r>
              <a:rPr lang="ru-RU" sz="2000" dirty="0" smtClean="0"/>
              <a:t>принятия решений; </a:t>
            </a:r>
            <a:endParaRPr lang="ru-RU" sz="2000" dirty="0" smtClean="0"/>
          </a:p>
          <a:p>
            <a:pPr>
              <a:buFontTx/>
              <a:buChar char="-"/>
            </a:pPr>
            <a:r>
              <a:rPr lang="ru-RU" sz="2000" dirty="0" smtClean="0"/>
              <a:t> </a:t>
            </a:r>
            <a:r>
              <a:rPr lang="ru-RU" sz="2000" dirty="0" smtClean="0"/>
              <a:t>система нечеткого вывода.</a:t>
            </a:r>
            <a:endParaRPr lang="ru-RU" sz="2000" dirty="0"/>
          </a:p>
        </p:txBody>
      </p:sp>
      <p:sp>
        <p:nvSpPr>
          <p:cNvPr id="3" name="Прямоугольник 2"/>
          <p:cNvSpPr/>
          <p:nvPr/>
        </p:nvSpPr>
        <p:spPr>
          <a:xfrm>
            <a:off x="0" y="3434706"/>
            <a:ext cx="9144000" cy="1015663"/>
          </a:xfrm>
          <a:prstGeom prst="rect">
            <a:avLst/>
          </a:prstGeom>
        </p:spPr>
        <p:txBody>
          <a:bodyPr wrap="square">
            <a:spAutoFit/>
          </a:bodyPr>
          <a:lstStyle/>
          <a:p>
            <a:r>
              <a:rPr lang="ru-RU" sz="2000" dirty="0" smtClean="0"/>
              <a:t>	МЭС</a:t>
            </a:r>
            <a:r>
              <a:rPr lang="ru-RU" sz="2000" dirty="0" smtClean="0"/>
              <a:t>, </a:t>
            </a:r>
            <a:r>
              <a:rPr lang="ru-RU" sz="2000" dirty="0" smtClean="0"/>
              <a:t>представляет </a:t>
            </a:r>
            <a:r>
              <a:rPr lang="ru-RU" sz="2000" dirty="0" smtClean="0"/>
              <a:t>собой инструментальную среду проектировщика, позволяет выполнить в автоматизированном режиме все этапы экспертной деятельности. Будем рассматривать пять этапов работы. </a:t>
            </a:r>
            <a:endParaRPr lang="ru-RU"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015663"/>
          </a:xfrm>
          <a:prstGeom prst="rect">
            <a:avLst/>
          </a:prstGeom>
        </p:spPr>
        <p:txBody>
          <a:bodyPr wrap="square">
            <a:spAutoFit/>
          </a:bodyPr>
          <a:lstStyle/>
          <a:p>
            <a:r>
              <a:rPr lang="ru-RU" sz="2000" b="1" dirty="0" smtClean="0">
                <a:latin typeface="Times New Roman" pitchFamily="18" charset="0"/>
                <a:cs typeface="Times New Roman" pitchFamily="18" charset="0"/>
              </a:rPr>
              <a:t>	На </a:t>
            </a:r>
            <a:r>
              <a:rPr lang="ru-RU" sz="2000" b="1" dirty="0" smtClean="0">
                <a:latin typeface="Times New Roman" pitchFamily="18" charset="0"/>
                <a:cs typeface="Times New Roman" pitchFamily="18" charset="0"/>
              </a:rPr>
              <a:t>первом этапе </a:t>
            </a:r>
            <a:r>
              <a:rPr lang="ru-RU" sz="2000" dirty="0" smtClean="0">
                <a:latin typeface="Times New Roman" pitchFamily="18" charset="0"/>
                <a:cs typeface="Times New Roman" pitchFamily="18" charset="0"/>
              </a:rPr>
              <a:t>эксперт изучает точные временные ряды и строит нечеткие временные ряды, состоящие из нечетких меток - оценок значений. Этап назван этапом </a:t>
            </a:r>
            <a:r>
              <a:rPr lang="ru-RU" sz="2000" dirty="0" err="1" smtClean="0">
                <a:latin typeface="Times New Roman" pitchFamily="18" charset="0"/>
                <a:cs typeface="Times New Roman" pitchFamily="18" charset="0"/>
              </a:rPr>
              <a:t>фззификации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3" name="Прямоугольник 2"/>
          <p:cNvSpPr/>
          <p:nvPr/>
        </p:nvSpPr>
        <p:spPr>
          <a:xfrm>
            <a:off x="0" y="1107004"/>
            <a:ext cx="9144000" cy="923330"/>
          </a:xfrm>
          <a:prstGeom prst="rect">
            <a:avLst/>
          </a:prstGeom>
        </p:spPr>
        <p:txBody>
          <a:bodyPr wrap="square">
            <a:spAutoFit/>
          </a:bodyPr>
          <a:lstStyle/>
          <a:p>
            <a:r>
              <a:rPr lang="ru-RU" dirty="0" smtClean="0">
                <a:latin typeface="Times New Roman" pitchFamily="18" charset="0"/>
                <a:cs typeface="Times New Roman" pitchFamily="18" charset="0"/>
              </a:rPr>
              <a:t>	При представление  архитектуры в схематическом виде предусматривают </a:t>
            </a:r>
            <a:r>
              <a:rPr lang="ru-RU" dirty="0" smtClean="0">
                <a:latin typeface="Times New Roman" pitchFamily="18" charset="0"/>
                <a:cs typeface="Times New Roman" pitchFamily="18" charset="0"/>
              </a:rPr>
              <a:t>специальный блок - </a:t>
            </a:r>
            <a:r>
              <a:rPr lang="ru-RU" dirty="0" err="1" smtClean="0">
                <a:latin typeface="Times New Roman" pitchFamily="18" charset="0"/>
                <a:cs typeface="Times New Roman" pitchFamily="18" charset="0"/>
              </a:rPr>
              <a:t>фазификатор</a:t>
            </a:r>
            <a:r>
              <a:rPr lang="ru-RU" dirty="0" smtClean="0">
                <a:latin typeface="Times New Roman" pitchFamily="18" charset="0"/>
                <a:cs typeface="Times New Roman" pitchFamily="18" charset="0"/>
              </a:rPr>
              <a:t>, выполняющий описанное преобразование точных данных в нечеткие.</a:t>
            </a:r>
            <a:endParaRPr lang="ru-RU" dirty="0">
              <a:latin typeface="Times New Roman" pitchFamily="18" charset="0"/>
              <a:cs typeface="Times New Roman" pitchFamily="18" charset="0"/>
            </a:endParaRPr>
          </a:p>
        </p:txBody>
      </p:sp>
      <p:sp>
        <p:nvSpPr>
          <p:cNvPr id="4" name="Прямоугольник 3"/>
          <p:cNvSpPr/>
          <p:nvPr/>
        </p:nvSpPr>
        <p:spPr>
          <a:xfrm>
            <a:off x="0" y="2433679"/>
            <a:ext cx="9144000" cy="2246769"/>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На </a:t>
            </a:r>
            <a:r>
              <a:rPr lang="ru-RU" sz="2000" b="1" dirty="0" smtClean="0">
                <a:latin typeface="Times New Roman" pitchFamily="18" charset="0"/>
                <a:cs typeface="Times New Roman" pitchFamily="18" charset="0"/>
              </a:rPr>
              <a:t>втором этапе </a:t>
            </a:r>
            <a:r>
              <a:rPr lang="ru-RU" sz="2000" dirty="0" smtClean="0">
                <a:latin typeface="Times New Roman" pitchFamily="18" charset="0"/>
                <a:cs typeface="Times New Roman" pitchFamily="18" charset="0"/>
              </a:rPr>
              <a:t>выполняется анализ тенденций нечетких временных рядов, т. е. эксперт присваивает графикам нечетких временных рядов наименование тенденций (рост, падение, колебание, хаос). Если поставить данную задачу как задачу распознавания изображений, то результативным оказывается применение </a:t>
            </a:r>
            <a:r>
              <a:rPr lang="ru-RU" sz="2000" dirty="0" err="1" smtClean="0">
                <a:latin typeface="Times New Roman" pitchFamily="18" charset="0"/>
                <a:cs typeface="Times New Roman" pitchFamily="18" charset="0"/>
              </a:rPr>
              <a:t>нейроимитатора</a:t>
            </a:r>
            <a:r>
              <a:rPr lang="ru-RU" sz="2000" dirty="0" smtClean="0">
                <a:latin typeface="Times New Roman" pitchFamily="18" charset="0"/>
                <a:cs typeface="Times New Roman" pitchFamily="18" charset="0"/>
              </a:rPr>
              <a:t>, который предусмотрен в инструментальной </a:t>
            </a:r>
            <a:r>
              <a:rPr lang="ru-RU" sz="2000" dirty="0" smtClean="0">
                <a:latin typeface="Times New Roman" pitchFamily="18" charset="0"/>
                <a:cs typeface="Times New Roman" pitchFamily="18" charset="0"/>
              </a:rPr>
              <a:t>среде. </a:t>
            </a:r>
            <a:r>
              <a:rPr lang="ru-RU" sz="2000" dirty="0" smtClean="0">
                <a:latin typeface="Times New Roman" pitchFamily="18" charset="0"/>
                <a:cs typeface="Times New Roman" pitchFamily="18" charset="0"/>
              </a:rPr>
              <a:t>Идентификация тенденций важна для решения задачи прогнозирования в дальнейшем.</a:t>
            </a:r>
            <a:endParaRPr lang="ru-RU" sz="20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9144001" cy="2554545"/>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Третий </a:t>
            </a:r>
            <a:r>
              <a:rPr lang="ru-RU" sz="2000" b="1" dirty="0" smtClean="0">
                <a:latin typeface="Times New Roman" pitchFamily="18" charset="0"/>
                <a:cs typeface="Times New Roman" pitchFamily="18" charset="0"/>
              </a:rPr>
              <a:t>этап</a:t>
            </a:r>
            <a:r>
              <a:rPr lang="ru-RU" sz="2000" dirty="0" smtClean="0">
                <a:latin typeface="Times New Roman" pitchFamily="18" charset="0"/>
                <a:cs typeface="Times New Roman" pitchFamily="18" charset="0"/>
              </a:rPr>
              <a:t> заключается во взаимном сопоставлении временных рядов. Особенно значимыми являются причинно-следственные отношения различных нечетких переменных. На этом этапе экспертной диагностики разрабатывается интегрированная оценка состояния объекта, т. е. объект оценивается в целом. Обычно в конкретной проблемной области приняты самостоятельные мнемонические формы для отображения интегральных оценок. В составе архитектуры МЭС предусмотрен блок визуализации, предоставляющий типовые формы визуализации состояния.</a:t>
            </a:r>
            <a:endParaRPr lang="ru-RU" sz="2000" dirty="0">
              <a:latin typeface="Times New Roman" pitchFamily="18" charset="0"/>
              <a:cs typeface="Times New Roman" pitchFamily="18" charset="0"/>
            </a:endParaRPr>
          </a:p>
        </p:txBody>
      </p:sp>
      <p:sp>
        <p:nvSpPr>
          <p:cNvPr id="3" name="Прямоугольник 2"/>
          <p:cNvSpPr/>
          <p:nvPr/>
        </p:nvSpPr>
        <p:spPr>
          <a:xfrm>
            <a:off x="0" y="2547427"/>
            <a:ext cx="9144000" cy="2862322"/>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На </a:t>
            </a:r>
            <a:r>
              <a:rPr lang="ru-RU" sz="2000" b="1" dirty="0" smtClean="0">
                <a:latin typeface="Times New Roman" pitchFamily="18" charset="0"/>
                <a:cs typeface="Times New Roman" pitchFamily="18" charset="0"/>
              </a:rPr>
              <a:t>четвертом</a:t>
            </a:r>
            <a:r>
              <a:rPr lang="ru-RU" sz="2000" dirty="0" smtClean="0">
                <a:latin typeface="Times New Roman" pitchFamily="18" charset="0"/>
                <a:cs typeface="Times New Roman" pitchFamily="18" charset="0"/>
              </a:rPr>
              <a:t> этапе выполняется прогноз развития объекта, такой прогноз осуществляется на основе сформулированных на втором этапе тенденций, то есть использует </a:t>
            </a:r>
            <a:r>
              <a:rPr lang="ru-RU" sz="2000" dirty="0" err="1" smtClean="0">
                <a:latin typeface="Times New Roman" pitchFamily="18" charset="0"/>
                <a:cs typeface="Times New Roman" pitchFamily="18" charset="0"/>
              </a:rPr>
              <a:t>нейрокомпьютинг</a:t>
            </a:r>
            <a:r>
              <a:rPr lang="ru-RU" sz="2000" dirty="0" smtClean="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Пятый этап </a:t>
            </a:r>
            <a:r>
              <a:rPr lang="ru-RU" sz="2000" dirty="0" smtClean="0">
                <a:latin typeface="Times New Roman" pitchFamily="18" charset="0"/>
                <a:cs typeface="Times New Roman" pitchFamily="18" charset="0"/>
              </a:rPr>
              <a:t>- выработка рекомендации, т.е. поиск ответа на вопрос: “Какие решения нужно принять в настоящий момент времени для того, чтобы в будущий момент достичь целевого </a:t>
            </a:r>
            <a:r>
              <a:rPr lang="ru-RU" sz="2000" dirty="0" smtClean="0">
                <a:latin typeface="Times New Roman" pitchFamily="18" charset="0"/>
                <a:cs typeface="Times New Roman" pitchFamily="18" charset="0"/>
              </a:rPr>
              <a:t>состояния</a:t>
            </a:r>
            <a:r>
              <a:rPr lang="ru-RU" sz="2000" dirty="0" smtClean="0">
                <a:latin typeface="Times New Roman" pitchFamily="18" charset="0"/>
                <a:cs typeface="Times New Roman" pitchFamily="18" charset="0"/>
              </a:rPr>
              <a:t>?” Поэтому основным инструментальным блоком для пятого этапа может быть система нечеткого вывода или система принятия </a:t>
            </a:r>
            <a:r>
              <a:rPr lang="ru-RU" sz="2000" dirty="0" smtClean="0">
                <a:latin typeface="Times New Roman" pitchFamily="18" charset="0"/>
                <a:cs typeface="Times New Roman" pitchFamily="18" charset="0"/>
              </a:rPr>
              <a:t>решений.</a:t>
            </a:r>
            <a:endParaRPr lang="ru-RU" sz="20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146" y="0"/>
            <a:ext cx="6350072" cy="400110"/>
          </a:xfrm>
          <a:prstGeom prst="rect">
            <a:avLst/>
          </a:prstGeom>
          <a:noFill/>
        </p:spPr>
        <p:txBody>
          <a:bodyPr wrap="none" rtlCol="0">
            <a:spAutoFit/>
          </a:bodyPr>
          <a:lstStyle/>
          <a:p>
            <a:r>
              <a:rPr lang="ru-RU" sz="2000" b="1" dirty="0" smtClean="0">
                <a:solidFill>
                  <a:srgbClr val="FF0000"/>
                </a:solidFill>
                <a:latin typeface="Times New Roman" pitchFamily="18" charset="0"/>
                <a:cs typeface="Times New Roman" pitchFamily="18" charset="0"/>
              </a:rPr>
              <a:t>Структура инструментария экспертной диагностики</a:t>
            </a:r>
            <a:endParaRPr lang="ru-RU" sz="20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976586"/>
            <a:ext cx="9149289" cy="422603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076" y="0"/>
            <a:ext cx="8812924" cy="707886"/>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АНАЛОГИЯ МЕЖДУ НЕЧЕТКИМ КОНТРОЛЛЕРОМ И МЯГКОЙ ЭКСПЕРТНОЙ СИСТЕМОЙ </a:t>
            </a:r>
            <a:endParaRPr lang="ru-RU" sz="20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871707"/>
            <a:ext cx="9144000" cy="1323439"/>
          </a:xfrm>
          <a:prstGeom prst="rect">
            <a:avLst/>
          </a:prstGeom>
        </p:spPr>
        <p:txBody>
          <a:bodyPr wrap="square">
            <a:spAutoFit/>
          </a:bodyPr>
          <a:lstStyle/>
          <a:p>
            <a:r>
              <a:rPr lang="ru-RU" sz="2000" dirty="0" smtClean="0">
                <a:latin typeface="Times New Roman" pitchFamily="18" charset="0"/>
                <a:cs typeface="Times New Roman" pitchFamily="18" charset="0"/>
              </a:rPr>
              <a:t>	Будем </a:t>
            </a:r>
            <a:r>
              <a:rPr lang="ru-RU" sz="2000" dirty="0" smtClean="0">
                <a:latin typeface="Times New Roman" pitchFamily="18" charset="0"/>
                <a:cs typeface="Times New Roman" pitchFamily="18" charset="0"/>
              </a:rPr>
              <a:t>рассматривать экспертную деятельность как направленную на управление объектом. С такой точки зрения можно рассматривать инструментарий экспертизы как систему управления. С учетом принципа конструктивной неопределенности рассмотрим схему нечеткого контроллера</a:t>
            </a: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921407" y="2471026"/>
            <a:ext cx="7110413" cy="34925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54545"/>
          </a:xfrm>
          <a:prstGeom prst="rect">
            <a:avLst/>
          </a:prstGeom>
        </p:spPr>
        <p:txBody>
          <a:bodyPr wrap="square">
            <a:spAutoFit/>
          </a:bodyPr>
          <a:lstStyle/>
          <a:p>
            <a:r>
              <a:rPr lang="ru-RU" sz="2000" dirty="0" smtClean="0">
                <a:latin typeface="Times New Roman" pitchFamily="18" charset="0"/>
                <a:cs typeface="Times New Roman" pitchFamily="18" charset="0"/>
              </a:rPr>
              <a:t>	Структура </a:t>
            </a:r>
            <a:r>
              <a:rPr lang="ru-RU" sz="2000" dirty="0" smtClean="0">
                <a:latin typeface="Times New Roman" pitchFamily="18" charset="0"/>
                <a:cs typeface="Times New Roman" pitchFamily="18" charset="0"/>
              </a:rPr>
              <a:t>инструментария экспертной деятельности, приведенная на </a:t>
            </a:r>
            <a:r>
              <a:rPr lang="ru-RU" sz="2000" dirty="0" smtClean="0">
                <a:latin typeface="Times New Roman" pitchFamily="18" charset="0"/>
                <a:cs typeface="Times New Roman" pitchFamily="18" charset="0"/>
              </a:rPr>
              <a:t>рисунке, </a:t>
            </a:r>
            <a:r>
              <a:rPr lang="ru-RU" sz="2000" dirty="0" smtClean="0">
                <a:latin typeface="Times New Roman" pitchFamily="18" charset="0"/>
                <a:cs typeface="Times New Roman" pitchFamily="18" charset="0"/>
              </a:rPr>
              <a:t>объясняется выбором мягких вычислений в качестве математического аппарата описания экспертной деятельности. Такой инструмент, как нечеткая нейронная сеть (ННС), кроме функций принадлежности и нечетких продукций, которые исчерпывают базу знаний нечеткой ЭС, порождает совокупность обученных НС, которые входят в базу знаний мягкой ЭС. Оптимизация (редукция) множества извлеченных правил выполняется на основе генетического алгоритма.</a:t>
            </a:r>
            <a:endParaRPr lang="ru-RU" sz="20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510" y="0"/>
            <a:ext cx="8103476" cy="707886"/>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ПРЕДСТАВЛЕНИЕ ЗНАНИЙ В МЯГКОЙ ЭКСПЕРТНОЙ СИСТЕМ</a:t>
            </a:r>
            <a:endParaRPr lang="ru-RU" sz="20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850347"/>
            <a:ext cx="9144000" cy="2554545"/>
          </a:xfrm>
          <a:prstGeom prst="rect">
            <a:avLst/>
          </a:prstGeom>
        </p:spPr>
        <p:txBody>
          <a:bodyPr wrap="square">
            <a:spAutoFit/>
          </a:bodyPr>
          <a:lstStyle/>
          <a:p>
            <a:r>
              <a:rPr lang="ru-RU" sz="2000" dirty="0" smtClean="0">
                <a:latin typeface="Times New Roman" pitchFamily="18" charset="0"/>
                <a:cs typeface="Times New Roman" pitchFamily="18" charset="0"/>
              </a:rPr>
              <a:t>База знаний мягкой ЭС должна содержать следующие части: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функции </a:t>
            </a:r>
            <a:r>
              <a:rPr lang="ru-RU" sz="2000" dirty="0" smtClean="0">
                <a:latin typeface="Times New Roman" pitchFamily="18" charset="0"/>
                <a:cs typeface="Times New Roman" pitchFamily="18" charset="0"/>
              </a:rPr>
              <a:t>принадлежности;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нечеткие продукции;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обученные нейронные сети, в том числе нечеткие;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матрицы </a:t>
            </a:r>
            <a:r>
              <a:rPr lang="ru-RU" sz="2000" dirty="0" err="1" smtClean="0">
                <a:latin typeface="Times New Roman" pitchFamily="18" charset="0"/>
                <a:cs typeface="Times New Roman" pitchFamily="18" charset="0"/>
              </a:rPr>
              <a:t>попарных</a:t>
            </a:r>
            <a:r>
              <a:rPr lang="ru-RU" sz="2000" dirty="0" smtClean="0">
                <a:latin typeface="Times New Roman" pitchFamily="18" charset="0"/>
                <a:cs typeface="Times New Roman" pitchFamily="18" charset="0"/>
              </a:rPr>
              <a:t> сравнений альтернатив системы принятия решений;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функции агрегации критериев проблемной области;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процедуры интерпретации хромосом генетических алгоритмов; </a:t>
            </a:r>
            <a:endParaRPr lang="ru-RU"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функции оптимизации генетических алгоритмов.</a:t>
            </a:r>
            <a:endParaRPr lang="ru-RU" sz="2000" dirty="0">
              <a:latin typeface="Times New Roman" pitchFamily="18" charset="0"/>
              <a:cs typeface="Times New Roman" pitchFamily="18" charset="0"/>
            </a:endParaRPr>
          </a:p>
        </p:txBody>
      </p:sp>
      <p:sp>
        <p:nvSpPr>
          <p:cNvPr id="4" name="Прямоугольник 3"/>
          <p:cNvSpPr/>
          <p:nvPr/>
        </p:nvSpPr>
        <p:spPr>
          <a:xfrm>
            <a:off x="0" y="3614907"/>
            <a:ext cx="9144000" cy="1631216"/>
          </a:xfrm>
          <a:prstGeom prst="rect">
            <a:avLst/>
          </a:prstGeom>
        </p:spPr>
        <p:txBody>
          <a:bodyPr wrap="square">
            <a:spAutoFit/>
          </a:bodyPr>
          <a:lstStyle/>
          <a:p>
            <a:r>
              <a:rPr lang="ru-RU" sz="2000" dirty="0" smtClean="0">
                <a:latin typeface="Times New Roman" pitchFamily="18" charset="0"/>
                <a:cs typeface="Times New Roman" pitchFamily="18" charset="0"/>
              </a:rPr>
              <a:t>	Такой </a:t>
            </a:r>
            <a:r>
              <a:rPr lang="ru-RU" sz="2000" dirty="0" smtClean="0">
                <a:latin typeface="Times New Roman" pitchFamily="18" charset="0"/>
                <a:cs typeface="Times New Roman" pitchFamily="18" charset="0"/>
              </a:rPr>
              <a:t>элемент базы знаний МЭС, как функции агрегации (свертки критериев) , формируется в ходе многократных повторов процедур многокритериального выбора. Каждый проход пользователем процедуры многокритериального выбора аккумулирует знания и функции свертки критериев и альтернатив.</a:t>
            </a:r>
            <a:endParaRPr lang="ru-RU" sz="20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r>
              <a:rPr lang="ru-RU" sz="2000" dirty="0" smtClean="0">
                <a:latin typeface="Times New Roman" pitchFamily="18" charset="0"/>
                <a:cs typeface="Times New Roman" pitchFamily="18" charset="0"/>
              </a:rPr>
              <a:t>	Рассмотрим </a:t>
            </a:r>
            <a:r>
              <a:rPr lang="ru-RU" sz="2000" dirty="0" smtClean="0">
                <a:latin typeface="Times New Roman" pitchFamily="18" charset="0"/>
                <a:cs typeface="Times New Roman" pitchFamily="18" charset="0"/>
              </a:rPr>
              <a:t>проблему организации среды хранения для перечисленных составных частей.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Если </a:t>
            </a:r>
            <a:r>
              <a:rPr lang="ru-RU" sz="2000" dirty="0" smtClean="0">
                <a:latin typeface="Times New Roman" pitchFamily="18" charset="0"/>
                <a:cs typeface="Times New Roman" pitchFamily="18" charset="0"/>
              </a:rPr>
              <a:t>функции принадлежности характеризуются такими математическими свойствами, как непрерывность и выпуклость (</a:t>
            </a:r>
            <a:r>
              <a:rPr lang="ru-RU" sz="2000" dirty="0" err="1" smtClean="0">
                <a:latin typeface="Times New Roman" pitchFamily="18" charset="0"/>
                <a:cs typeface="Times New Roman" pitchFamily="18" charset="0"/>
              </a:rPr>
              <a:t>унимодальность</a:t>
            </a:r>
            <a:r>
              <a:rPr lang="ru-RU" sz="2000" dirty="0" smtClean="0">
                <a:latin typeface="Times New Roman" pitchFamily="18" charset="0"/>
                <a:cs typeface="Times New Roman" pitchFamily="18" charset="0"/>
              </a:rPr>
              <a:t>), то функция принадлежности может быть представлена параметризованной функцией формы. Наибольшее распространение получили три вида функций формы: треугольная, трапециевидная и </a:t>
            </a:r>
            <a:r>
              <a:rPr lang="ru-RU" sz="2000" dirty="0" err="1" smtClean="0">
                <a:latin typeface="Times New Roman" pitchFamily="18" charset="0"/>
                <a:cs typeface="Times New Roman" pitchFamily="18" charset="0"/>
              </a:rPr>
              <a:t>колоколообразная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сигмоидальная</a:t>
            </a:r>
            <a:r>
              <a:rPr lang="ru-RU" sz="2000" dirty="0" smtClean="0">
                <a:latin typeface="Times New Roman" pitchFamily="18" charset="0"/>
                <a:cs typeface="Times New Roman" pitchFamily="18" charset="0"/>
              </a:rPr>
              <a:t>), которые определяются тройкой, четверкой и двойкой параметров соответственно. С точки зрения организации среды хранения</a:t>
            </a:r>
            <a:r>
              <a:rPr lang="ru-RU" sz="2000" dirty="0" smtClean="0">
                <a:latin typeface="Times New Roman" pitchFamily="18" charset="0"/>
                <a:cs typeface="Times New Roman" pitchFamily="18" charset="0"/>
              </a:rPr>
              <a:t>, важным </a:t>
            </a:r>
            <a:r>
              <a:rPr lang="ru-RU" sz="2000" dirty="0" smtClean="0">
                <a:latin typeface="Times New Roman" pitchFamily="18" charset="0"/>
                <a:cs typeface="Times New Roman" pitchFamily="18" charset="0"/>
              </a:rPr>
              <a:t>является свойство некоторых операций нечеткой алгебры сохранять </a:t>
            </a:r>
            <a:r>
              <a:rPr lang="ru-RU" sz="2000" dirty="0" err="1" smtClean="0">
                <a:latin typeface="Times New Roman" pitchFamily="18" charset="0"/>
                <a:cs typeface="Times New Roman" pitchFamily="18" charset="0"/>
              </a:rPr>
              <a:t>унимодальность</a:t>
            </a:r>
            <a:r>
              <a:rPr lang="ru-RU" sz="2000" dirty="0" smtClean="0">
                <a:latin typeface="Times New Roman" pitchFamily="18" charset="0"/>
                <a:cs typeface="Times New Roman" pitchFamily="18" charset="0"/>
              </a:rPr>
              <a:t> при использовании трапециевидного представления функций принадлежности. Представление нечетких продукций упрощается </a:t>
            </a:r>
            <a:r>
              <a:rPr lang="ru-RU" sz="2000" dirty="0" smtClean="0">
                <a:latin typeface="Times New Roman" pitchFamily="18" charset="0"/>
                <a:cs typeface="Times New Roman" pitchFamily="18" charset="0"/>
              </a:rPr>
              <a:t>тем</a:t>
            </a:r>
            <a:r>
              <a:rPr lang="ru-RU" sz="2000" dirty="0" smtClean="0">
                <a:latin typeface="Times New Roman" pitchFamily="18" charset="0"/>
                <a:cs typeface="Times New Roman" pitchFamily="18" charset="0"/>
              </a:rPr>
              <a:t>, что порядок обработки нечетких продукций не влияет на ход вывода результата. Представление ННС является более сложной проблемой, так как описание структуры ННС не имеет смысла без </a:t>
            </a:r>
            <a:r>
              <a:rPr lang="ru-RU" sz="2000" dirty="0" err="1" smtClean="0">
                <a:latin typeface="Times New Roman" pitchFamily="18" charset="0"/>
                <a:cs typeface="Times New Roman" pitchFamily="18" charset="0"/>
              </a:rPr>
              <a:t>нейроимитатора</a:t>
            </a:r>
            <a:r>
              <a:rPr lang="ru-RU" sz="2000" dirty="0" smtClean="0">
                <a:latin typeface="Times New Roman" pitchFamily="18" charset="0"/>
                <a:cs typeface="Times New Roman" pitchFamily="18" charset="0"/>
              </a:rPr>
              <a:t> соответствующей архитектуры нечетких нейронных сетей, т. е. </a:t>
            </a:r>
            <a:r>
              <a:rPr lang="ru-RU" sz="2000" dirty="0" err="1" smtClean="0">
                <a:latin typeface="Times New Roman" pitchFamily="18" charset="0"/>
                <a:cs typeface="Times New Roman" pitchFamily="18" charset="0"/>
              </a:rPr>
              <a:t>нейроимитатор</a:t>
            </a:r>
            <a:r>
              <a:rPr lang="ru-RU" sz="2000" dirty="0" smtClean="0">
                <a:latin typeface="Times New Roman" pitchFamily="18" charset="0"/>
                <a:cs typeface="Times New Roman" pitchFamily="18" charset="0"/>
              </a:rPr>
              <a:t> определяется как составная часть механизма вывода МЭС. Для организации хранения знаний мягкой ЭС должны использоваться как СУБД, так и текстовые файлы, допускающие интерпретацию различными частями ЭС. В БД из-за фиксированной структуры удобно хранить следующие части знаний: функции принадлежности, матрицы </a:t>
            </a:r>
            <a:r>
              <a:rPr lang="ru-RU" sz="2000" dirty="0" err="1" smtClean="0">
                <a:latin typeface="Times New Roman" pitchFamily="18" charset="0"/>
                <a:cs typeface="Times New Roman" pitchFamily="18" charset="0"/>
              </a:rPr>
              <a:t>попарных</a:t>
            </a:r>
            <a:r>
              <a:rPr lang="ru-RU" sz="2000" dirty="0" smtClean="0">
                <a:latin typeface="Times New Roman" pitchFamily="18" charset="0"/>
                <a:cs typeface="Times New Roman" pitchFamily="18" charset="0"/>
              </a:rPr>
              <a:t> сравнений альтернатив, функции агрегации критериев проблемной области.</a:t>
            </a: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57200" y="228600"/>
            <a:ext cx="8291513" cy="1184275"/>
          </a:xfrm>
        </p:spPr>
        <p:txBody>
          <a:bodyPr/>
          <a:lstStyle/>
          <a:p>
            <a:r>
              <a:rPr lang="ru-RU" sz="3200" b="1" dirty="0">
                <a:solidFill>
                  <a:srgbClr val="FF0000"/>
                </a:solidFill>
              </a:rPr>
              <a:t>ЛИНГВИСТИЧЕСКАЯ ПЕРЕМЕННАЯ «ИСТИННОСТЬ»</a:t>
            </a:r>
            <a:r>
              <a:rPr lang="en-US" sz="3200" b="1" dirty="0">
                <a:solidFill>
                  <a:srgbClr val="FF0000"/>
                </a:solidFill>
              </a:rPr>
              <a:t> </a:t>
            </a:r>
            <a:r>
              <a:rPr lang="en-US" sz="2400" dirty="0">
                <a:solidFill>
                  <a:srgbClr val="FF0000"/>
                </a:solidFill>
              </a:rPr>
              <a:t>[</a:t>
            </a:r>
            <a:r>
              <a:rPr lang="ru-RU" sz="2400" dirty="0">
                <a:solidFill>
                  <a:srgbClr val="FF0000"/>
                </a:solidFill>
              </a:rPr>
              <a:t>Заде, 1976</a:t>
            </a:r>
            <a:r>
              <a:rPr lang="en-US" sz="2400" dirty="0">
                <a:solidFill>
                  <a:srgbClr val="FF0000"/>
                </a:solidFill>
              </a:rPr>
              <a:t>]</a:t>
            </a:r>
            <a:endParaRPr lang="ru-RU" sz="2400" dirty="0">
              <a:solidFill>
                <a:srgbClr val="FF0000"/>
              </a:solidFill>
            </a:endParaRPr>
          </a:p>
        </p:txBody>
      </p:sp>
      <p:sp>
        <p:nvSpPr>
          <p:cNvPr id="324611" name="Rectangle 3"/>
          <p:cNvSpPr>
            <a:spLocks noChangeArrowheads="1"/>
          </p:cNvSpPr>
          <p:nvPr/>
        </p:nvSpPr>
        <p:spPr bwMode="auto">
          <a:xfrm>
            <a:off x="3419475" y="2276475"/>
            <a:ext cx="2808288" cy="576263"/>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a:t>ИСТИННОСТЬ</a:t>
            </a:r>
          </a:p>
        </p:txBody>
      </p:sp>
      <p:sp>
        <p:nvSpPr>
          <p:cNvPr id="324612" name="Line 4"/>
          <p:cNvSpPr>
            <a:spLocks noChangeShapeType="1"/>
          </p:cNvSpPr>
          <p:nvPr/>
        </p:nvSpPr>
        <p:spPr bwMode="auto">
          <a:xfrm>
            <a:off x="4716463" y="2852738"/>
            <a:ext cx="0" cy="288925"/>
          </a:xfrm>
          <a:prstGeom prst="line">
            <a:avLst/>
          </a:prstGeom>
          <a:noFill/>
          <a:ln w="9525">
            <a:solidFill>
              <a:schemeClr val="tx1"/>
            </a:solidFill>
            <a:round/>
            <a:headEnd/>
            <a:tailEnd/>
          </a:ln>
          <a:effectLst/>
        </p:spPr>
        <p:txBody>
          <a:bodyPr/>
          <a:lstStyle/>
          <a:p>
            <a:endParaRPr lang="ru-RU"/>
          </a:p>
        </p:txBody>
      </p:sp>
      <p:sp>
        <p:nvSpPr>
          <p:cNvPr id="324613" name="Line 5"/>
          <p:cNvSpPr>
            <a:spLocks noChangeShapeType="1"/>
          </p:cNvSpPr>
          <p:nvPr/>
        </p:nvSpPr>
        <p:spPr bwMode="auto">
          <a:xfrm>
            <a:off x="684213" y="3141663"/>
            <a:ext cx="7704137" cy="0"/>
          </a:xfrm>
          <a:prstGeom prst="line">
            <a:avLst/>
          </a:prstGeom>
          <a:noFill/>
          <a:ln w="9525">
            <a:solidFill>
              <a:schemeClr val="tx1"/>
            </a:solidFill>
            <a:round/>
            <a:headEnd/>
            <a:tailEnd/>
          </a:ln>
          <a:effectLst/>
        </p:spPr>
        <p:txBody>
          <a:bodyPr/>
          <a:lstStyle/>
          <a:p>
            <a:endParaRPr lang="ru-RU"/>
          </a:p>
        </p:txBody>
      </p:sp>
      <p:sp>
        <p:nvSpPr>
          <p:cNvPr id="324614" name="Line 6"/>
          <p:cNvSpPr>
            <a:spLocks noChangeShapeType="1"/>
          </p:cNvSpPr>
          <p:nvPr/>
        </p:nvSpPr>
        <p:spPr bwMode="auto">
          <a:xfrm>
            <a:off x="684213" y="3141663"/>
            <a:ext cx="0" cy="287337"/>
          </a:xfrm>
          <a:prstGeom prst="line">
            <a:avLst/>
          </a:prstGeom>
          <a:noFill/>
          <a:ln w="9525">
            <a:solidFill>
              <a:schemeClr val="tx1"/>
            </a:solidFill>
            <a:round/>
            <a:headEnd/>
            <a:tailEnd/>
          </a:ln>
          <a:effectLst/>
        </p:spPr>
        <p:txBody>
          <a:bodyPr/>
          <a:lstStyle/>
          <a:p>
            <a:endParaRPr lang="ru-RU"/>
          </a:p>
        </p:txBody>
      </p:sp>
      <p:sp>
        <p:nvSpPr>
          <p:cNvPr id="324615" name="Rectangle 7"/>
          <p:cNvSpPr>
            <a:spLocks noChangeArrowheads="1"/>
          </p:cNvSpPr>
          <p:nvPr/>
        </p:nvSpPr>
        <p:spPr bwMode="auto">
          <a:xfrm>
            <a:off x="0" y="3429000"/>
            <a:ext cx="1331913"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Абсолютно</a:t>
            </a:r>
          </a:p>
          <a:p>
            <a:pPr algn="ctr"/>
            <a:r>
              <a:rPr lang="ru-RU" b="1"/>
              <a:t>ложно</a:t>
            </a:r>
          </a:p>
        </p:txBody>
      </p:sp>
      <p:sp>
        <p:nvSpPr>
          <p:cNvPr id="324616" name="Rectangle 8"/>
          <p:cNvSpPr>
            <a:spLocks noChangeArrowheads="1"/>
          </p:cNvSpPr>
          <p:nvPr/>
        </p:nvSpPr>
        <p:spPr bwMode="auto">
          <a:xfrm>
            <a:off x="7812088" y="3429000"/>
            <a:ext cx="1331912"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Абсолютно</a:t>
            </a:r>
          </a:p>
          <a:p>
            <a:pPr algn="ctr"/>
            <a:r>
              <a:rPr lang="ru-RU" b="1"/>
              <a:t>истинно</a:t>
            </a:r>
          </a:p>
        </p:txBody>
      </p:sp>
      <p:sp>
        <p:nvSpPr>
          <p:cNvPr id="324617" name="Line 9"/>
          <p:cNvSpPr>
            <a:spLocks noChangeShapeType="1"/>
          </p:cNvSpPr>
          <p:nvPr/>
        </p:nvSpPr>
        <p:spPr bwMode="auto">
          <a:xfrm flipV="1">
            <a:off x="8388350" y="3141663"/>
            <a:ext cx="0" cy="287337"/>
          </a:xfrm>
          <a:prstGeom prst="line">
            <a:avLst/>
          </a:prstGeom>
          <a:noFill/>
          <a:ln w="9525">
            <a:solidFill>
              <a:schemeClr val="tx1"/>
            </a:solidFill>
            <a:round/>
            <a:headEnd/>
            <a:tailEnd/>
          </a:ln>
          <a:effectLst/>
        </p:spPr>
        <p:txBody>
          <a:bodyPr/>
          <a:lstStyle/>
          <a:p>
            <a:endParaRPr lang="ru-RU"/>
          </a:p>
        </p:txBody>
      </p:sp>
      <p:sp>
        <p:nvSpPr>
          <p:cNvPr id="324618" name="Rectangle 10"/>
          <p:cNvSpPr>
            <a:spLocks noChangeArrowheads="1"/>
          </p:cNvSpPr>
          <p:nvPr/>
        </p:nvSpPr>
        <p:spPr bwMode="auto">
          <a:xfrm>
            <a:off x="6659563" y="3429000"/>
            <a:ext cx="1008062"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Истинно</a:t>
            </a:r>
          </a:p>
        </p:txBody>
      </p:sp>
      <p:sp>
        <p:nvSpPr>
          <p:cNvPr id="324619" name="Rectangle 11"/>
          <p:cNvSpPr>
            <a:spLocks noChangeArrowheads="1"/>
          </p:cNvSpPr>
          <p:nvPr/>
        </p:nvSpPr>
        <p:spPr bwMode="auto">
          <a:xfrm>
            <a:off x="1476375" y="3429000"/>
            <a:ext cx="792163"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Ложно</a:t>
            </a:r>
          </a:p>
        </p:txBody>
      </p:sp>
      <p:sp>
        <p:nvSpPr>
          <p:cNvPr id="324620" name="Line 12"/>
          <p:cNvSpPr>
            <a:spLocks noChangeShapeType="1"/>
          </p:cNvSpPr>
          <p:nvPr/>
        </p:nvSpPr>
        <p:spPr bwMode="auto">
          <a:xfrm>
            <a:off x="1835150" y="3141663"/>
            <a:ext cx="0" cy="287337"/>
          </a:xfrm>
          <a:prstGeom prst="line">
            <a:avLst/>
          </a:prstGeom>
          <a:noFill/>
          <a:ln w="9525">
            <a:solidFill>
              <a:schemeClr val="tx1"/>
            </a:solidFill>
            <a:round/>
            <a:headEnd/>
            <a:tailEnd/>
          </a:ln>
          <a:effectLst/>
        </p:spPr>
        <p:txBody>
          <a:bodyPr/>
          <a:lstStyle/>
          <a:p>
            <a:endParaRPr lang="ru-RU"/>
          </a:p>
        </p:txBody>
      </p:sp>
      <p:sp>
        <p:nvSpPr>
          <p:cNvPr id="324621" name="Line 13"/>
          <p:cNvSpPr>
            <a:spLocks noChangeShapeType="1"/>
          </p:cNvSpPr>
          <p:nvPr/>
        </p:nvSpPr>
        <p:spPr bwMode="auto">
          <a:xfrm>
            <a:off x="7164388" y="3141663"/>
            <a:ext cx="0" cy="287337"/>
          </a:xfrm>
          <a:prstGeom prst="line">
            <a:avLst/>
          </a:prstGeom>
          <a:noFill/>
          <a:ln w="9525">
            <a:solidFill>
              <a:schemeClr val="tx1"/>
            </a:solidFill>
            <a:round/>
            <a:headEnd/>
            <a:tailEnd/>
          </a:ln>
          <a:effectLst/>
        </p:spPr>
        <p:txBody>
          <a:bodyPr/>
          <a:lstStyle/>
          <a:p>
            <a:endParaRPr lang="ru-RU"/>
          </a:p>
        </p:txBody>
      </p:sp>
      <p:sp>
        <p:nvSpPr>
          <p:cNvPr id="324622" name="Rectangle 14"/>
          <p:cNvSpPr>
            <a:spLocks noChangeArrowheads="1"/>
          </p:cNvSpPr>
          <p:nvPr/>
        </p:nvSpPr>
        <p:spPr bwMode="auto">
          <a:xfrm>
            <a:off x="5292725" y="3429000"/>
            <a:ext cx="1223963" cy="863600"/>
          </a:xfrm>
          <a:prstGeom prst="rect">
            <a:avLst/>
          </a:prstGeom>
          <a:solidFill>
            <a:schemeClr val="accent1"/>
          </a:solidFill>
          <a:ln w="9525">
            <a:solidFill>
              <a:schemeClr val="tx1"/>
            </a:solidFill>
            <a:miter lim="800000"/>
            <a:headEnd/>
            <a:tailEnd/>
          </a:ln>
          <a:effectLst/>
        </p:spPr>
        <p:txBody>
          <a:bodyPr wrap="none" anchor="ctr"/>
          <a:lstStyle/>
          <a:p>
            <a:pPr algn="ctr">
              <a:lnSpc>
                <a:spcPct val="80000"/>
              </a:lnSpc>
            </a:pPr>
            <a:r>
              <a:rPr lang="ru-RU" b="1"/>
              <a:t>Более</a:t>
            </a:r>
          </a:p>
          <a:p>
            <a:pPr algn="ctr">
              <a:lnSpc>
                <a:spcPct val="80000"/>
              </a:lnSpc>
            </a:pPr>
            <a:r>
              <a:rPr lang="ru-RU" b="1"/>
              <a:t>или менее</a:t>
            </a:r>
          </a:p>
          <a:p>
            <a:pPr algn="ctr">
              <a:lnSpc>
                <a:spcPct val="80000"/>
              </a:lnSpc>
            </a:pPr>
            <a:r>
              <a:rPr lang="ru-RU" b="1"/>
              <a:t>истинно</a:t>
            </a:r>
          </a:p>
        </p:txBody>
      </p:sp>
      <p:sp>
        <p:nvSpPr>
          <p:cNvPr id="324623" name="Text Box 15"/>
          <p:cNvSpPr txBox="1">
            <a:spLocks noChangeArrowheads="1"/>
          </p:cNvSpPr>
          <p:nvPr/>
        </p:nvSpPr>
        <p:spPr bwMode="auto">
          <a:xfrm>
            <a:off x="5148263" y="3429000"/>
            <a:ext cx="1223962" cy="396875"/>
          </a:xfrm>
          <a:prstGeom prst="rect">
            <a:avLst/>
          </a:prstGeom>
          <a:noFill/>
          <a:ln w="9525">
            <a:noFill/>
            <a:miter lim="800000"/>
            <a:headEnd/>
            <a:tailEnd/>
          </a:ln>
          <a:effectLst/>
        </p:spPr>
        <p:txBody>
          <a:bodyPr>
            <a:spAutoFit/>
          </a:bodyPr>
          <a:lstStyle/>
          <a:p>
            <a:pPr>
              <a:spcBef>
                <a:spcPct val="50000"/>
              </a:spcBef>
            </a:pPr>
            <a:endParaRPr lang="ru-RU" sz="2000" b="1"/>
          </a:p>
        </p:txBody>
      </p:sp>
      <p:sp>
        <p:nvSpPr>
          <p:cNvPr id="324624" name="Rectangle 16"/>
          <p:cNvSpPr>
            <a:spLocks noChangeArrowheads="1"/>
          </p:cNvSpPr>
          <p:nvPr/>
        </p:nvSpPr>
        <p:spPr bwMode="auto">
          <a:xfrm>
            <a:off x="2411413" y="3429000"/>
            <a:ext cx="1295400" cy="863600"/>
          </a:xfrm>
          <a:prstGeom prst="rect">
            <a:avLst/>
          </a:prstGeom>
          <a:solidFill>
            <a:schemeClr val="accent1"/>
          </a:solidFill>
          <a:ln w="9525">
            <a:solidFill>
              <a:schemeClr val="tx1"/>
            </a:solidFill>
            <a:miter lim="800000"/>
            <a:headEnd/>
            <a:tailEnd/>
          </a:ln>
          <a:effectLst/>
        </p:spPr>
        <p:txBody>
          <a:bodyPr wrap="none" anchor="ctr"/>
          <a:lstStyle/>
          <a:p>
            <a:pPr algn="ctr">
              <a:lnSpc>
                <a:spcPct val="80000"/>
              </a:lnSpc>
            </a:pPr>
            <a:endParaRPr lang="ru-RU" b="1"/>
          </a:p>
          <a:p>
            <a:pPr algn="ctr">
              <a:lnSpc>
                <a:spcPct val="80000"/>
              </a:lnSpc>
            </a:pPr>
            <a:r>
              <a:rPr lang="ru-RU" b="1"/>
              <a:t>Скорее</a:t>
            </a:r>
          </a:p>
          <a:p>
            <a:pPr algn="ctr">
              <a:lnSpc>
                <a:spcPct val="80000"/>
              </a:lnSpc>
            </a:pPr>
            <a:r>
              <a:rPr lang="ru-RU" b="1"/>
              <a:t>ложно, чем</a:t>
            </a:r>
          </a:p>
          <a:p>
            <a:pPr algn="ctr">
              <a:lnSpc>
                <a:spcPct val="80000"/>
              </a:lnSpc>
            </a:pPr>
            <a:r>
              <a:rPr lang="ru-RU" b="1"/>
              <a:t>истинно</a:t>
            </a:r>
          </a:p>
          <a:p>
            <a:pPr algn="ctr"/>
            <a:endParaRPr lang="ru-RU" b="1"/>
          </a:p>
        </p:txBody>
      </p:sp>
      <p:sp>
        <p:nvSpPr>
          <p:cNvPr id="324625" name="Rectangle 17"/>
          <p:cNvSpPr>
            <a:spLocks noChangeArrowheads="1"/>
          </p:cNvSpPr>
          <p:nvPr/>
        </p:nvSpPr>
        <p:spPr bwMode="auto">
          <a:xfrm>
            <a:off x="3851275" y="3429000"/>
            <a:ext cx="1296988" cy="863600"/>
          </a:xfrm>
          <a:prstGeom prst="rect">
            <a:avLst/>
          </a:prstGeom>
          <a:solidFill>
            <a:schemeClr val="accent1"/>
          </a:solidFill>
          <a:ln w="9525">
            <a:solidFill>
              <a:schemeClr val="tx1"/>
            </a:solidFill>
            <a:miter lim="800000"/>
            <a:headEnd/>
            <a:tailEnd/>
          </a:ln>
          <a:effectLst/>
        </p:spPr>
        <p:txBody>
          <a:bodyPr wrap="none" anchor="ctr"/>
          <a:lstStyle/>
          <a:p>
            <a:pPr algn="ctr"/>
            <a:r>
              <a:rPr lang="ru-RU" b="1"/>
              <a:t>Не истинно</a:t>
            </a:r>
          </a:p>
          <a:p>
            <a:pPr algn="ctr"/>
            <a:r>
              <a:rPr lang="ru-RU" b="1"/>
              <a:t>и не </a:t>
            </a:r>
          </a:p>
          <a:p>
            <a:pPr algn="ctr"/>
            <a:r>
              <a:rPr lang="ru-RU" b="1"/>
              <a:t>ложно</a:t>
            </a:r>
          </a:p>
        </p:txBody>
      </p:sp>
      <p:sp>
        <p:nvSpPr>
          <p:cNvPr id="324626" name="Line 18"/>
          <p:cNvSpPr>
            <a:spLocks noChangeShapeType="1"/>
          </p:cNvSpPr>
          <p:nvPr/>
        </p:nvSpPr>
        <p:spPr bwMode="auto">
          <a:xfrm>
            <a:off x="2987675" y="3141663"/>
            <a:ext cx="0" cy="287337"/>
          </a:xfrm>
          <a:prstGeom prst="line">
            <a:avLst/>
          </a:prstGeom>
          <a:noFill/>
          <a:ln w="9525">
            <a:solidFill>
              <a:schemeClr val="tx1"/>
            </a:solidFill>
            <a:round/>
            <a:headEnd/>
            <a:tailEnd/>
          </a:ln>
          <a:effectLst/>
        </p:spPr>
        <p:txBody>
          <a:bodyPr/>
          <a:lstStyle/>
          <a:p>
            <a:endParaRPr lang="ru-RU"/>
          </a:p>
        </p:txBody>
      </p:sp>
      <p:sp>
        <p:nvSpPr>
          <p:cNvPr id="324627" name="Line 19"/>
          <p:cNvSpPr>
            <a:spLocks noChangeShapeType="1"/>
          </p:cNvSpPr>
          <p:nvPr/>
        </p:nvSpPr>
        <p:spPr bwMode="auto">
          <a:xfrm>
            <a:off x="4427538" y="3141663"/>
            <a:ext cx="0" cy="287337"/>
          </a:xfrm>
          <a:prstGeom prst="line">
            <a:avLst/>
          </a:prstGeom>
          <a:noFill/>
          <a:ln w="9525">
            <a:solidFill>
              <a:schemeClr val="tx1"/>
            </a:solidFill>
            <a:round/>
            <a:headEnd/>
            <a:tailEnd/>
          </a:ln>
          <a:effectLst/>
        </p:spPr>
        <p:txBody>
          <a:bodyPr/>
          <a:lstStyle/>
          <a:p>
            <a:endParaRPr lang="ru-RU"/>
          </a:p>
        </p:txBody>
      </p:sp>
      <p:sp>
        <p:nvSpPr>
          <p:cNvPr id="324628" name="Line 20"/>
          <p:cNvSpPr>
            <a:spLocks noChangeShapeType="1"/>
          </p:cNvSpPr>
          <p:nvPr/>
        </p:nvSpPr>
        <p:spPr bwMode="auto">
          <a:xfrm>
            <a:off x="5867400" y="3141663"/>
            <a:ext cx="0" cy="287337"/>
          </a:xfrm>
          <a:prstGeom prst="line">
            <a:avLst/>
          </a:prstGeom>
          <a:noFill/>
          <a:ln w="9525">
            <a:solidFill>
              <a:schemeClr val="tx1"/>
            </a:solidFill>
            <a:round/>
            <a:headEnd/>
            <a:tailEnd/>
          </a:ln>
          <a:effectLst/>
        </p:spPr>
        <p:txBody>
          <a:bodyPr/>
          <a:lstStyle/>
          <a:p>
            <a:endParaRPr lang="ru-RU"/>
          </a:p>
        </p:txBody>
      </p:sp>
      <p:sp>
        <p:nvSpPr>
          <p:cNvPr id="324629" name="Line 21"/>
          <p:cNvSpPr>
            <a:spLocks noChangeShapeType="1"/>
          </p:cNvSpPr>
          <p:nvPr/>
        </p:nvSpPr>
        <p:spPr bwMode="auto">
          <a:xfrm>
            <a:off x="0" y="5229225"/>
            <a:ext cx="9144000" cy="0"/>
          </a:xfrm>
          <a:prstGeom prst="line">
            <a:avLst/>
          </a:prstGeom>
          <a:noFill/>
          <a:ln w="9525">
            <a:solidFill>
              <a:schemeClr val="tx1"/>
            </a:solidFill>
            <a:round/>
            <a:headEnd/>
            <a:tailEnd type="triangle" w="med" len="med"/>
          </a:ln>
          <a:effectLst/>
        </p:spPr>
        <p:txBody>
          <a:bodyPr/>
          <a:lstStyle/>
          <a:p>
            <a:endParaRPr lang="ru-RU"/>
          </a:p>
        </p:txBody>
      </p:sp>
      <p:sp>
        <p:nvSpPr>
          <p:cNvPr id="324630" name="Line 22"/>
          <p:cNvSpPr>
            <a:spLocks noChangeShapeType="1"/>
          </p:cNvSpPr>
          <p:nvPr/>
        </p:nvSpPr>
        <p:spPr bwMode="auto">
          <a:xfrm flipH="1">
            <a:off x="0" y="4292600"/>
            <a:ext cx="684213" cy="936625"/>
          </a:xfrm>
          <a:prstGeom prst="line">
            <a:avLst/>
          </a:prstGeom>
          <a:noFill/>
          <a:ln w="9525">
            <a:solidFill>
              <a:schemeClr val="tx1"/>
            </a:solidFill>
            <a:round/>
            <a:headEnd/>
            <a:tailEnd/>
          </a:ln>
          <a:effectLst/>
        </p:spPr>
        <p:txBody>
          <a:bodyPr/>
          <a:lstStyle/>
          <a:p>
            <a:endParaRPr lang="ru-RU"/>
          </a:p>
        </p:txBody>
      </p:sp>
      <p:sp>
        <p:nvSpPr>
          <p:cNvPr id="324631" name="Line 23"/>
          <p:cNvSpPr>
            <a:spLocks noChangeShapeType="1"/>
          </p:cNvSpPr>
          <p:nvPr/>
        </p:nvSpPr>
        <p:spPr bwMode="auto">
          <a:xfrm>
            <a:off x="684213" y="4292600"/>
            <a:ext cx="71437" cy="936625"/>
          </a:xfrm>
          <a:prstGeom prst="line">
            <a:avLst/>
          </a:prstGeom>
          <a:noFill/>
          <a:ln w="9525">
            <a:solidFill>
              <a:schemeClr val="tx1"/>
            </a:solidFill>
            <a:round/>
            <a:headEnd/>
            <a:tailEnd/>
          </a:ln>
          <a:effectLst/>
        </p:spPr>
        <p:txBody>
          <a:bodyPr/>
          <a:lstStyle/>
          <a:p>
            <a:endParaRPr lang="ru-RU"/>
          </a:p>
        </p:txBody>
      </p:sp>
      <p:sp>
        <p:nvSpPr>
          <p:cNvPr id="324632" name="Line 24"/>
          <p:cNvSpPr>
            <a:spLocks noChangeShapeType="1"/>
          </p:cNvSpPr>
          <p:nvPr/>
        </p:nvSpPr>
        <p:spPr bwMode="auto">
          <a:xfrm>
            <a:off x="684213" y="4292600"/>
            <a:ext cx="1150937" cy="936625"/>
          </a:xfrm>
          <a:prstGeom prst="line">
            <a:avLst/>
          </a:prstGeom>
          <a:noFill/>
          <a:ln w="9525">
            <a:solidFill>
              <a:schemeClr val="tx1"/>
            </a:solidFill>
            <a:round/>
            <a:headEnd/>
            <a:tailEnd/>
          </a:ln>
          <a:effectLst/>
        </p:spPr>
        <p:txBody>
          <a:bodyPr/>
          <a:lstStyle/>
          <a:p>
            <a:endParaRPr lang="ru-RU"/>
          </a:p>
        </p:txBody>
      </p:sp>
      <p:sp>
        <p:nvSpPr>
          <p:cNvPr id="324633" name="Line 25"/>
          <p:cNvSpPr>
            <a:spLocks noChangeShapeType="1"/>
          </p:cNvSpPr>
          <p:nvPr/>
        </p:nvSpPr>
        <p:spPr bwMode="auto">
          <a:xfrm flipH="1">
            <a:off x="0" y="4292600"/>
            <a:ext cx="1908175" cy="936625"/>
          </a:xfrm>
          <a:prstGeom prst="line">
            <a:avLst/>
          </a:prstGeom>
          <a:noFill/>
          <a:ln w="9525">
            <a:solidFill>
              <a:schemeClr val="tx1"/>
            </a:solidFill>
            <a:round/>
            <a:headEnd/>
            <a:tailEnd/>
          </a:ln>
          <a:effectLst/>
        </p:spPr>
        <p:txBody>
          <a:bodyPr/>
          <a:lstStyle/>
          <a:p>
            <a:endParaRPr lang="ru-RU"/>
          </a:p>
        </p:txBody>
      </p:sp>
      <p:sp>
        <p:nvSpPr>
          <p:cNvPr id="324634" name="Line 26"/>
          <p:cNvSpPr>
            <a:spLocks noChangeShapeType="1"/>
          </p:cNvSpPr>
          <p:nvPr/>
        </p:nvSpPr>
        <p:spPr bwMode="auto">
          <a:xfrm flipH="1">
            <a:off x="1187450" y="4292600"/>
            <a:ext cx="720725" cy="936625"/>
          </a:xfrm>
          <a:prstGeom prst="line">
            <a:avLst/>
          </a:prstGeom>
          <a:noFill/>
          <a:ln w="9525">
            <a:solidFill>
              <a:schemeClr val="tx1"/>
            </a:solidFill>
            <a:round/>
            <a:headEnd/>
            <a:tailEnd/>
          </a:ln>
          <a:effectLst/>
        </p:spPr>
        <p:txBody>
          <a:bodyPr/>
          <a:lstStyle/>
          <a:p>
            <a:endParaRPr lang="ru-RU"/>
          </a:p>
        </p:txBody>
      </p:sp>
      <p:sp>
        <p:nvSpPr>
          <p:cNvPr id="324635" name="Line 27"/>
          <p:cNvSpPr>
            <a:spLocks noChangeShapeType="1"/>
          </p:cNvSpPr>
          <p:nvPr/>
        </p:nvSpPr>
        <p:spPr bwMode="auto">
          <a:xfrm>
            <a:off x="1908175" y="4292600"/>
            <a:ext cx="360363" cy="936625"/>
          </a:xfrm>
          <a:prstGeom prst="line">
            <a:avLst/>
          </a:prstGeom>
          <a:noFill/>
          <a:ln w="9525">
            <a:solidFill>
              <a:schemeClr val="tx1"/>
            </a:solidFill>
            <a:round/>
            <a:headEnd/>
            <a:tailEnd/>
          </a:ln>
          <a:effectLst/>
        </p:spPr>
        <p:txBody>
          <a:bodyPr/>
          <a:lstStyle/>
          <a:p>
            <a:endParaRPr lang="ru-RU"/>
          </a:p>
        </p:txBody>
      </p:sp>
      <p:sp>
        <p:nvSpPr>
          <p:cNvPr id="324636" name="Line 28"/>
          <p:cNvSpPr>
            <a:spLocks noChangeShapeType="1"/>
          </p:cNvSpPr>
          <p:nvPr/>
        </p:nvSpPr>
        <p:spPr bwMode="auto">
          <a:xfrm>
            <a:off x="1908175" y="4292600"/>
            <a:ext cx="1008063" cy="865188"/>
          </a:xfrm>
          <a:prstGeom prst="line">
            <a:avLst/>
          </a:prstGeom>
          <a:noFill/>
          <a:ln w="9525">
            <a:solidFill>
              <a:schemeClr val="tx1"/>
            </a:solidFill>
            <a:round/>
            <a:headEnd/>
            <a:tailEnd/>
          </a:ln>
          <a:effectLst/>
        </p:spPr>
        <p:txBody>
          <a:bodyPr/>
          <a:lstStyle/>
          <a:p>
            <a:endParaRPr lang="ru-RU"/>
          </a:p>
        </p:txBody>
      </p:sp>
      <p:sp>
        <p:nvSpPr>
          <p:cNvPr id="324637" name="Line 29"/>
          <p:cNvSpPr>
            <a:spLocks noChangeShapeType="1"/>
          </p:cNvSpPr>
          <p:nvPr/>
        </p:nvSpPr>
        <p:spPr bwMode="auto">
          <a:xfrm flipH="1">
            <a:off x="2339975" y="4292600"/>
            <a:ext cx="719138" cy="936625"/>
          </a:xfrm>
          <a:prstGeom prst="line">
            <a:avLst/>
          </a:prstGeom>
          <a:noFill/>
          <a:ln w="9525">
            <a:solidFill>
              <a:schemeClr val="tx1"/>
            </a:solidFill>
            <a:round/>
            <a:headEnd/>
            <a:tailEnd/>
          </a:ln>
          <a:effectLst/>
        </p:spPr>
        <p:txBody>
          <a:bodyPr/>
          <a:lstStyle/>
          <a:p>
            <a:endParaRPr lang="ru-RU"/>
          </a:p>
        </p:txBody>
      </p:sp>
      <p:sp>
        <p:nvSpPr>
          <p:cNvPr id="324638" name="Line 30"/>
          <p:cNvSpPr>
            <a:spLocks noChangeShapeType="1"/>
          </p:cNvSpPr>
          <p:nvPr/>
        </p:nvSpPr>
        <p:spPr bwMode="auto">
          <a:xfrm flipH="1">
            <a:off x="1763713" y="4292600"/>
            <a:ext cx="1295400" cy="936625"/>
          </a:xfrm>
          <a:prstGeom prst="line">
            <a:avLst/>
          </a:prstGeom>
          <a:noFill/>
          <a:ln w="9525">
            <a:solidFill>
              <a:schemeClr val="tx1"/>
            </a:solidFill>
            <a:round/>
            <a:headEnd/>
            <a:tailEnd/>
          </a:ln>
          <a:effectLst/>
        </p:spPr>
        <p:txBody>
          <a:bodyPr/>
          <a:lstStyle/>
          <a:p>
            <a:endParaRPr lang="ru-RU"/>
          </a:p>
        </p:txBody>
      </p:sp>
      <p:sp>
        <p:nvSpPr>
          <p:cNvPr id="324639" name="Line 31"/>
          <p:cNvSpPr>
            <a:spLocks noChangeShapeType="1"/>
          </p:cNvSpPr>
          <p:nvPr/>
        </p:nvSpPr>
        <p:spPr bwMode="auto">
          <a:xfrm>
            <a:off x="3059113" y="4292600"/>
            <a:ext cx="73025" cy="936625"/>
          </a:xfrm>
          <a:prstGeom prst="line">
            <a:avLst/>
          </a:prstGeom>
          <a:noFill/>
          <a:ln w="9525">
            <a:solidFill>
              <a:schemeClr val="tx1"/>
            </a:solidFill>
            <a:round/>
            <a:headEnd/>
            <a:tailEnd/>
          </a:ln>
          <a:effectLst/>
        </p:spPr>
        <p:txBody>
          <a:bodyPr/>
          <a:lstStyle/>
          <a:p>
            <a:endParaRPr lang="ru-RU"/>
          </a:p>
        </p:txBody>
      </p:sp>
      <p:sp>
        <p:nvSpPr>
          <p:cNvPr id="324640" name="Line 32"/>
          <p:cNvSpPr>
            <a:spLocks noChangeShapeType="1"/>
          </p:cNvSpPr>
          <p:nvPr/>
        </p:nvSpPr>
        <p:spPr bwMode="auto">
          <a:xfrm>
            <a:off x="3059113" y="4292600"/>
            <a:ext cx="865187" cy="936625"/>
          </a:xfrm>
          <a:prstGeom prst="line">
            <a:avLst/>
          </a:prstGeom>
          <a:noFill/>
          <a:ln w="9525">
            <a:solidFill>
              <a:schemeClr val="tx1"/>
            </a:solidFill>
            <a:round/>
            <a:headEnd/>
            <a:tailEnd/>
          </a:ln>
          <a:effectLst/>
        </p:spPr>
        <p:txBody>
          <a:bodyPr/>
          <a:lstStyle/>
          <a:p>
            <a:endParaRPr lang="ru-RU"/>
          </a:p>
        </p:txBody>
      </p:sp>
      <p:sp>
        <p:nvSpPr>
          <p:cNvPr id="324641" name="Line 33"/>
          <p:cNvSpPr>
            <a:spLocks noChangeShapeType="1"/>
          </p:cNvSpPr>
          <p:nvPr/>
        </p:nvSpPr>
        <p:spPr bwMode="auto">
          <a:xfrm>
            <a:off x="3059113" y="4292600"/>
            <a:ext cx="1441450" cy="936625"/>
          </a:xfrm>
          <a:prstGeom prst="line">
            <a:avLst/>
          </a:prstGeom>
          <a:noFill/>
          <a:ln w="9525">
            <a:solidFill>
              <a:schemeClr val="tx1"/>
            </a:solidFill>
            <a:round/>
            <a:headEnd/>
            <a:tailEnd/>
          </a:ln>
          <a:effectLst/>
        </p:spPr>
        <p:txBody>
          <a:bodyPr/>
          <a:lstStyle/>
          <a:p>
            <a:endParaRPr lang="ru-RU"/>
          </a:p>
        </p:txBody>
      </p:sp>
      <p:sp>
        <p:nvSpPr>
          <p:cNvPr id="324642" name="Line 34"/>
          <p:cNvSpPr>
            <a:spLocks noChangeShapeType="1"/>
          </p:cNvSpPr>
          <p:nvPr/>
        </p:nvSpPr>
        <p:spPr bwMode="auto">
          <a:xfrm flipH="1">
            <a:off x="3419475" y="4292600"/>
            <a:ext cx="1081088" cy="936625"/>
          </a:xfrm>
          <a:prstGeom prst="line">
            <a:avLst/>
          </a:prstGeom>
          <a:noFill/>
          <a:ln w="9525">
            <a:solidFill>
              <a:schemeClr val="tx1"/>
            </a:solidFill>
            <a:round/>
            <a:headEnd/>
            <a:tailEnd/>
          </a:ln>
          <a:effectLst/>
        </p:spPr>
        <p:txBody>
          <a:bodyPr/>
          <a:lstStyle/>
          <a:p>
            <a:endParaRPr lang="ru-RU"/>
          </a:p>
        </p:txBody>
      </p:sp>
      <p:sp>
        <p:nvSpPr>
          <p:cNvPr id="324643" name="Line 35"/>
          <p:cNvSpPr>
            <a:spLocks noChangeShapeType="1"/>
          </p:cNvSpPr>
          <p:nvPr/>
        </p:nvSpPr>
        <p:spPr bwMode="auto">
          <a:xfrm flipH="1">
            <a:off x="3995738" y="4292600"/>
            <a:ext cx="504825" cy="936625"/>
          </a:xfrm>
          <a:prstGeom prst="line">
            <a:avLst/>
          </a:prstGeom>
          <a:noFill/>
          <a:ln w="9525">
            <a:solidFill>
              <a:schemeClr val="tx1"/>
            </a:solidFill>
            <a:round/>
            <a:headEnd/>
            <a:tailEnd/>
          </a:ln>
          <a:effectLst/>
        </p:spPr>
        <p:txBody>
          <a:bodyPr/>
          <a:lstStyle/>
          <a:p>
            <a:endParaRPr lang="ru-RU"/>
          </a:p>
        </p:txBody>
      </p:sp>
      <p:sp>
        <p:nvSpPr>
          <p:cNvPr id="324644" name="Line 36"/>
          <p:cNvSpPr>
            <a:spLocks noChangeShapeType="1"/>
          </p:cNvSpPr>
          <p:nvPr/>
        </p:nvSpPr>
        <p:spPr bwMode="auto">
          <a:xfrm>
            <a:off x="4500563" y="4292600"/>
            <a:ext cx="0" cy="936625"/>
          </a:xfrm>
          <a:prstGeom prst="line">
            <a:avLst/>
          </a:prstGeom>
          <a:noFill/>
          <a:ln w="9525">
            <a:solidFill>
              <a:schemeClr val="tx1"/>
            </a:solidFill>
            <a:round/>
            <a:headEnd/>
            <a:tailEnd/>
          </a:ln>
          <a:effectLst/>
        </p:spPr>
        <p:txBody>
          <a:bodyPr/>
          <a:lstStyle/>
          <a:p>
            <a:endParaRPr lang="ru-RU"/>
          </a:p>
        </p:txBody>
      </p:sp>
      <p:sp>
        <p:nvSpPr>
          <p:cNvPr id="324645" name="Line 37"/>
          <p:cNvSpPr>
            <a:spLocks noChangeShapeType="1"/>
          </p:cNvSpPr>
          <p:nvPr/>
        </p:nvSpPr>
        <p:spPr bwMode="auto">
          <a:xfrm>
            <a:off x="4500563" y="4292600"/>
            <a:ext cx="719137" cy="936625"/>
          </a:xfrm>
          <a:prstGeom prst="line">
            <a:avLst/>
          </a:prstGeom>
          <a:noFill/>
          <a:ln w="9525">
            <a:solidFill>
              <a:schemeClr val="tx1"/>
            </a:solidFill>
            <a:round/>
            <a:headEnd/>
            <a:tailEnd/>
          </a:ln>
          <a:effectLst/>
        </p:spPr>
        <p:txBody>
          <a:bodyPr/>
          <a:lstStyle/>
          <a:p>
            <a:endParaRPr lang="ru-RU"/>
          </a:p>
        </p:txBody>
      </p:sp>
      <p:sp>
        <p:nvSpPr>
          <p:cNvPr id="324646" name="Line 38"/>
          <p:cNvSpPr>
            <a:spLocks noChangeShapeType="1"/>
          </p:cNvSpPr>
          <p:nvPr/>
        </p:nvSpPr>
        <p:spPr bwMode="auto">
          <a:xfrm>
            <a:off x="4500563" y="4292600"/>
            <a:ext cx="1223962" cy="865188"/>
          </a:xfrm>
          <a:prstGeom prst="line">
            <a:avLst/>
          </a:prstGeom>
          <a:noFill/>
          <a:ln w="9525">
            <a:solidFill>
              <a:schemeClr val="tx1"/>
            </a:solidFill>
            <a:round/>
            <a:headEnd/>
            <a:tailEnd/>
          </a:ln>
          <a:effectLst/>
        </p:spPr>
        <p:txBody>
          <a:bodyPr/>
          <a:lstStyle/>
          <a:p>
            <a:endParaRPr lang="ru-RU"/>
          </a:p>
        </p:txBody>
      </p:sp>
      <p:sp>
        <p:nvSpPr>
          <p:cNvPr id="324647" name="Text Box 39"/>
          <p:cNvSpPr txBox="1">
            <a:spLocks noChangeArrowheads="1"/>
          </p:cNvSpPr>
          <p:nvPr/>
        </p:nvSpPr>
        <p:spPr bwMode="auto">
          <a:xfrm>
            <a:off x="-92075" y="5300663"/>
            <a:ext cx="415925" cy="396875"/>
          </a:xfrm>
          <a:prstGeom prst="rect">
            <a:avLst/>
          </a:prstGeom>
          <a:noFill/>
          <a:ln w="9525">
            <a:noFill/>
            <a:miter lim="800000"/>
            <a:headEnd/>
            <a:tailEnd/>
          </a:ln>
          <a:effectLst/>
        </p:spPr>
        <p:txBody>
          <a:bodyPr>
            <a:spAutoFit/>
          </a:bodyPr>
          <a:lstStyle/>
          <a:p>
            <a:pPr>
              <a:spcBef>
                <a:spcPct val="50000"/>
              </a:spcBef>
            </a:pPr>
            <a:r>
              <a:rPr lang="ru-RU" sz="2000" b="1"/>
              <a:t>0</a:t>
            </a:r>
          </a:p>
        </p:txBody>
      </p:sp>
      <p:sp>
        <p:nvSpPr>
          <p:cNvPr id="324648" name="Text Box 40"/>
          <p:cNvSpPr txBox="1">
            <a:spLocks noChangeArrowheads="1"/>
          </p:cNvSpPr>
          <p:nvPr/>
        </p:nvSpPr>
        <p:spPr bwMode="auto">
          <a:xfrm>
            <a:off x="8820150" y="5373688"/>
            <a:ext cx="323850" cy="396875"/>
          </a:xfrm>
          <a:prstGeom prst="rect">
            <a:avLst/>
          </a:prstGeom>
          <a:noFill/>
          <a:ln w="9525">
            <a:noFill/>
            <a:miter lim="800000"/>
            <a:headEnd/>
            <a:tailEnd/>
          </a:ln>
          <a:effectLst/>
        </p:spPr>
        <p:txBody>
          <a:bodyPr>
            <a:spAutoFit/>
          </a:bodyPr>
          <a:lstStyle/>
          <a:p>
            <a:pPr>
              <a:spcBef>
                <a:spcPct val="50000"/>
              </a:spcBef>
            </a:pPr>
            <a:r>
              <a:rPr lang="ru-RU" sz="2000" b="1"/>
              <a:t>1</a:t>
            </a:r>
          </a:p>
        </p:txBody>
      </p:sp>
      <p:sp>
        <p:nvSpPr>
          <p:cNvPr id="324649" name="Line 41"/>
          <p:cNvSpPr>
            <a:spLocks noChangeShapeType="1"/>
          </p:cNvSpPr>
          <p:nvPr/>
        </p:nvSpPr>
        <p:spPr bwMode="auto">
          <a:xfrm flipH="1">
            <a:off x="5219700" y="4292600"/>
            <a:ext cx="576263" cy="936625"/>
          </a:xfrm>
          <a:prstGeom prst="line">
            <a:avLst/>
          </a:prstGeom>
          <a:noFill/>
          <a:ln w="9525">
            <a:solidFill>
              <a:schemeClr val="tx1"/>
            </a:solidFill>
            <a:round/>
            <a:headEnd/>
            <a:tailEnd/>
          </a:ln>
          <a:effectLst/>
        </p:spPr>
        <p:txBody>
          <a:bodyPr/>
          <a:lstStyle/>
          <a:p>
            <a:endParaRPr lang="ru-RU"/>
          </a:p>
        </p:txBody>
      </p:sp>
      <p:sp>
        <p:nvSpPr>
          <p:cNvPr id="324650" name="Line 42"/>
          <p:cNvSpPr>
            <a:spLocks noChangeShapeType="1"/>
          </p:cNvSpPr>
          <p:nvPr/>
        </p:nvSpPr>
        <p:spPr bwMode="auto">
          <a:xfrm>
            <a:off x="5795963" y="4365625"/>
            <a:ext cx="0" cy="863600"/>
          </a:xfrm>
          <a:prstGeom prst="line">
            <a:avLst/>
          </a:prstGeom>
          <a:noFill/>
          <a:ln w="9525">
            <a:solidFill>
              <a:schemeClr val="tx1"/>
            </a:solidFill>
            <a:round/>
            <a:headEnd/>
            <a:tailEnd/>
          </a:ln>
          <a:effectLst/>
        </p:spPr>
        <p:txBody>
          <a:bodyPr/>
          <a:lstStyle/>
          <a:p>
            <a:endParaRPr lang="ru-RU"/>
          </a:p>
        </p:txBody>
      </p:sp>
      <p:sp>
        <p:nvSpPr>
          <p:cNvPr id="324651" name="Line 43"/>
          <p:cNvSpPr>
            <a:spLocks noChangeShapeType="1"/>
          </p:cNvSpPr>
          <p:nvPr/>
        </p:nvSpPr>
        <p:spPr bwMode="auto">
          <a:xfrm>
            <a:off x="5795963" y="4292600"/>
            <a:ext cx="647700" cy="865188"/>
          </a:xfrm>
          <a:prstGeom prst="line">
            <a:avLst/>
          </a:prstGeom>
          <a:noFill/>
          <a:ln w="9525">
            <a:solidFill>
              <a:schemeClr val="tx1"/>
            </a:solidFill>
            <a:round/>
            <a:headEnd/>
            <a:tailEnd/>
          </a:ln>
          <a:effectLst/>
        </p:spPr>
        <p:txBody>
          <a:bodyPr/>
          <a:lstStyle/>
          <a:p>
            <a:endParaRPr lang="ru-RU"/>
          </a:p>
        </p:txBody>
      </p:sp>
      <p:sp>
        <p:nvSpPr>
          <p:cNvPr id="324652" name="Line 44"/>
          <p:cNvSpPr>
            <a:spLocks noChangeShapeType="1"/>
          </p:cNvSpPr>
          <p:nvPr/>
        </p:nvSpPr>
        <p:spPr bwMode="auto">
          <a:xfrm>
            <a:off x="5795963" y="4292600"/>
            <a:ext cx="1152525" cy="936625"/>
          </a:xfrm>
          <a:prstGeom prst="line">
            <a:avLst/>
          </a:prstGeom>
          <a:noFill/>
          <a:ln w="9525">
            <a:solidFill>
              <a:schemeClr val="tx1"/>
            </a:solidFill>
            <a:round/>
            <a:headEnd/>
            <a:tailEnd/>
          </a:ln>
          <a:effectLst/>
        </p:spPr>
        <p:txBody>
          <a:bodyPr/>
          <a:lstStyle/>
          <a:p>
            <a:endParaRPr lang="ru-RU"/>
          </a:p>
        </p:txBody>
      </p:sp>
      <p:sp>
        <p:nvSpPr>
          <p:cNvPr id="324653" name="Line 45"/>
          <p:cNvSpPr>
            <a:spLocks noChangeShapeType="1"/>
          </p:cNvSpPr>
          <p:nvPr/>
        </p:nvSpPr>
        <p:spPr bwMode="auto">
          <a:xfrm flipH="1">
            <a:off x="6443663" y="4292600"/>
            <a:ext cx="720725" cy="936625"/>
          </a:xfrm>
          <a:prstGeom prst="line">
            <a:avLst/>
          </a:prstGeom>
          <a:noFill/>
          <a:ln w="9525">
            <a:solidFill>
              <a:schemeClr val="tx1"/>
            </a:solidFill>
            <a:round/>
            <a:headEnd/>
            <a:tailEnd/>
          </a:ln>
          <a:effectLst/>
        </p:spPr>
        <p:txBody>
          <a:bodyPr/>
          <a:lstStyle/>
          <a:p>
            <a:endParaRPr lang="ru-RU"/>
          </a:p>
        </p:txBody>
      </p:sp>
      <p:sp>
        <p:nvSpPr>
          <p:cNvPr id="324654" name="Line 46"/>
          <p:cNvSpPr>
            <a:spLocks noChangeShapeType="1"/>
          </p:cNvSpPr>
          <p:nvPr/>
        </p:nvSpPr>
        <p:spPr bwMode="auto">
          <a:xfrm flipH="1">
            <a:off x="6948488" y="4292600"/>
            <a:ext cx="144462" cy="865188"/>
          </a:xfrm>
          <a:prstGeom prst="line">
            <a:avLst/>
          </a:prstGeom>
          <a:noFill/>
          <a:ln w="9525">
            <a:solidFill>
              <a:schemeClr val="tx1"/>
            </a:solidFill>
            <a:round/>
            <a:headEnd/>
            <a:tailEnd/>
          </a:ln>
          <a:effectLst/>
        </p:spPr>
        <p:txBody>
          <a:bodyPr/>
          <a:lstStyle/>
          <a:p>
            <a:endParaRPr lang="ru-RU"/>
          </a:p>
        </p:txBody>
      </p:sp>
      <p:sp>
        <p:nvSpPr>
          <p:cNvPr id="324655" name="Line 47"/>
          <p:cNvSpPr>
            <a:spLocks noChangeShapeType="1"/>
          </p:cNvSpPr>
          <p:nvPr/>
        </p:nvSpPr>
        <p:spPr bwMode="auto">
          <a:xfrm>
            <a:off x="7092950" y="4292600"/>
            <a:ext cx="358775" cy="936625"/>
          </a:xfrm>
          <a:prstGeom prst="line">
            <a:avLst/>
          </a:prstGeom>
          <a:noFill/>
          <a:ln w="9525">
            <a:solidFill>
              <a:schemeClr val="tx1"/>
            </a:solidFill>
            <a:round/>
            <a:headEnd/>
            <a:tailEnd/>
          </a:ln>
          <a:effectLst/>
        </p:spPr>
        <p:txBody>
          <a:bodyPr/>
          <a:lstStyle/>
          <a:p>
            <a:endParaRPr lang="ru-RU"/>
          </a:p>
        </p:txBody>
      </p:sp>
      <p:sp>
        <p:nvSpPr>
          <p:cNvPr id="324656" name="Line 48"/>
          <p:cNvSpPr>
            <a:spLocks noChangeShapeType="1"/>
          </p:cNvSpPr>
          <p:nvPr/>
        </p:nvSpPr>
        <p:spPr bwMode="auto">
          <a:xfrm>
            <a:off x="7092950" y="4292600"/>
            <a:ext cx="1008063" cy="865188"/>
          </a:xfrm>
          <a:prstGeom prst="line">
            <a:avLst/>
          </a:prstGeom>
          <a:noFill/>
          <a:ln w="9525">
            <a:solidFill>
              <a:schemeClr val="tx1"/>
            </a:solidFill>
            <a:round/>
            <a:headEnd/>
            <a:tailEnd/>
          </a:ln>
          <a:effectLst/>
        </p:spPr>
        <p:txBody>
          <a:bodyPr/>
          <a:lstStyle/>
          <a:p>
            <a:endParaRPr lang="ru-RU"/>
          </a:p>
        </p:txBody>
      </p:sp>
      <p:sp>
        <p:nvSpPr>
          <p:cNvPr id="324657" name="Line 49"/>
          <p:cNvSpPr>
            <a:spLocks noChangeShapeType="1"/>
          </p:cNvSpPr>
          <p:nvPr/>
        </p:nvSpPr>
        <p:spPr bwMode="auto">
          <a:xfrm>
            <a:off x="7092950" y="4292600"/>
            <a:ext cx="2051050" cy="936625"/>
          </a:xfrm>
          <a:prstGeom prst="line">
            <a:avLst/>
          </a:prstGeom>
          <a:noFill/>
          <a:ln w="9525">
            <a:solidFill>
              <a:schemeClr val="tx1"/>
            </a:solidFill>
            <a:round/>
            <a:headEnd/>
            <a:tailEnd/>
          </a:ln>
          <a:effectLst/>
        </p:spPr>
        <p:txBody>
          <a:bodyPr/>
          <a:lstStyle/>
          <a:p>
            <a:endParaRPr lang="ru-RU"/>
          </a:p>
        </p:txBody>
      </p:sp>
      <p:sp>
        <p:nvSpPr>
          <p:cNvPr id="324658" name="Line 50"/>
          <p:cNvSpPr>
            <a:spLocks noChangeShapeType="1"/>
          </p:cNvSpPr>
          <p:nvPr/>
        </p:nvSpPr>
        <p:spPr bwMode="auto">
          <a:xfrm flipH="1">
            <a:off x="7524750" y="4292600"/>
            <a:ext cx="935038" cy="936625"/>
          </a:xfrm>
          <a:prstGeom prst="line">
            <a:avLst/>
          </a:prstGeom>
          <a:noFill/>
          <a:ln w="9525">
            <a:solidFill>
              <a:schemeClr val="tx1"/>
            </a:solidFill>
            <a:round/>
            <a:headEnd/>
            <a:tailEnd/>
          </a:ln>
          <a:effectLst/>
        </p:spPr>
        <p:txBody>
          <a:bodyPr/>
          <a:lstStyle/>
          <a:p>
            <a:endParaRPr lang="ru-RU"/>
          </a:p>
        </p:txBody>
      </p:sp>
      <p:sp>
        <p:nvSpPr>
          <p:cNvPr id="324659" name="Line 51"/>
          <p:cNvSpPr>
            <a:spLocks noChangeShapeType="1"/>
          </p:cNvSpPr>
          <p:nvPr/>
        </p:nvSpPr>
        <p:spPr bwMode="auto">
          <a:xfrm flipH="1">
            <a:off x="8101013" y="4292600"/>
            <a:ext cx="431800" cy="865188"/>
          </a:xfrm>
          <a:prstGeom prst="line">
            <a:avLst/>
          </a:prstGeom>
          <a:noFill/>
          <a:ln w="9525">
            <a:solidFill>
              <a:schemeClr val="tx1"/>
            </a:solidFill>
            <a:round/>
            <a:headEnd/>
            <a:tailEnd/>
          </a:ln>
          <a:effectLst/>
        </p:spPr>
        <p:txBody>
          <a:bodyPr/>
          <a:lstStyle/>
          <a:p>
            <a:endParaRPr lang="ru-RU"/>
          </a:p>
        </p:txBody>
      </p:sp>
      <p:sp>
        <p:nvSpPr>
          <p:cNvPr id="324660" name="Line 52"/>
          <p:cNvSpPr>
            <a:spLocks noChangeShapeType="1"/>
          </p:cNvSpPr>
          <p:nvPr/>
        </p:nvSpPr>
        <p:spPr bwMode="auto">
          <a:xfrm>
            <a:off x="8532813" y="4292600"/>
            <a:ext cx="71437" cy="865188"/>
          </a:xfrm>
          <a:prstGeom prst="line">
            <a:avLst/>
          </a:prstGeom>
          <a:noFill/>
          <a:ln w="9525">
            <a:solidFill>
              <a:schemeClr val="tx1"/>
            </a:solidFill>
            <a:round/>
            <a:headEnd/>
            <a:tailEnd/>
          </a:ln>
          <a:effectLst/>
        </p:spPr>
        <p:txBody>
          <a:bodyPr/>
          <a:lstStyle/>
          <a:p>
            <a:endParaRPr lang="ru-RU"/>
          </a:p>
        </p:txBody>
      </p:sp>
      <p:sp>
        <p:nvSpPr>
          <p:cNvPr id="324661" name="Line 53"/>
          <p:cNvSpPr>
            <a:spLocks noChangeShapeType="1"/>
          </p:cNvSpPr>
          <p:nvPr/>
        </p:nvSpPr>
        <p:spPr bwMode="auto">
          <a:xfrm>
            <a:off x="8532813" y="4292600"/>
            <a:ext cx="611187" cy="1008063"/>
          </a:xfrm>
          <a:prstGeom prst="line">
            <a:avLst/>
          </a:prstGeom>
          <a:noFill/>
          <a:ln w="9525">
            <a:solidFill>
              <a:schemeClr val="tx1"/>
            </a:solidFill>
            <a:round/>
            <a:headEnd/>
            <a:tailEnd/>
          </a:ln>
          <a:effectLst/>
        </p:spPr>
        <p:txBody>
          <a:bodyPr/>
          <a:lstStyle/>
          <a:p>
            <a:endParaRPr lang="ru-RU"/>
          </a:p>
        </p:txBody>
      </p:sp>
      <p:sp>
        <p:nvSpPr>
          <p:cNvPr id="324662" name="Line 54"/>
          <p:cNvSpPr>
            <a:spLocks noChangeShapeType="1"/>
          </p:cNvSpPr>
          <p:nvPr/>
        </p:nvSpPr>
        <p:spPr bwMode="auto">
          <a:xfrm>
            <a:off x="1908175" y="4292600"/>
            <a:ext cx="1511300" cy="936625"/>
          </a:xfrm>
          <a:prstGeom prst="line">
            <a:avLst/>
          </a:prstGeom>
          <a:noFill/>
          <a:ln w="9525">
            <a:solidFill>
              <a:schemeClr val="tx1"/>
            </a:solidFill>
            <a:round/>
            <a:headEnd/>
            <a:tailEnd/>
          </a:ln>
          <a:effectLst/>
        </p:spPr>
        <p:txBody>
          <a:bodyPr/>
          <a:lstStyle/>
          <a:p>
            <a:endParaRPr lang="ru-RU"/>
          </a:p>
        </p:txBody>
      </p:sp>
      <p:sp>
        <p:nvSpPr>
          <p:cNvPr id="324663" name="Text Box 55"/>
          <p:cNvSpPr txBox="1">
            <a:spLocks noChangeArrowheads="1"/>
          </p:cNvSpPr>
          <p:nvPr/>
        </p:nvSpPr>
        <p:spPr bwMode="auto">
          <a:xfrm>
            <a:off x="4140200" y="5373688"/>
            <a:ext cx="576263" cy="396875"/>
          </a:xfrm>
          <a:prstGeom prst="rect">
            <a:avLst/>
          </a:prstGeom>
          <a:noFill/>
          <a:ln w="9525">
            <a:noFill/>
            <a:miter lim="800000"/>
            <a:headEnd/>
            <a:tailEnd/>
          </a:ln>
          <a:effectLst/>
        </p:spPr>
        <p:txBody>
          <a:bodyPr>
            <a:spAutoFit/>
          </a:bodyPr>
          <a:lstStyle/>
          <a:p>
            <a:pPr>
              <a:spcBef>
                <a:spcPct val="50000"/>
              </a:spcBef>
            </a:pPr>
            <a:r>
              <a:rPr lang="ru-RU" sz="2000" b="1"/>
              <a:t>0,5</a:t>
            </a:r>
          </a:p>
        </p:txBody>
      </p:sp>
      <p:sp>
        <p:nvSpPr>
          <p:cNvPr id="324664" name="Text Box 56"/>
          <p:cNvSpPr txBox="1">
            <a:spLocks noChangeArrowheads="1"/>
          </p:cNvSpPr>
          <p:nvPr/>
        </p:nvSpPr>
        <p:spPr bwMode="auto">
          <a:xfrm>
            <a:off x="6372225" y="5300663"/>
            <a:ext cx="720725" cy="396875"/>
          </a:xfrm>
          <a:prstGeom prst="rect">
            <a:avLst/>
          </a:prstGeom>
          <a:noFill/>
          <a:ln w="9525">
            <a:noFill/>
            <a:miter lim="800000"/>
            <a:headEnd/>
            <a:tailEnd/>
          </a:ln>
          <a:effectLst/>
        </p:spPr>
        <p:txBody>
          <a:bodyPr>
            <a:spAutoFit/>
          </a:bodyPr>
          <a:lstStyle/>
          <a:p>
            <a:pPr>
              <a:spcBef>
                <a:spcPct val="50000"/>
              </a:spcBef>
            </a:pPr>
            <a:r>
              <a:rPr lang="ru-RU" sz="2000" b="1"/>
              <a:t>0,75</a:t>
            </a:r>
          </a:p>
        </p:txBody>
      </p:sp>
      <p:sp>
        <p:nvSpPr>
          <p:cNvPr id="324665" name="Text Box 57"/>
          <p:cNvSpPr txBox="1">
            <a:spLocks noChangeArrowheads="1"/>
          </p:cNvSpPr>
          <p:nvPr/>
        </p:nvSpPr>
        <p:spPr bwMode="auto">
          <a:xfrm>
            <a:off x="1619250" y="5373688"/>
            <a:ext cx="792163" cy="396875"/>
          </a:xfrm>
          <a:prstGeom prst="rect">
            <a:avLst/>
          </a:prstGeom>
          <a:noFill/>
          <a:ln w="9525">
            <a:noFill/>
            <a:miter lim="800000"/>
            <a:headEnd/>
            <a:tailEnd/>
          </a:ln>
          <a:effectLst/>
        </p:spPr>
        <p:txBody>
          <a:bodyPr>
            <a:spAutoFit/>
          </a:bodyPr>
          <a:lstStyle/>
          <a:p>
            <a:pPr>
              <a:spcBef>
                <a:spcPct val="50000"/>
              </a:spcBef>
            </a:pPr>
            <a:r>
              <a:rPr lang="ru-RU" sz="2000" b="1"/>
              <a:t>0,25</a:t>
            </a:r>
          </a:p>
        </p:txBody>
      </p:sp>
      <p:sp>
        <p:nvSpPr>
          <p:cNvPr id="324666" name="Text Box 58"/>
          <p:cNvSpPr txBox="1">
            <a:spLocks noChangeArrowheads="1"/>
          </p:cNvSpPr>
          <p:nvPr/>
        </p:nvSpPr>
        <p:spPr bwMode="auto">
          <a:xfrm>
            <a:off x="8893175" y="4508500"/>
            <a:ext cx="25241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67" name="Line 59"/>
          <p:cNvSpPr>
            <a:spLocks noChangeShapeType="1"/>
          </p:cNvSpPr>
          <p:nvPr/>
        </p:nvSpPr>
        <p:spPr bwMode="auto">
          <a:xfrm flipH="1">
            <a:off x="6516688" y="4292600"/>
            <a:ext cx="1943100" cy="936625"/>
          </a:xfrm>
          <a:prstGeom prst="line">
            <a:avLst/>
          </a:prstGeom>
          <a:noFill/>
          <a:ln w="9525">
            <a:solidFill>
              <a:schemeClr val="tx1"/>
            </a:solidFill>
            <a:round/>
            <a:headEnd/>
            <a:tailEnd/>
          </a:ln>
          <a:effectLst/>
        </p:spPr>
        <p:txBody>
          <a:bodyPr/>
          <a:lstStyle/>
          <a:p>
            <a:endParaRPr lang="ru-RU"/>
          </a:p>
        </p:txBody>
      </p:sp>
      <p:sp>
        <p:nvSpPr>
          <p:cNvPr id="324668" name="Text Box 60"/>
          <p:cNvSpPr txBox="1">
            <a:spLocks noChangeArrowheads="1"/>
          </p:cNvSpPr>
          <p:nvPr/>
        </p:nvSpPr>
        <p:spPr bwMode="auto">
          <a:xfrm>
            <a:off x="4427538" y="4581525"/>
            <a:ext cx="30797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69" name="Text Box 61"/>
          <p:cNvSpPr txBox="1">
            <a:spLocks noChangeArrowheads="1"/>
          </p:cNvSpPr>
          <p:nvPr/>
        </p:nvSpPr>
        <p:spPr bwMode="auto">
          <a:xfrm>
            <a:off x="5003800" y="4437063"/>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0,3</a:t>
            </a:r>
          </a:p>
        </p:txBody>
      </p:sp>
      <p:sp>
        <p:nvSpPr>
          <p:cNvPr id="324670" name="Text Box 62"/>
          <p:cNvSpPr txBox="1">
            <a:spLocks noChangeArrowheads="1"/>
          </p:cNvSpPr>
          <p:nvPr/>
        </p:nvSpPr>
        <p:spPr bwMode="auto">
          <a:xfrm>
            <a:off x="3635375" y="4437063"/>
            <a:ext cx="649288"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0,3</a:t>
            </a:r>
          </a:p>
        </p:txBody>
      </p:sp>
      <p:sp>
        <p:nvSpPr>
          <p:cNvPr id="324671" name="Text Box 63"/>
          <p:cNvSpPr txBox="1">
            <a:spLocks noChangeArrowheads="1"/>
          </p:cNvSpPr>
          <p:nvPr/>
        </p:nvSpPr>
        <p:spPr bwMode="auto">
          <a:xfrm>
            <a:off x="7524750" y="4292600"/>
            <a:ext cx="400050" cy="396875"/>
          </a:xfrm>
          <a:prstGeom prst="rect">
            <a:avLst/>
          </a:prstGeom>
          <a:noFill/>
          <a:ln w="9525">
            <a:noFill/>
            <a:miter lim="800000"/>
            <a:headEnd/>
            <a:tailEnd/>
          </a:ln>
          <a:effectLst/>
        </p:spPr>
        <p:txBody>
          <a:bodyPr>
            <a:spAutoFit/>
          </a:bodyPr>
          <a:lstStyle/>
          <a:p>
            <a:pPr>
              <a:spcBef>
                <a:spcPct val="50000"/>
              </a:spcBef>
            </a:pPr>
            <a:r>
              <a:rPr lang="ru-RU" sz="2000" b="1"/>
              <a:t> </a:t>
            </a:r>
            <a:r>
              <a:rPr lang="ru-RU" sz="2000" b="1">
                <a:solidFill>
                  <a:srgbClr val="EE2914"/>
                </a:solidFill>
              </a:rPr>
              <a:t>0</a:t>
            </a:r>
          </a:p>
        </p:txBody>
      </p:sp>
      <p:sp>
        <p:nvSpPr>
          <p:cNvPr id="324672" name="Text Box 64"/>
          <p:cNvSpPr txBox="1">
            <a:spLocks noChangeArrowheads="1"/>
          </p:cNvSpPr>
          <p:nvPr/>
        </p:nvSpPr>
        <p:spPr bwMode="auto">
          <a:xfrm>
            <a:off x="5724525" y="4581525"/>
            <a:ext cx="28892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73" name="Line 65"/>
          <p:cNvSpPr>
            <a:spLocks noChangeShapeType="1"/>
          </p:cNvSpPr>
          <p:nvPr/>
        </p:nvSpPr>
        <p:spPr bwMode="auto">
          <a:xfrm flipH="1">
            <a:off x="5795963" y="4292600"/>
            <a:ext cx="1296987" cy="865188"/>
          </a:xfrm>
          <a:prstGeom prst="line">
            <a:avLst/>
          </a:prstGeom>
          <a:noFill/>
          <a:ln w="9525">
            <a:solidFill>
              <a:schemeClr val="tx1"/>
            </a:solidFill>
            <a:round/>
            <a:headEnd/>
            <a:tailEnd/>
          </a:ln>
          <a:effectLst/>
        </p:spPr>
        <p:txBody>
          <a:bodyPr/>
          <a:lstStyle/>
          <a:p>
            <a:endParaRPr lang="ru-RU"/>
          </a:p>
        </p:txBody>
      </p:sp>
      <p:sp>
        <p:nvSpPr>
          <p:cNvPr id="324674" name="Text Box 66"/>
          <p:cNvSpPr txBox="1">
            <a:spLocks noChangeArrowheads="1"/>
          </p:cNvSpPr>
          <p:nvPr/>
        </p:nvSpPr>
        <p:spPr bwMode="auto">
          <a:xfrm>
            <a:off x="6156325" y="4365625"/>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0,4</a:t>
            </a:r>
          </a:p>
        </p:txBody>
      </p:sp>
      <p:sp>
        <p:nvSpPr>
          <p:cNvPr id="324675" name="Text Box 67"/>
          <p:cNvSpPr txBox="1">
            <a:spLocks noChangeArrowheads="1"/>
          </p:cNvSpPr>
          <p:nvPr/>
        </p:nvSpPr>
        <p:spPr bwMode="auto">
          <a:xfrm>
            <a:off x="8027988" y="4868863"/>
            <a:ext cx="5762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0,6</a:t>
            </a:r>
          </a:p>
        </p:txBody>
      </p:sp>
      <p:sp>
        <p:nvSpPr>
          <p:cNvPr id="324676" name="Text Box 68"/>
          <p:cNvSpPr txBox="1">
            <a:spLocks noChangeArrowheads="1"/>
          </p:cNvSpPr>
          <p:nvPr/>
        </p:nvSpPr>
        <p:spPr bwMode="auto">
          <a:xfrm>
            <a:off x="7308850" y="4797425"/>
            <a:ext cx="719138"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0,9</a:t>
            </a:r>
          </a:p>
        </p:txBody>
      </p:sp>
      <p:sp>
        <p:nvSpPr>
          <p:cNvPr id="324677" name="Text Box 69"/>
          <p:cNvSpPr txBox="1">
            <a:spLocks noChangeArrowheads="1"/>
          </p:cNvSpPr>
          <p:nvPr/>
        </p:nvSpPr>
        <p:spPr bwMode="auto">
          <a:xfrm>
            <a:off x="179388" y="4437063"/>
            <a:ext cx="3603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78" name="Text Box 70"/>
          <p:cNvSpPr txBox="1">
            <a:spLocks noChangeArrowheads="1"/>
          </p:cNvSpPr>
          <p:nvPr/>
        </p:nvSpPr>
        <p:spPr bwMode="auto">
          <a:xfrm>
            <a:off x="971550" y="4221163"/>
            <a:ext cx="576263"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0,4</a:t>
            </a:r>
          </a:p>
        </p:txBody>
      </p:sp>
      <p:sp>
        <p:nvSpPr>
          <p:cNvPr id="324679" name="Text Box 71"/>
          <p:cNvSpPr txBox="1">
            <a:spLocks noChangeArrowheads="1"/>
          </p:cNvSpPr>
          <p:nvPr/>
        </p:nvSpPr>
        <p:spPr bwMode="auto">
          <a:xfrm>
            <a:off x="684213" y="4797425"/>
            <a:ext cx="647700"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0,7</a:t>
            </a:r>
          </a:p>
        </p:txBody>
      </p:sp>
      <p:sp>
        <p:nvSpPr>
          <p:cNvPr id="324680" name="Text Box 72"/>
          <p:cNvSpPr txBox="1">
            <a:spLocks noChangeArrowheads="1"/>
          </p:cNvSpPr>
          <p:nvPr/>
        </p:nvSpPr>
        <p:spPr bwMode="auto">
          <a:xfrm>
            <a:off x="1476375" y="4652963"/>
            <a:ext cx="503238" cy="396875"/>
          </a:xfrm>
          <a:prstGeom prst="rect">
            <a:avLst/>
          </a:prstGeom>
          <a:noFill/>
          <a:ln w="9525">
            <a:noFill/>
            <a:miter lim="800000"/>
            <a:headEnd/>
            <a:tailEnd/>
          </a:ln>
          <a:effectLst/>
        </p:spPr>
        <p:txBody>
          <a:bodyPr>
            <a:spAutoFit/>
          </a:bodyPr>
          <a:lstStyle/>
          <a:p>
            <a:pPr>
              <a:spcBef>
                <a:spcPct val="50000"/>
              </a:spcBef>
            </a:pPr>
            <a:endParaRPr lang="ru-RU" sz="2000" b="1"/>
          </a:p>
        </p:txBody>
      </p:sp>
      <p:sp>
        <p:nvSpPr>
          <p:cNvPr id="324681" name="Text Box 73"/>
          <p:cNvSpPr txBox="1">
            <a:spLocks noChangeArrowheads="1"/>
          </p:cNvSpPr>
          <p:nvPr/>
        </p:nvSpPr>
        <p:spPr bwMode="auto">
          <a:xfrm>
            <a:off x="1476375" y="4652963"/>
            <a:ext cx="647700"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0,8</a:t>
            </a:r>
          </a:p>
        </p:txBody>
      </p:sp>
      <p:sp>
        <p:nvSpPr>
          <p:cNvPr id="324682" name="Text Box 74"/>
          <p:cNvSpPr txBox="1">
            <a:spLocks noChangeArrowheads="1"/>
          </p:cNvSpPr>
          <p:nvPr/>
        </p:nvSpPr>
        <p:spPr bwMode="auto">
          <a:xfrm>
            <a:off x="2411413" y="4292600"/>
            <a:ext cx="288925"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1</a:t>
            </a:r>
          </a:p>
        </p:txBody>
      </p:sp>
      <p:sp>
        <p:nvSpPr>
          <p:cNvPr id="324683" name="Text Box 75"/>
          <p:cNvSpPr txBox="1">
            <a:spLocks noChangeArrowheads="1"/>
          </p:cNvSpPr>
          <p:nvPr/>
        </p:nvSpPr>
        <p:spPr bwMode="auto">
          <a:xfrm>
            <a:off x="3059113" y="4724400"/>
            <a:ext cx="576262" cy="396875"/>
          </a:xfrm>
          <a:prstGeom prst="rect">
            <a:avLst/>
          </a:prstGeom>
          <a:noFill/>
          <a:ln w="9525">
            <a:noFill/>
            <a:miter lim="800000"/>
            <a:headEnd/>
            <a:tailEnd/>
          </a:ln>
          <a:effectLst/>
        </p:spPr>
        <p:txBody>
          <a:bodyPr>
            <a:spAutoFit/>
          </a:bodyPr>
          <a:lstStyle/>
          <a:p>
            <a:pPr>
              <a:spcBef>
                <a:spcPct val="50000"/>
              </a:spcBef>
            </a:pPr>
            <a:r>
              <a:rPr lang="ru-RU" sz="2000" b="1">
                <a:solidFill>
                  <a:srgbClr val="EE2914"/>
                </a:solidFill>
              </a:rPr>
              <a:t>0,5</a:t>
            </a:r>
          </a:p>
        </p:txBody>
      </p:sp>
      <p:sp>
        <p:nvSpPr>
          <p:cNvPr id="324684" name="Line 76"/>
          <p:cNvSpPr>
            <a:spLocks noChangeShapeType="1"/>
          </p:cNvSpPr>
          <p:nvPr/>
        </p:nvSpPr>
        <p:spPr bwMode="auto">
          <a:xfrm>
            <a:off x="2916238" y="5157788"/>
            <a:ext cx="71437" cy="71437"/>
          </a:xfrm>
          <a:prstGeom prst="line">
            <a:avLst/>
          </a:prstGeom>
          <a:noFill/>
          <a:ln w="9525">
            <a:solidFill>
              <a:schemeClr val="tx1"/>
            </a:solidFill>
            <a:round/>
            <a:headEnd/>
            <a:tailEnd/>
          </a:ln>
          <a:effectLst/>
        </p:spPr>
        <p:txBody>
          <a:bodyPr/>
          <a:lstStyle/>
          <a:p>
            <a:endParaRPr lang="ru-RU"/>
          </a:p>
        </p:txBody>
      </p:sp>
      <p:sp>
        <p:nvSpPr>
          <p:cNvPr id="324685" name="Text Box 77"/>
          <p:cNvSpPr txBox="1">
            <a:spLocks noChangeArrowheads="1"/>
          </p:cNvSpPr>
          <p:nvPr/>
        </p:nvSpPr>
        <p:spPr bwMode="auto">
          <a:xfrm>
            <a:off x="0" y="6021388"/>
            <a:ext cx="9324975" cy="274637"/>
          </a:xfrm>
          <a:prstGeom prst="rect">
            <a:avLst/>
          </a:prstGeom>
          <a:noFill/>
          <a:ln w="9525" algn="ctr">
            <a:noFill/>
            <a:miter lim="800000"/>
            <a:headEnd/>
            <a:tailEnd/>
          </a:ln>
          <a:effectLst/>
        </p:spPr>
        <p:txBody>
          <a:bodyPr>
            <a:spAutoFit/>
          </a:bodyPr>
          <a:lstStyle/>
          <a:p>
            <a:pPr marL="342900" indent="-342900">
              <a:lnSpc>
                <a:spcPct val="50000"/>
              </a:lnSpc>
              <a:spcBef>
                <a:spcPct val="50000"/>
              </a:spcBef>
              <a:buClr>
                <a:schemeClr val="hlink"/>
              </a:buClr>
              <a:buFont typeface="Wingdings" pitchFamily="2" charset="2"/>
              <a:buNone/>
            </a:pPr>
            <a:r>
              <a:rPr lang="ru-RU" sz="2400">
                <a:effectLst>
                  <a:outerShdw blurRad="38100" dist="38100" dir="2700000" algn="tl">
                    <a:srgbClr val="000000"/>
                  </a:outerShdw>
                </a:effectLst>
              </a:rPr>
              <a:t>Идея градуированных и гранулированных значений истинности</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631216"/>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Heчеткая</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продукция в ЭС и иерархия выбора в СПР опираются на базовые знания, хранимые в СУБД, т. е. левая часть нечеткой продукции с учетом релевантных записей в БД описывает ситуацию, а правая - решение. Существует аналогия с представлением знаний в МЭС и рассуждениями на основе прецедентов</a:t>
            </a:r>
            <a:endParaRPr lang="ru-RU" sz="2000"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3999" cy="707886"/>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ИНТЕГРАЦИЯ МЯГКИХ ЭКСПЕРТНЫХ СИСТЕМ И СИСТЕМ ПРИНЯТИЯ РЕШЕНИЙ</a:t>
            </a:r>
            <a:endParaRPr lang="ru-RU" sz="20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871707"/>
            <a:ext cx="9144000" cy="1631216"/>
          </a:xfrm>
          <a:prstGeom prst="rect">
            <a:avLst/>
          </a:prstGeom>
        </p:spPr>
        <p:txBody>
          <a:bodyPr wrap="square">
            <a:spAutoFit/>
          </a:bodyPr>
          <a:lstStyle/>
          <a:p>
            <a:r>
              <a:rPr lang="ru-RU" sz="2000" dirty="0" smtClean="0">
                <a:latin typeface="Times New Roman" pitchFamily="18" charset="0"/>
                <a:cs typeface="Times New Roman" pitchFamily="18" charset="0"/>
              </a:rPr>
              <a:t>	Эксперт </a:t>
            </a:r>
            <a:r>
              <a:rPr lang="ru-RU" sz="2000" dirty="0" smtClean="0">
                <a:latin typeface="Times New Roman" pitchFamily="18" charset="0"/>
                <a:cs typeface="Times New Roman" pitchFamily="18" charset="0"/>
              </a:rPr>
              <a:t>часто как принимает решение в условиях многокритериального выбора детерминированных альтернатив (типовых решений), так и ищет решение. Поэтому представляется обоснованным построение инструментария как интеграции систем двух типов: экспертной системы ЭС и системы принятия решений СПР</a:t>
            </a:r>
            <a:endParaRPr lang="ru-RU" sz="2000" dirty="0">
              <a:latin typeface="Times New Roman" pitchFamily="18" charset="0"/>
              <a:cs typeface="Times New Roman" pitchFamily="18" charset="0"/>
            </a:endParaRPr>
          </a:p>
        </p:txBody>
      </p:sp>
      <p:sp>
        <p:nvSpPr>
          <p:cNvPr id="4" name="Прямоугольник 3"/>
          <p:cNvSpPr/>
          <p:nvPr/>
        </p:nvSpPr>
        <p:spPr>
          <a:xfrm>
            <a:off x="0" y="2611508"/>
            <a:ext cx="9144000" cy="1631216"/>
          </a:xfrm>
          <a:prstGeom prst="rect">
            <a:avLst/>
          </a:prstGeom>
        </p:spPr>
        <p:txBody>
          <a:bodyPr wrap="square">
            <a:spAutoFit/>
          </a:bodyPr>
          <a:lstStyle/>
          <a:p>
            <a:r>
              <a:rPr lang="ru-RU" sz="2000" dirty="0" smtClean="0"/>
              <a:t>Оправдано построение интеллектуальной САПР как композиции систем трех типов: </a:t>
            </a:r>
            <a:endParaRPr lang="ru-RU" sz="2000" dirty="0" smtClean="0"/>
          </a:p>
          <a:p>
            <a:pPr>
              <a:buFontTx/>
              <a:buChar char="-"/>
            </a:pPr>
            <a:r>
              <a:rPr lang="ru-RU" sz="2000" dirty="0" smtClean="0"/>
              <a:t>системы </a:t>
            </a:r>
            <a:r>
              <a:rPr lang="ru-RU" sz="2000" dirty="0" smtClean="0"/>
              <a:t>автоматизированного проектирования САПР, </a:t>
            </a:r>
            <a:endParaRPr lang="ru-RU" sz="2000" dirty="0" smtClean="0"/>
          </a:p>
          <a:p>
            <a:pPr>
              <a:buFontTx/>
              <a:buChar char="-"/>
            </a:pPr>
            <a:r>
              <a:rPr lang="ru-RU" sz="2000" dirty="0" smtClean="0"/>
              <a:t>экспертной </a:t>
            </a:r>
            <a:r>
              <a:rPr lang="ru-RU" sz="2000" dirty="0" smtClean="0"/>
              <a:t>системы </a:t>
            </a:r>
            <a:r>
              <a:rPr lang="ru-RU" sz="2000" dirty="0" smtClean="0"/>
              <a:t>ЭС,</a:t>
            </a:r>
          </a:p>
          <a:p>
            <a:pPr>
              <a:buFontTx/>
              <a:buChar char="-"/>
            </a:pPr>
            <a:r>
              <a:rPr lang="ru-RU" sz="2000" dirty="0" smtClean="0"/>
              <a:t> </a:t>
            </a:r>
            <a:r>
              <a:rPr lang="ru-RU" sz="2000" dirty="0" smtClean="0"/>
              <a:t>системы принятия решений </a:t>
            </a:r>
            <a:r>
              <a:rPr lang="ru-RU" sz="2000" dirty="0" smtClean="0"/>
              <a:t>СПР. </a:t>
            </a:r>
            <a:endParaRPr lang="ru-RU"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409027" y="766160"/>
            <a:ext cx="8676003" cy="5382392"/>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8180" y="0"/>
            <a:ext cx="7204840" cy="461665"/>
          </a:xfrm>
          <a:prstGeom prst="rect">
            <a:avLst/>
          </a:prstGeom>
        </p:spPr>
        <p:txBody>
          <a:bodyPr wrap="square">
            <a:spAutoFit/>
          </a:bodyPr>
          <a:lstStyle/>
          <a:p>
            <a:r>
              <a:rPr lang="ru-RU" sz="2400" b="1" dirty="0" smtClean="0">
                <a:solidFill>
                  <a:srgbClr val="FF0000"/>
                </a:solidFill>
                <a:latin typeface="Times New Roman" pitchFamily="18" charset="0"/>
                <a:cs typeface="Times New Roman" pitchFamily="18" charset="0"/>
              </a:rPr>
              <a:t>Интеграция с интеллектуальными парадигмами</a:t>
            </a:r>
            <a:endParaRPr lang="ru-RU" sz="2400" b="1" dirty="0">
              <a:solidFill>
                <a:srgbClr val="FF0000"/>
              </a:solidFill>
              <a:latin typeface="Times New Roman" pitchFamily="18" charset="0"/>
              <a:cs typeface="Times New Roman" pitchFamily="18" charset="0"/>
            </a:endParaRPr>
          </a:p>
        </p:txBody>
      </p:sp>
      <p:sp>
        <p:nvSpPr>
          <p:cNvPr id="3" name="TextBox 2"/>
          <p:cNvSpPr txBox="1"/>
          <p:nvPr/>
        </p:nvSpPr>
        <p:spPr>
          <a:xfrm>
            <a:off x="352362" y="488731"/>
            <a:ext cx="8791638" cy="400110"/>
          </a:xfrm>
          <a:prstGeom prst="rect">
            <a:avLst/>
          </a:prstGeom>
          <a:noFill/>
        </p:spPr>
        <p:txBody>
          <a:bodyPr wrap="none" rtlCol="0">
            <a:spAutoFit/>
          </a:bodyPr>
          <a:lstStyle/>
          <a:p>
            <a:r>
              <a:rPr lang="ru-RU" sz="2000" dirty="0" smtClean="0">
                <a:solidFill>
                  <a:schemeClr val="accent2">
                    <a:lumMod val="50000"/>
                  </a:schemeClr>
                </a:solidFill>
                <a:latin typeface="Times New Roman" pitchFamily="18" charset="0"/>
                <a:cs typeface="Times New Roman" pitchFamily="18" charset="0"/>
              </a:rPr>
              <a:t>Разновидности интеграции нечетких систем и различных методов </a:t>
            </a:r>
            <a:r>
              <a:rPr lang="ru-RU" sz="2000" dirty="0" err="1" smtClean="0">
                <a:solidFill>
                  <a:schemeClr val="accent2">
                    <a:lumMod val="50000"/>
                  </a:schemeClr>
                </a:solidFill>
                <a:latin typeface="Times New Roman" pitchFamily="18" charset="0"/>
                <a:cs typeface="Times New Roman" pitchFamily="18" charset="0"/>
              </a:rPr>
              <a:t>Data</a:t>
            </a:r>
            <a:r>
              <a:rPr lang="ru-RU" sz="2000" dirty="0" smtClean="0">
                <a:solidFill>
                  <a:schemeClr val="accent2">
                    <a:lumMod val="50000"/>
                  </a:schemeClr>
                </a:solidFill>
                <a:latin typeface="Times New Roman" pitchFamily="18" charset="0"/>
                <a:cs typeface="Times New Roman" pitchFamily="18" charset="0"/>
              </a:rPr>
              <a:t> </a:t>
            </a:r>
            <a:r>
              <a:rPr lang="ru-RU" sz="2000" dirty="0" err="1" smtClean="0">
                <a:solidFill>
                  <a:schemeClr val="accent2">
                    <a:lumMod val="50000"/>
                  </a:schemeClr>
                </a:solidFill>
                <a:latin typeface="Times New Roman" pitchFamily="18" charset="0"/>
                <a:cs typeface="Times New Roman" pitchFamily="18" charset="0"/>
              </a:rPr>
              <a:t>Mining</a:t>
            </a:r>
            <a:endParaRPr lang="ru-RU" sz="2000" dirty="0">
              <a:solidFill>
                <a:schemeClr val="accent2">
                  <a:lumMod val="50000"/>
                </a:schemeClr>
              </a:solidFill>
              <a:latin typeface="Times New Roman" pitchFamily="18" charset="0"/>
              <a:cs typeface="Times New Roman" pitchFamily="18" charset="0"/>
            </a:endParaRPr>
          </a:p>
        </p:txBody>
      </p:sp>
      <p:sp>
        <p:nvSpPr>
          <p:cNvPr id="4" name="Прямоугольник 3"/>
          <p:cNvSpPr/>
          <p:nvPr/>
        </p:nvSpPr>
        <p:spPr>
          <a:xfrm>
            <a:off x="0" y="1272792"/>
            <a:ext cx="9144000" cy="5324535"/>
          </a:xfrm>
          <a:prstGeom prst="rect">
            <a:avLst/>
          </a:prstGeom>
        </p:spPr>
        <p:txBody>
          <a:bodyPr wrap="square">
            <a:spAutoFit/>
          </a:bodyPr>
          <a:lstStyle/>
          <a:p>
            <a:pPr marL="342900" indent="-342900">
              <a:buAutoNum type="arabicPeriod"/>
            </a:pPr>
            <a:r>
              <a:rPr lang="ru-RU" sz="2000" i="1" dirty="0" smtClean="0"/>
              <a:t>Нечеткие </a:t>
            </a:r>
            <a:r>
              <a:rPr lang="ru-RU" sz="2000" i="1" dirty="0" smtClean="0"/>
              <a:t>нейронные </a:t>
            </a:r>
            <a:r>
              <a:rPr lang="ru-RU" sz="2000" i="1" dirty="0" smtClean="0"/>
              <a:t>сети</a:t>
            </a:r>
          </a:p>
          <a:p>
            <a:pPr marL="342900" indent="-342900"/>
            <a:endParaRPr lang="ru-RU" sz="2000" dirty="0" smtClean="0"/>
          </a:p>
          <a:p>
            <a:r>
              <a:rPr lang="ru-RU" sz="2000" dirty="0" smtClean="0"/>
              <a:t>	Нечеткие </a:t>
            </a:r>
            <a:r>
              <a:rPr lang="ru-RU" sz="2000" dirty="0" smtClean="0"/>
              <a:t>нейронные сети (</a:t>
            </a:r>
            <a:r>
              <a:rPr lang="ru-RU" sz="2000" dirty="0" err="1" smtClean="0"/>
              <a:t>fuzzy-neural</a:t>
            </a:r>
            <a:r>
              <a:rPr lang="ru-RU" sz="2000" dirty="0" smtClean="0"/>
              <a:t> </a:t>
            </a:r>
            <a:r>
              <a:rPr lang="ru-RU" sz="2000" dirty="0" err="1" smtClean="0"/>
              <a:t>networks</a:t>
            </a:r>
            <a:r>
              <a:rPr lang="ru-RU" sz="2000" dirty="0" smtClean="0"/>
              <a:t>) осуществляют выводы на основе аппарата нечеткой логики, однако параметры функций принадлежности настраиваются с использованием алгоритмов обучения НС. Поэтому для подбора параметров таких сетей применим метод обратного распространения ошибки, изначально предложенный для обучения многослойного персептрона. Для этого модуль нечеткого управления представляется в форме многослойной сети. </a:t>
            </a:r>
            <a:endParaRPr lang="ru-RU" sz="2000" dirty="0" smtClean="0"/>
          </a:p>
          <a:p>
            <a:r>
              <a:rPr lang="ru-RU" sz="2000" dirty="0" smtClean="0"/>
              <a:t>Нечеткая </a:t>
            </a:r>
            <a:r>
              <a:rPr lang="ru-RU" sz="2000" dirty="0" smtClean="0"/>
              <a:t>нейронная сеть как правило состоит из четырех слоев: </a:t>
            </a:r>
            <a:endParaRPr lang="ru-RU" sz="2000" dirty="0" smtClean="0"/>
          </a:p>
          <a:p>
            <a:pPr marL="457200" indent="-457200">
              <a:buAutoNum type="arabicPeriod"/>
            </a:pPr>
            <a:r>
              <a:rPr lang="ru-RU" sz="2000" dirty="0" smtClean="0"/>
              <a:t>слоя </a:t>
            </a:r>
            <a:r>
              <a:rPr lang="ru-RU" sz="2000" dirty="0" err="1" smtClean="0"/>
              <a:t>фазификации</a:t>
            </a:r>
            <a:r>
              <a:rPr lang="ru-RU" sz="2000" dirty="0" smtClean="0"/>
              <a:t> входных переменных, </a:t>
            </a:r>
            <a:endParaRPr lang="ru-RU" sz="2000" dirty="0" smtClean="0"/>
          </a:p>
          <a:p>
            <a:pPr marL="457200" indent="-457200">
              <a:buAutoNum type="arabicPeriod"/>
            </a:pPr>
            <a:r>
              <a:rPr lang="ru-RU" sz="2000" dirty="0" smtClean="0"/>
              <a:t>слоя </a:t>
            </a:r>
            <a:r>
              <a:rPr lang="ru-RU" sz="2000" dirty="0" smtClean="0"/>
              <a:t>агрегирования значений активации условия, </a:t>
            </a:r>
            <a:endParaRPr lang="ru-RU" sz="2000" dirty="0" smtClean="0"/>
          </a:p>
          <a:p>
            <a:pPr marL="457200" indent="-457200">
              <a:buAutoNum type="arabicPeriod"/>
            </a:pPr>
            <a:r>
              <a:rPr lang="ru-RU" sz="2000" dirty="0" smtClean="0"/>
              <a:t>слоя </a:t>
            </a:r>
            <a:r>
              <a:rPr lang="ru-RU" sz="2000" dirty="0" smtClean="0"/>
              <a:t>агрегирования нечетких правил </a:t>
            </a:r>
            <a:r>
              <a:rPr lang="ru-RU" sz="2000" dirty="0" smtClean="0"/>
              <a:t> </a:t>
            </a:r>
          </a:p>
          <a:p>
            <a:pPr marL="457200" indent="-457200">
              <a:buAutoNum type="arabicPeriod"/>
            </a:pPr>
            <a:r>
              <a:rPr lang="ru-RU" sz="2000" dirty="0" smtClean="0"/>
              <a:t>выходного </a:t>
            </a:r>
            <a:r>
              <a:rPr lang="ru-RU" sz="2000" dirty="0" smtClean="0"/>
              <a:t>слоя.</a:t>
            </a:r>
          </a:p>
          <a:p>
            <a:r>
              <a:rPr lang="ru-RU" sz="2000" dirty="0" smtClean="0"/>
              <a:t>	Наибольшее </a:t>
            </a:r>
            <a:r>
              <a:rPr lang="ru-RU" sz="2000" dirty="0" smtClean="0"/>
              <a:t>распространение в настоящее время получили архитектуры нечеткой НС вида ANFIS и TSK. Доказано, что такие сети являются универсальными </a:t>
            </a:r>
            <a:r>
              <a:rPr lang="ru-RU" sz="2000" dirty="0" err="1" smtClean="0"/>
              <a:t>аппроксиматорами</a:t>
            </a:r>
            <a:r>
              <a:rPr lang="ru-RU" sz="2000" dirty="0" smtClean="0"/>
              <a:t>.</a:t>
            </a:r>
            <a:endParaRPr lang="ru-RU" sz="2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r>
              <a:rPr lang="ru-RU" i="1" dirty="0" smtClean="0"/>
              <a:t>2. Адаптивные </a:t>
            </a:r>
            <a:r>
              <a:rPr lang="ru-RU" i="1" dirty="0" smtClean="0"/>
              <a:t>нечеткие </a:t>
            </a:r>
            <a:r>
              <a:rPr lang="ru-RU" i="1" dirty="0" smtClean="0"/>
              <a:t>системы</a:t>
            </a:r>
          </a:p>
          <a:p>
            <a:endParaRPr lang="ru-RU" dirty="0" smtClean="0"/>
          </a:p>
          <a:p>
            <a:r>
              <a:rPr lang="ru-RU" dirty="0" smtClean="0"/>
              <a:t>	Классические </a:t>
            </a:r>
            <a:r>
              <a:rPr lang="ru-RU" dirty="0" smtClean="0"/>
              <a:t>нечеткие системы обладают тем недостатком, что для формулирования правил и функций принадлежности необходимо привлекать экспертов той или иной предметной области, что не всегда удается обеспечить. Адаптивные нечеткие системы (</a:t>
            </a:r>
            <a:r>
              <a:rPr lang="ru-RU" dirty="0" err="1" smtClean="0"/>
              <a:t>adaptive</a:t>
            </a:r>
            <a:r>
              <a:rPr lang="ru-RU" dirty="0" smtClean="0"/>
              <a:t> </a:t>
            </a:r>
            <a:r>
              <a:rPr lang="ru-RU" dirty="0" err="1" smtClean="0"/>
              <a:t>fuzzy</a:t>
            </a:r>
            <a:r>
              <a:rPr lang="ru-RU" dirty="0" smtClean="0"/>
              <a:t> </a:t>
            </a:r>
            <a:r>
              <a:rPr lang="ru-RU" dirty="0" err="1" smtClean="0"/>
              <a:t>systems</a:t>
            </a:r>
            <a:r>
              <a:rPr lang="ru-RU" dirty="0" smtClean="0"/>
              <a:t>) решают эту проблему. В таких системах подбор параметров нечеткой системы производится в процессе обучения на экспериментальных данных. Алгоритмы обучения адаптивных нечетких систем относительно трудоемки и сложны по сравнению с алгоритмами обучения нейронных сетей, и, как правило, состоят из двух стадий: </a:t>
            </a:r>
            <a:endParaRPr lang="ru-RU" dirty="0" smtClean="0"/>
          </a:p>
          <a:p>
            <a:pPr marL="342900" indent="-342900">
              <a:buAutoNum type="arabicPeriod"/>
            </a:pPr>
            <a:r>
              <a:rPr lang="ru-RU" dirty="0" smtClean="0"/>
              <a:t>Генерация </a:t>
            </a:r>
            <a:r>
              <a:rPr lang="ru-RU" dirty="0" smtClean="0"/>
              <a:t>лингвистических правил; </a:t>
            </a:r>
            <a:endParaRPr lang="ru-RU" dirty="0" smtClean="0"/>
          </a:p>
          <a:p>
            <a:pPr marL="342900" indent="-342900">
              <a:buAutoNum type="arabicPeriod"/>
            </a:pPr>
            <a:r>
              <a:rPr lang="ru-RU" dirty="0" smtClean="0"/>
              <a:t>Корректировка </a:t>
            </a:r>
            <a:r>
              <a:rPr lang="ru-RU" dirty="0" smtClean="0"/>
              <a:t>функций принадлежности. </a:t>
            </a:r>
            <a:endParaRPr lang="ru-RU" dirty="0" smtClean="0"/>
          </a:p>
          <a:p>
            <a:pPr marL="342900" indent="-342900">
              <a:buAutoNum type="arabicPeriod"/>
            </a:pPr>
            <a:endParaRPr lang="ru-RU" dirty="0" smtClean="0"/>
          </a:p>
          <a:p>
            <a:pPr marL="342900" indent="-342900"/>
            <a:r>
              <a:rPr lang="ru-RU" dirty="0" smtClean="0"/>
              <a:t>Первая </a:t>
            </a:r>
            <a:r>
              <a:rPr lang="ru-RU" dirty="0" smtClean="0"/>
              <a:t>задача относится к задаче переборного типа, вторая – к оптимизации в непрерывных пространствах. При этом возникает определенное противоречие: для генерации нечетких правил необходимы функции принадлежности, а для проведения нечеткого вывода – правила. Кроме того, при автоматической генерации нечетких правил необходимо обеспечить их полноту и непротиворечивость.</a:t>
            </a:r>
          </a:p>
          <a:p>
            <a:r>
              <a:rPr lang="ru-RU" dirty="0" smtClean="0"/>
              <a:t>Значительная часть методов обучения нечетких систем использует генетические алгоритмы. В англоязычной литературе этому соответствует специальный термин – </a:t>
            </a:r>
            <a:r>
              <a:rPr lang="ru-RU" dirty="0" err="1" smtClean="0"/>
              <a:t>Genetic</a:t>
            </a:r>
            <a:r>
              <a:rPr lang="ru-RU" dirty="0" smtClean="0"/>
              <a:t> </a:t>
            </a:r>
            <a:r>
              <a:rPr lang="ru-RU" dirty="0" err="1" smtClean="0"/>
              <a:t>Fuzzy</a:t>
            </a:r>
            <a:r>
              <a:rPr lang="ru-RU" dirty="0" smtClean="0"/>
              <a:t> </a:t>
            </a:r>
            <a:r>
              <a:rPr lang="ru-RU" dirty="0" err="1" smtClean="0"/>
              <a:t>Systems</a:t>
            </a:r>
            <a:r>
              <a:rPr lang="ru-RU" dirty="0" smtClean="0"/>
              <a:t>.</a:t>
            </a:r>
          </a:p>
          <a:p>
            <a:r>
              <a:rPr lang="ru-RU" dirty="0" smtClean="0"/>
              <a:t>	Значительный </a:t>
            </a:r>
            <a:r>
              <a:rPr lang="ru-RU" dirty="0" smtClean="0"/>
              <a:t>вклад в развитие теории и практики нечетких систем с эволюционной адаптацией внесла группа испанских исследователей во главе с Ф. </a:t>
            </a:r>
            <a:r>
              <a:rPr lang="ru-RU" dirty="0" err="1" smtClean="0"/>
              <a:t>Херрера</a:t>
            </a:r>
            <a:r>
              <a:rPr lang="ru-RU" dirty="0" smtClean="0"/>
              <a:t> (F. </a:t>
            </a:r>
            <a:r>
              <a:rPr lang="ru-RU" dirty="0" err="1" smtClean="0"/>
              <a:t>Herrera</a:t>
            </a:r>
            <a:r>
              <a:rPr lang="ru-RU" dirty="0" smtClean="0"/>
              <a:t>).</a:t>
            </a:r>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r>
              <a:rPr lang="ru-RU" sz="2000" i="1" dirty="0" smtClean="0"/>
              <a:t>3. Нечеткие запросы</a:t>
            </a:r>
          </a:p>
          <a:p>
            <a:endParaRPr lang="ru-RU" sz="2000" dirty="0" smtClean="0"/>
          </a:p>
          <a:p>
            <a:r>
              <a:rPr lang="ru-RU" sz="2000" dirty="0" smtClean="0"/>
              <a:t>	Нечеткие </a:t>
            </a:r>
            <a:r>
              <a:rPr lang="ru-RU" sz="2000" dirty="0" smtClean="0"/>
              <a:t>запросы к базам данных (</a:t>
            </a:r>
            <a:r>
              <a:rPr lang="ru-RU" sz="2000" dirty="0" err="1" smtClean="0"/>
              <a:t>fuzzy</a:t>
            </a:r>
            <a:r>
              <a:rPr lang="ru-RU" sz="2000" dirty="0" smtClean="0"/>
              <a:t> </a:t>
            </a:r>
            <a:r>
              <a:rPr lang="ru-RU" sz="2000" dirty="0" err="1" smtClean="0"/>
              <a:t>queries</a:t>
            </a:r>
            <a:r>
              <a:rPr lang="ru-RU" sz="2000" dirty="0" smtClean="0"/>
              <a:t>) – перспективное направление в современных системах обработки информации. Данный инструмент дает возможность формулировать запросы на естественном языке, например: "Вывести список недорогих предложений о съеме жилья близко к центру города", что невозможно при использовании стандартного механизма запросов. Для этой цели разработана нечеткая реляционная алгебра и специальные расширения языков SQL для нечетких запросов. Большая часть исследований в этой области принадлежит западноевропейским ученым </a:t>
            </a:r>
            <a:endParaRPr lang="ru-RU" sz="2000" dirty="0" smtClean="0"/>
          </a:p>
          <a:p>
            <a:r>
              <a:rPr lang="ru-RU" sz="2000" dirty="0" smtClean="0"/>
              <a:t>Д</a:t>
            </a:r>
            <a:r>
              <a:rPr lang="ru-RU" sz="2000" dirty="0" smtClean="0"/>
              <a:t>. </a:t>
            </a:r>
            <a:r>
              <a:rPr lang="ru-RU" sz="2000" dirty="0" err="1" smtClean="0"/>
              <a:t>Дюбуа</a:t>
            </a:r>
            <a:r>
              <a:rPr lang="ru-RU" sz="2000" dirty="0" smtClean="0"/>
              <a:t> и Г. </a:t>
            </a:r>
            <a:r>
              <a:rPr lang="ru-RU" sz="2000" dirty="0" err="1" smtClean="0"/>
              <a:t>Праде</a:t>
            </a:r>
            <a:r>
              <a:rPr lang="ru-RU" sz="2000" dirty="0" smtClean="0"/>
              <a:t>.</a:t>
            </a:r>
          </a:p>
          <a:p>
            <a:endParaRPr lang="ru-RU" sz="2000" i="1" dirty="0" smtClean="0"/>
          </a:p>
          <a:p>
            <a:r>
              <a:rPr lang="ru-RU" sz="2000" i="1" dirty="0" smtClean="0"/>
              <a:t>4. Нечеткие </a:t>
            </a:r>
            <a:r>
              <a:rPr lang="ru-RU" sz="2000" i="1" dirty="0" smtClean="0"/>
              <a:t>ассоциативные </a:t>
            </a:r>
            <a:r>
              <a:rPr lang="ru-RU" sz="2000" i="1" dirty="0" smtClean="0"/>
              <a:t>правила</a:t>
            </a:r>
          </a:p>
          <a:p>
            <a:endParaRPr lang="ru-RU" sz="2000" dirty="0" smtClean="0"/>
          </a:p>
          <a:p>
            <a:r>
              <a:rPr lang="ru-RU" sz="2000" dirty="0" smtClean="0"/>
              <a:t>	Нечеткие </a:t>
            </a:r>
            <a:r>
              <a:rPr lang="ru-RU" sz="2000" dirty="0" smtClean="0"/>
              <a:t>ассоциативные правила (</a:t>
            </a:r>
            <a:r>
              <a:rPr lang="ru-RU" sz="2000" dirty="0" err="1" smtClean="0"/>
              <a:t>fuzzy</a:t>
            </a:r>
            <a:r>
              <a:rPr lang="ru-RU" sz="2000" dirty="0" smtClean="0"/>
              <a:t> </a:t>
            </a:r>
            <a:r>
              <a:rPr lang="ru-RU" sz="2000" dirty="0" err="1" smtClean="0"/>
              <a:t>associative</a:t>
            </a:r>
            <a:r>
              <a:rPr lang="ru-RU" sz="2000" dirty="0" smtClean="0"/>
              <a:t> </a:t>
            </a:r>
            <a:r>
              <a:rPr lang="ru-RU" sz="2000" dirty="0" err="1" smtClean="0"/>
              <a:t>rules</a:t>
            </a:r>
            <a:r>
              <a:rPr lang="ru-RU" sz="2000" dirty="0" smtClean="0"/>
              <a:t>) – инструмент для извлечения из баз данных закономерностей, которые формулируются в виде лингвистических высказываний. Здесь введены специальные понятия нечеткой транзакции, поддержки и достоверности нечеткого ассоциативного правила.</a:t>
            </a:r>
            <a:endParaRPr lang="ru-RU"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r>
              <a:rPr lang="ru-RU" i="1" dirty="0" smtClean="0"/>
              <a:t>5. Нечеткие </a:t>
            </a:r>
            <a:r>
              <a:rPr lang="ru-RU" i="1" dirty="0" smtClean="0"/>
              <a:t>когнитивные </a:t>
            </a:r>
            <a:r>
              <a:rPr lang="ru-RU" i="1" dirty="0" smtClean="0"/>
              <a:t>карты</a:t>
            </a:r>
          </a:p>
          <a:p>
            <a:endParaRPr lang="ru-RU" dirty="0" smtClean="0"/>
          </a:p>
          <a:p>
            <a:r>
              <a:rPr lang="ru-RU" dirty="0" smtClean="0"/>
              <a:t>	Нечеткие </a:t>
            </a:r>
            <a:r>
              <a:rPr lang="ru-RU" dirty="0" smtClean="0"/>
              <a:t>когнитивные карты (</a:t>
            </a:r>
            <a:r>
              <a:rPr lang="ru-RU" dirty="0" err="1" smtClean="0"/>
              <a:t>fuzzy</a:t>
            </a:r>
            <a:r>
              <a:rPr lang="ru-RU" dirty="0" smtClean="0"/>
              <a:t> </a:t>
            </a:r>
            <a:r>
              <a:rPr lang="ru-RU" dirty="0" err="1" smtClean="0"/>
              <a:t>cognitive</a:t>
            </a:r>
            <a:r>
              <a:rPr lang="ru-RU" dirty="0" smtClean="0"/>
              <a:t> </a:t>
            </a:r>
            <a:r>
              <a:rPr lang="ru-RU" dirty="0" err="1" smtClean="0"/>
              <a:t>maps</a:t>
            </a:r>
            <a:r>
              <a:rPr lang="ru-RU" dirty="0" smtClean="0"/>
              <a:t>) были предложены Б. </a:t>
            </a:r>
            <a:r>
              <a:rPr lang="ru-RU" dirty="0" err="1" smtClean="0"/>
              <a:t>Коско</a:t>
            </a:r>
            <a:r>
              <a:rPr lang="ru-RU" dirty="0" smtClean="0"/>
              <a:t> в 1986 г. и используются для моделирования причинных взаимосвязей, выявленных между концептами некоторой области. В отличие от простых когнитивных карт, нечеткие когнитивные карты представляют собой нечеткий ориентированный граф, узлы которого являются нечеткими множествами. Направленные ребра графа не только отражают причинно-следственные связи между концептами, но и определяют степень влияния (вес) связываемых концептов. Активное использование нечетких когнитивных карт в качестве средства моделирования систем обусловлено возможностью наглядного представления анализируемой системы и легкостью интерпретации причинно-следственных связей между концептами. Основные проблемы связаны с процессом построения когнитивной карты, который не поддается формализации. Кроме того, необходимо доказать, что построенная когнитивная карта адекватна реальной моделируемой системе. Для решения данных проблем разработаны алгоритмы автоматического построения когнитивных карт на основе выборки данных.</a:t>
            </a:r>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r>
              <a:rPr lang="ru-RU" sz="2000" i="1" dirty="0" smtClean="0">
                <a:latin typeface="Times New Roman" pitchFamily="18" charset="0"/>
                <a:cs typeface="Times New Roman" pitchFamily="18" charset="0"/>
              </a:rPr>
              <a:t>6. Нечеткая кластеризация</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Нечеткие </a:t>
            </a:r>
            <a:r>
              <a:rPr lang="ru-RU" sz="2000" dirty="0" smtClean="0">
                <a:latin typeface="Times New Roman" pitchFamily="18" charset="0"/>
                <a:cs typeface="Times New Roman" pitchFamily="18" charset="0"/>
              </a:rPr>
              <a:t>методы кластеризации, в отличие от четких методов (например, нейронные сети </a:t>
            </a:r>
            <a:r>
              <a:rPr lang="ru-RU" sz="2000" dirty="0" err="1" smtClean="0">
                <a:latin typeface="Times New Roman" pitchFamily="18" charset="0"/>
                <a:cs typeface="Times New Roman" pitchFamily="18" charset="0"/>
              </a:rPr>
              <a:t>Кохонена</a:t>
            </a:r>
            <a:r>
              <a:rPr lang="ru-RU" sz="2000" dirty="0" smtClean="0">
                <a:latin typeface="Times New Roman" pitchFamily="18" charset="0"/>
                <a:cs typeface="Times New Roman" pitchFamily="18" charset="0"/>
              </a:rPr>
              <a:t>), позволяют одному и тому же объекту принадлежать одновременно нескольким кластерам, но с различной степенью. Нечеткая кластеризация во многих ситуациях более "естественна", чем четкая, например, для объектов, расположенных на границе кластеров. Наиболее распространены: алгоритм нечеткой самоорганизации </a:t>
            </a:r>
            <a:r>
              <a:rPr lang="ru-RU" sz="2000" dirty="0" err="1" smtClean="0">
                <a:latin typeface="Times New Roman" pitchFamily="18" charset="0"/>
                <a:cs typeface="Times New Roman" pitchFamily="18" charset="0"/>
              </a:rPr>
              <a:t>c-means</a:t>
            </a:r>
            <a:r>
              <a:rPr lang="ru-RU" sz="2000" dirty="0" smtClean="0">
                <a:latin typeface="Times New Roman" pitchFamily="18" charset="0"/>
                <a:cs typeface="Times New Roman" pitchFamily="18" charset="0"/>
              </a:rPr>
              <a:t> и его обобщение в виде алгоритма </a:t>
            </a:r>
            <a:r>
              <a:rPr lang="ru-RU" sz="2000" dirty="0" err="1" smtClean="0">
                <a:latin typeface="Times New Roman" pitchFamily="18" charset="0"/>
                <a:cs typeface="Times New Roman" pitchFamily="18" charset="0"/>
              </a:rPr>
              <a:t>Густафсона-Кесселя</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55941"/>
            <a:ext cx="9144000" cy="1938992"/>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1975 году профессор </a:t>
            </a:r>
            <a:r>
              <a:rPr lang="ru-RU" sz="2000" dirty="0" err="1" smtClean="0">
                <a:latin typeface="Times New Roman" pitchFamily="18" charset="0"/>
                <a:cs typeface="Times New Roman" pitchFamily="18" charset="0"/>
              </a:rPr>
              <a:t>Мамдани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Mamdani</a:t>
            </a:r>
            <a:r>
              <a:rPr lang="ru-RU" sz="2000" dirty="0" smtClean="0">
                <a:latin typeface="Times New Roman" pitchFamily="18" charset="0"/>
                <a:cs typeface="Times New Roman" pitchFamily="18" charset="0"/>
              </a:rPr>
              <a:t>) из Лондона разработал и опубликовал методику управления двигателем паровой турбины.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В 1978 году датская компания F.L. </a:t>
            </a:r>
            <a:r>
              <a:rPr lang="ru-RU" sz="2000" dirty="0" err="1" smtClean="0">
                <a:latin typeface="Times New Roman" pitchFamily="18" charset="0"/>
                <a:cs typeface="Times New Roman" pitchFamily="18" charset="0"/>
              </a:rPr>
              <a:t>Smidth</a:t>
            </a:r>
            <a:r>
              <a:rPr lang="ru-RU" sz="2000" dirty="0" smtClean="0">
                <a:latin typeface="Times New Roman" pitchFamily="18" charset="0"/>
                <a:cs typeface="Times New Roman" pitchFamily="18" charset="0"/>
              </a:rPr>
              <a:t> разработала систему управления для печи обжига кирпича. Это было первым применением в промышленности системы на основе нечеткой логики</a:t>
            </a:r>
            <a:endParaRPr lang="ru-RU"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2337</Words>
  <Application>Microsoft Office PowerPoint</Application>
  <PresentationFormat>Экран (4:3)</PresentationFormat>
  <Paragraphs>544</Paragraphs>
  <Slides>87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Тема Office</vt:lpstr>
      <vt:lpstr>Слайд 1</vt:lpstr>
      <vt:lpstr>Слайд 2</vt:lpstr>
      <vt:lpstr>Слайд 3</vt:lpstr>
      <vt:lpstr>Слайд 4</vt:lpstr>
      <vt:lpstr>Слайд 5</vt:lpstr>
      <vt:lpstr>Слайд 6</vt:lpstr>
      <vt:lpstr>Слайд 7</vt:lpstr>
      <vt:lpstr>ЛИНГВИСТИЧЕСКАЯ ПЕРЕМЕННАЯ «ИСТИННОСТЬ» [Заде, 1976]</vt:lpstr>
      <vt:lpstr>Слайд 9</vt:lpstr>
      <vt:lpstr>Слайд 10</vt:lpstr>
      <vt:lpstr>ИСТОКИ ТЕОРИИ НЕЧЕТКИХ МНОЖЕСТВ</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ЛИНГВИСТИЧЕСКАЯ ПЕРЕМЕННАЯ «ИСТИННОСТЬ» [Заде, 1976]</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Leegr</dc:creator>
  <cp:lastModifiedBy>ИУС</cp:lastModifiedBy>
  <cp:revision>64</cp:revision>
  <dcterms:created xsi:type="dcterms:W3CDTF">2017-09-04T18:27:37Z</dcterms:created>
  <dcterms:modified xsi:type="dcterms:W3CDTF">2017-12-12T11:02:36Z</dcterms:modified>
</cp:coreProperties>
</file>