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9"/>
  </p:notesMasterIdLst>
  <p:sldIdLst>
    <p:sldId id="256" r:id="rId2"/>
    <p:sldId id="257" r:id="rId3"/>
    <p:sldId id="258" r:id="rId4"/>
    <p:sldId id="259" r:id="rId5"/>
    <p:sldId id="260" r:id="rId6"/>
    <p:sldId id="269" r:id="rId7"/>
    <p:sldId id="271" r:id="rId8"/>
    <p:sldId id="272" r:id="rId9"/>
    <p:sldId id="261" r:id="rId10"/>
    <p:sldId id="262" r:id="rId11"/>
    <p:sldId id="270" r:id="rId12"/>
    <p:sldId id="274" r:id="rId13"/>
    <p:sldId id="276" r:id="rId14"/>
    <p:sldId id="275" r:id="rId15"/>
    <p:sldId id="278" r:id="rId16"/>
    <p:sldId id="277" r:id="rId17"/>
    <p:sldId id="279" r:id="rId18"/>
    <p:sldId id="280" r:id="rId19"/>
    <p:sldId id="281" r:id="rId20"/>
    <p:sldId id="299" r:id="rId21"/>
    <p:sldId id="289" r:id="rId22"/>
    <p:sldId id="290" r:id="rId23"/>
    <p:sldId id="291" r:id="rId24"/>
    <p:sldId id="292" r:id="rId25"/>
    <p:sldId id="293" r:id="rId26"/>
    <p:sldId id="294" r:id="rId27"/>
    <p:sldId id="286" r:id="rId28"/>
    <p:sldId id="273" r:id="rId29"/>
    <p:sldId id="287" r:id="rId30"/>
    <p:sldId id="295" r:id="rId31"/>
    <p:sldId id="296" r:id="rId32"/>
    <p:sldId id="297" r:id="rId33"/>
    <p:sldId id="298" r:id="rId34"/>
    <p:sldId id="282" r:id="rId35"/>
    <p:sldId id="283" r:id="rId36"/>
    <p:sldId id="284" r:id="rId37"/>
    <p:sldId id="285"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6C00"/>
    <a:srgbClr val="75AA9F"/>
    <a:srgbClr val="695D46"/>
    <a:srgbClr val="FCEBE7"/>
    <a:srgbClr val="F9D4CB"/>
    <a:srgbClr val="A1E8D9"/>
    <a:srgbClr val="000000"/>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9" d="100"/>
          <a:sy n="139" d="100"/>
        </p:scale>
        <p:origin x="72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731131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cxnSp>
        <p:nvCxnSpPr>
          <p:cNvPr id="10" name="Shape 10"/>
          <p:cNvCxnSpPr/>
          <p:nvPr/>
        </p:nvCxnSpPr>
        <p:spPr>
          <a:xfrm>
            <a:off x="7007735" y="3176888"/>
            <a:ext cx="562200" cy="0"/>
          </a:xfrm>
          <a:prstGeom prst="straightConnector1">
            <a:avLst/>
          </a:prstGeom>
          <a:noFill/>
          <a:ln w="76200" cap="flat" cmpd="sng">
            <a:solidFill>
              <a:schemeClr val="lt2"/>
            </a:solidFill>
            <a:prstDash val="solid"/>
            <a:round/>
            <a:headEnd type="none" w="med" len="med"/>
            <a:tailEnd type="none" w="med" len="med"/>
          </a:ln>
        </p:spPr>
      </p:cxnSp>
      <p:cxnSp>
        <p:nvCxnSpPr>
          <p:cNvPr id="11" name="Shape 11"/>
          <p:cNvCxnSpPr/>
          <p:nvPr/>
        </p:nvCxnSpPr>
        <p:spPr>
          <a:xfrm>
            <a:off x="1575035" y="3158252"/>
            <a:ext cx="562200" cy="0"/>
          </a:xfrm>
          <a:prstGeom prst="straightConnector1">
            <a:avLst/>
          </a:prstGeom>
          <a:noFill/>
          <a:ln w="76200" cap="flat" cmpd="sng">
            <a:solidFill>
              <a:schemeClr val="lt2"/>
            </a:solidFill>
            <a:prstDash val="solid"/>
            <a:round/>
            <a:headEnd type="none" w="med" len="med"/>
            <a:tailEnd type="none" w="med" len="med"/>
          </a:ln>
        </p:spPr>
      </p:cxnSp>
      <p:grpSp>
        <p:nvGrpSpPr>
          <p:cNvPr id="12" name="Shape 12"/>
          <p:cNvGrpSpPr/>
          <p:nvPr/>
        </p:nvGrpSpPr>
        <p:grpSpPr>
          <a:xfrm>
            <a:off x="1004144" y="1022025"/>
            <a:ext cx="7136668" cy="152400"/>
            <a:chOff x="1346429" y="1011300"/>
            <a:chExt cx="6452100" cy="152400"/>
          </a:xfrm>
        </p:grpSpPr>
        <p:cxnSp>
          <p:nvCxnSpPr>
            <p:cNvPr id="13" name="Shape 13"/>
            <p:cNvCxnSpPr/>
            <p:nvPr/>
          </p:nvCxnSpPr>
          <p:spPr>
            <a:xfrm rot="10800000">
              <a:off x="1346429" y="1011300"/>
              <a:ext cx="6452100" cy="0"/>
            </a:xfrm>
            <a:prstGeom prst="straightConnector1">
              <a:avLst/>
            </a:prstGeom>
            <a:noFill/>
            <a:ln w="76200" cap="flat" cmpd="sng">
              <a:solidFill>
                <a:schemeClr val="accent3"/>
              </a:solidFill>
              <a:prstDash val="solid"/>
              <a:round/>
              <a:headEnd type="none" w="med" len="med"/>
              <a:tailEnd type="none" w="med" len="med"/>
            </a:ln>
          </p:spPr>
        </p:cxnSp>
        <p:cxnSp>
          <p:nvCxnSpPr>
            <p:cNvPr id="14" name="Shape 14"/>
            <p:cNvCxnSpPr/>
            <p:nvPr/>
          </p:nvCxnSpPr>
          <p:spPr>
            <a:xfrm rot="10800000">
              <a:off x="1346429" y="1163700"/>
              <a:ext cx="6452100" cy="0"/>
            </a:xfrm>
            <a:prstGeom prst="straightConnector1">
              <a:avLst/>
            </a:prstGeom>
            <a:noFill/>
            <a:ln w="9525" cap="flat" cmpd="sng">
              <a:solidFill>
                <a:schemeClr val="accent3"/>
              </a:solidFill>
              <a:prstDash val="solid"/>
              <a:round/>
              <a:headEnd type="none" w="med" len="med"/>
              <a:tailEnd type="none" w="med" len="med"/>
            </a:ln>
          </p:spPr>
        </p:cxnSp>
      </p:grpSp>
      <p:grpSp>
        <p:nvGrpSpPr>
          <p:cNvPr id="15" name="Shape 15"/>
          <p:cNvGrpSpPr/>
          <p:nvPr/>
        </p:nvGrpSpPr>
        <p:grpSpPr>
          <a:xfrm>
            <a:off x="1004151" y="3969100"/>
            <a:ext cx="7136668" cy="152400"/>
            <a:chOff x="1346435" y="3969088"/>
            <a:chExt cx="6452100" cy="152400"/>
          </a:xfrm>
        </p:grpSpPr>
        <p:cxnSp>
          <p:nvCxnSpPr>
            <p:cNvPr id="16" name="Shape 16"/>
            <p:cNvCxnSpPr/>
            <p:nvPr/>
          </p:nvCxnSpPr>
          <p:spPr>
            <a:xfrm>
              <a:off x="1346435" y="4121488"/>
              <a:ext cx="6452100" cy="0"/>
            </a:xfrm>
            <a:prstGeom prst="straightConnector1">
              <a:avLst/>
            </a:prstGeom>
            <a:noFill/>
            <a:ln w="76200" cap="flat" cmpd="sng">
              <a:solidFill>
                <a:schemeClr val="accent3"/>
              </a:solidFill>
              <a:prstDash val="solid"/>
              <a:round/>
              <a:headEnd type="none" w="med" len="med"/>
              <a:tailEnd type="none" w="med" len="med"/>
            </a:ln>
          </p:spPr>
        </p:cxnSp>
        <p:cxnSp>
          <p:nvCxnSpPr>
            <p:cNvPr id="17" name="Shape 17"/>
            <p:cNvCxnSpPr/>
            <p:nvPr/>
          </p:nvCxnSpPr>
          <p:spPr>
            <a:xfrm>
              <a:off x="1346435" y="3969088"/>
              <a:ext cx="6452100" cy="0"/>
            </a:xfrm>
            <a:prstGeom prst="straightConnector1">
              <a:avLst/>
            </a:prstGeom>
            <a:noFill/>
            <a:ln w="9525" cap="flat" cmpd="sng">
              <a:solidFill>
                <a:schemeClr val="accent3"/>
              </a:solidFill>
              <a:prstDash val="solid"/>
              <a:round/>
              <a:headEnd type="none" w="med" len="med"/>
              <a:tailEnd type="none" w="med" len="med"/>
            </a:ln>
          </p:spPr>
        </p:cxnSp>
      </p:grpSp>
      <p:sp>
        <p:nvSpPr>
          <p:cNvPr id="18" name="Shape 18"/>
          <p:cNvSpPr txBox="1">
            <a:spLocks noGrp="1"/>
          </p:cNvSpPr>
          <p:nvPr>
            <p:ph type="ctrTitle"/>
          </p:nvPr>
        </p:nvSpPr>
        <p:spPr>
          <a:xfrm>
            <a:off x="1004150" y="1751764"/>
            <a:ext cx="7136700" cy="1022400"/>
          </a:xfrm>
          <a:prstGeom prst="rect">
            <a:avLst/>
          </a:prstGeom>
        </p:spPr>
        <p:txBody>
          <a:bodyPr wrap="square" lIns="91425" tIns="91425" rIns="91425" bIns="91425" anchor="b" anchorCtr="0"/>
          <a:lstStyle>
            <a:lvl1pPr lvl="0" algn="ctr">
              <a:spcBef>
                <a:spcPts val="0"/>
              </a:spcBef>
              <a:buSzPct val="100000"/>
              <a:defRPr sz="5400"/>
            </a:lvl1pPr>
            <a:lvl2pPr lvl="1" algn="ctr">
              <a:spcBef>
                <a:spcPts val="0"/>
              </a:spcBef>
              <a:buSzPct val="100000"/>
              <a:defRPr sz="5400"/>
            </a:lvl2pPr>
            <a:lvl3pPr lvl="2" algn="ctr">
              <a:spcBef>
                <a:spcPts val="0"/>
              </a:spcBef>
              <a:buSzPct val="100000"/>
              <a:defRPr sz="5400"/>
            </a:lvl3pPr>
            <a:lvl4pPr lvl="3" algn="ctr">
              <a:spcBef>
                <a:spcPts val="0"/>
              </a:spcBef>
              <a:buSzPct val="100000"/>
              <a:defRPr sz="5400"/>
            </a:lvl4pPr>
            <a:lvl5pPr lvl="4" algn="ctr">
              <a:spcBef>
                <a:spcPts val="0"/>
              </a:spcBef>
              <a:buSzPct val="100000"/>
              <a:defRPr sz="5400"/>
            </a:lvl5pPr>
            <a:lvl6pPr lvl="5" algn="ctr">
              <a:spcBef>
                <a:spcPts val="0"/>
              </a:spcBef>
              <a:buSzPct val="100000"/>
              <a:defRPr sz="5400"/>
            </a:lvl6pPr>
            <a:lvl7pPr lvl="6" algn="ctr">
              <a:spcBef>
                <a:spcPts val="0"/>
              </a:spcBef>
              <a:buSzPct val="100000"/>
              <a:defRPr sz="5400"/>
            </a:lvl7pPr>
            <a:lvl8pPr lvl="7" algn="ctr">
              <a:spcBef>
                <a:spcPts val="0"/>
              </a:spcBef>
              <a:buSzPct val="100000"/>
              <a:defRPr sz="5400"/>
            </a:lvl8pPr>
            <a:lvl9pPr lvl="8" algn="ctr">
              <a:spcBef>
                <a:spcPts val="0"/>
              </a:spcBef>
              <a:buSzPct val="100000"/>
              <a:defRPr sz="5400"/>
            </a:lvl9pPr>
          </a:lstStyle>
          <a:p>
            <a:endParaRPr/>
          </a:p>
        </p:txBody>
      </p:sp>
      <p:sp>
        <p:nvSpPr>
          <p:cNvPr id="19" name="Shape 19"/>
          <p:cNvSpPr txBox="1">
            <a:spLocks noGrp="1"/>
          </p:cNvSpPr>
          <p:nvPr>
            <p:ph type="subTitle" idx="1"/>
          </p:nvPr>
        </p:nvSpPr>
        <p:spPr>
          <a:xfrm>
            <a:off x="2137225" y="2850039"/>
            <a:ext cx="4870500" cy="7926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400"/>
            </a:lvl1pPr>
            <a:lvl2pPr lvl="1" algn="ctr">
              <a:lnSpc>
                <a:spcPct val="100000"/>
              </a:lnSpc>
              <a:spcBef>
                <a:spcPts val="0"/>
              </a:spcBef>
              <a:spcAft>
                <a:spcPts val="0"/>
              </a:spcAft>
              <a:buSzPct val="100000"/>
              <a:buNone/>
              <a:defRPr sz="2400"/>
            </a:lvl2pPr>
            <a:lvl3pPr lvl="2" algn="ctr">
              <a:lnSpc>
                <a:spcPct val="100000"/>
              </a:lnSpc>
              <a:spcBef>
                <a:spcPts val="0"/>
              </a:spcBef>
              <a:spcAft>
                <a:spcPts val="0"/>
              </a:spcAft>
              <a:buSzPct val="100000"/>
              <a:buNone/>
              <a:defRPr sz="2400"/>
            </a:lvl3pPr>
            <a:lvl4pPr lvl="3" algn="ctr">
              <a:lnSpc>
                <a:spcPct val="100000"/>
              </a:lnSpc>
              <a:spcBef>
                <a:spcPts val="0"/>
              </a:spcBef>
              <a:spcAft>
                <a:spcPts val="0"/>
              </a:spcAft>
              <a:buSzPct val="100000"/>
              <a:buNone/>
              <a:defRPr sz="2400"/>
            </a:lvl4pPr>
            <a:lvl5pPr lvl="4" algn="ctr">
              <a:lnSpc>
                <a:spcPct val="100000"/>
              </a:lnSpc>
              <a:spcBef>
                <a:spcPts val="0"/>
              </a:spcBef>
              <a:spcAft>
                <a:spcPts val="0"/>
              </a:spcAft>
              <a:buSzPct val="100000"/>
              <a:buNone/>
              <a:defRPr sz="2400"/>
            </a:lvl5pPr>
            <a:lvl6pPr lvl="5" algn="ctr">
              <a:lnSpc>
                <a:spcPct val="100000"/>
              </a:lnSpc>
              <a:spcBef>
                <a:spcPts val="0"/>
              </a:spcBef>
              <a:spcAft>
                <a:spcPts val="0"/>
              </a:spcAft>
              <a:buSzPct val="100000"/>
              <a:buNone/>
              <a:defRPr sz="2400"/>
            </a:lvl6pPr>
            <a:lvl7pPr lvl="6" algn="ctr">
              <a:lnSpc>
                <a:spcPct val="100000"/>
              </a:lnSpc>
              <a:spcBef>
                <a:spcPts val="0"/>
              </a:spcBef>
              <a:spcAft>
                <a:spcPts val="0"/>
              </a:spcAft>
              <a:buSzPct val="100000"/>
              <a:buNone/>
              <a:defRPr sz="2400"/>
            </a:lvl7pPr>
            <a:lvl8pPr lvl="7" algn="ctr">
              <a:lnSpc>
                <a:spcPct val="100000"/>
              </a:lnSpc>
              <a:spcBef>
                <a:spcPts val="0"/>
              </a:spcBef>
              <a:spcAft>
                <a:spcPts val="0"/>
              </a:spcAft>
              <a:buSzPct val="100000"/>
              <a:buNone/>
              <a:defRPr sz="2400"/>
            </a:lvl8pPr>
            <a:lvl9pPr lvl="8" algn="ctr">
              <a:lnSpc>
                <a:spcPct val="100000"/>
              </a:lnSpc>
              <a:spcBef>
                <a:spcPts val="0"/>
              </a:spcBef>
              <a:spcAft>
                <a:spcPts val="0"/>
              </a:spcAft>
              <a:buSzPct val="100000"/>
              <a:buNone/>
              <a:defRPr sz="2400"/>
            </a:lvl9pPr>
          </a:lstStyle>
          <a:p>
            <a:endParaRPr/>
          </a:p>
        </p:txBody>
      </p:sp>
      <p:sp>
        <p:nvSpPr>
          <p:cNvPr id="20" name="Shape 2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55"/>
        <p:cNvGrpSpPr/>
        <p:nvPr/>
      </p:nvGrpSpPr>
      <p:grpSpPr>
        <a:xfrm>
          <a:off x="0" y="0"/>
          <a:ext cx="0" cy="0"/>
          <a:chOff x="0" y="0"/>
          <a:chExt cx="0" cy="0"/>
        </a:xfrm>
      </p:grpSpPr>
      <p:sp>
        <p:nvSpPr>
          <p:cNvPr id="56" name="Shape 56"/>
          <p:cNvSpPr/>
          <p:nvPr/>
        </p:nvSpPr>
        <p:spPr>
          <a:xfrm>
            <a:off x="-75" y="5045700"/>
            <a:ext cx="9144000" cy="97800"/>
          </a:xfrm>
          <a:prstGeom prst="rect">
            <a:avLst/>
          </a:prstGeom>
          <a:solidFill>
            <a:schemeClr val="lt2"/>
          </a:solidFill>
          <a:ln>
            <a:noFill/>
          </a:ln>
        </p:spPr>
        <p:txBody>
          <a:bodyPr wrap="square" lIns="91425" tIns="91425" rIns="91425" bIns="91425" anchor="ctr" anchorCtr="0">
            <a:noAutofit/>
          </a:bodyPr>
          <a:lstStyle/>
          <a:p>
            <a:pPr lvl="0">
              <a:spcBef>
                <a:spcPts val="0"/>
              </a:spcBef>
              <a:buNone/>
            </a:pPr>
            <a:endParaRPr/>
          </a:p>
        </p:txBody>
      </p:sp>
      <p:sp>
        <p:nvSpPr>
          <p:cNvPr id="57" name="Shape 57"/>
          <p:cNvSpPr txBox="1">
            <a:spLocks noGrp="1"/>
          </p:cNvSpPr>
          <p:nvPr>
            <p:ph type="title"/>
          </p:nvPr>
        </p:nvSpPr>
        <p:spPr>
          <a:xfrm>
            <a:off x="311700" y="1304850"/>
            <a:ext cx="8520600" cy="1538400"/>
          </a:xfrm>
          <a:prstGeom prst="rect">
            <a:avLst/>
          </a:prstGeom>
        </p:spPr>
        <p:txBody>
          <a:bodyPr wrap="square" lIns="91425" tIns="91425" rIns="91425" bIns="91425" anchor="ctr" anchorCtr="0"/>
          <a:lstStyle>
            <a:lvl1pPr lvl="0" algn="ctr">
              <a:spcBef>
                <a:spcPts val="0"/>
              </a:spcBef>
              <a:buClr>
                <a:schemeClr val="accent3"/>
              </a:buClr>
              <a:buSzPct val="100000"/>
              <a:defRPr sz="13000">
                <a:solidFill>
                  <a:schemeClr val="accent3"/>
                </a:solidFill>
              </a:defRPr>
            </a:lvl1pPr>
            <a:lvl2pPr lvl="1" algn="ctr">
              <a:spcBef>
                <a:spcPts val="0"/>
              </a:spcBef>
              <a:buClr>
                <a:schemeClr val="accent3"/>
              </a:buClr>
              <a:buSzPct val="100000"/>
              <a:defRPr sz="13000">
                <a:solidFill>
                  <a:schemeClr val="accent3"/>
                </a:solidFill>
              </a:defRPr>
            </a:lvl2pPr>
            <a:lvl3pPr lvl="2" algn="ctr">
              <a:spcBef>
                <a:spcPts val="0"/>
              </a:spcBef>
              <a:buClr>
                <a:schemeClr val="accent3"/>
              </a:buClr>
              <a:buSzPct val="100000"/>
              <a:defRPr sz="13000">
                <a:solidFill>
                  <a:schemeClr val="accent3"/>
                </a:solidFill>
              </a:defRPr>
            </a:lvl3pPr>
            <a:lvl4pPr lvl="3" algn="ctr">
              <a:spcBef>
                <a:spcPts val="0"/>
              </a:spcBef>
              <a:buClr>
                <a:schemeClr val="accent3"/>
              </a:buClr>
              <a:buSzPct val="100000"/>
              <a:defRPr sz="13000">
                <a:solidFill>
                  <a:schemeClr val="accent3"/>
                </a:solidFill>
              </a:defRPr>
            </a:lvl4pPr>
            <a:lvl5pPr lvl="4" algn="ctr">
              <a:spcBef>
                <a:spcPts val="0"/>
              </a:spcBef>
              <a:buClr>
                <a:schemeClr val="accent3"/>
              </a:buClr>
              <a:buSzPct val="100000"/>
              <a:defRPr sz="13000">
                <a:solidFill>
                  <a:schemeClr val="accent3"/>
                </a:solidFill>
              </a:defRPr>
            </a:lvl5pPr>
            <a:lvl6pPr lvl="5" algn="ctr">
              <a:spcBef>
                <a:spcPts val="0"/>
              </a:spcBef>
              <a:buClr>
                <a:schemeClr val="accent3"/>
              </a:buClr>
              <a:buSzPct val="100000"/>
              <a:defRPr sz="13000">
                <a:solidFill>
                  <a:schemeClr val="accent3"/>
                </a:solidFill>
              </a:defRPr>
            </a:lvl6pPr>
            <a:lvl7pPr lvl="6" algn="ctr">
              <a:spcBef>
                <a:spcPts val="0"/>
              </a:spcBef>
              <a:buClr>
                <a:schemeClr val="accent3"/>
              </a:buClr>
              <a:buSzPct val="100000"/>
              <a:defRPr sz="13000">
                <a:solidFill>
                  <a:schemeClr val="accent3"/>
                </a:solidFill>
              </a:defRPr>
            </a:lvl7pPr>
            <a:lvl8pPr lvl="7" algn="ctr">
              <a:spcBef>
                <a:spcPts val="0"/>
              </a:spcBef>
              <a:buClr>
                <a:schemeClr val="accent3"/>
              </a:buClr>
              <a:buSzPct val="100000"/>
              <a:defRPr sz="13000">
                <a:solidFill>
                  <a:schemeClr val="accent3"/>
                </a:solidFill>
              </a:defRPr>
            </a:lvl8pPr>
            <a:lvl9pPr lvl="8" algn="ctr">
              <a:spcBef>
                <a:spcPts val="0"/>
              </a:spcBef>
              <a:buClr>
                <a:schemeClr val="accent3"/>
              </a:buClr>
              <a:buSzPct val="100000"/>
              <a:defRPr sz="13000">
                <a:solidFill>
                  <a:schemeClr val="accent3"/>
                </a:solidFill>
              </a:defRPr>
            </a:lvl9pPr>
          </a:lstStyle>
          <a:p>
            <a:endParaRPr/>
          </a:p>
        </p:txBody>
      </p:sp>
      <p:sp>
        <p:nvSpPr>
          <p:cNvPr id="58" name="Shape 58"/>
          <p:cNvSpPr txBox="1">
            <a:spLocks noGrp="1"/>
          </p:cNvSpPr>
          <p:nvPr>
            <p:ph type="body" idx="1"/>
          </p:nvPr>
        </p:nvSpPr>
        <p:spPr>
          <a:xfrm>
            <a:off x="311700" y="2995650"/>
            <a:ext cx="8520600" cy="1071600"/>
          </a:xfrm>
          <a:prstGeom prst="rect">
            <a:avLst/>
          </a:prstGeom>
        </p:spPr>
        <p:txBody>
          <a:bodyPr wrap="square"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9" name="Shape 5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0"/>
        <p:cNvGrpSpPr/>
        <p:nvPr/>
      </p:nvGrpSpPr>
      <p:grpSpPr>
        <a:xfrm>
          <a:off x="0" y="0"/>
          <a:ext cx="0" cy="0"/>
          <a:chOff x="0" y="0"/>
          <a:chExt cx="0" cy="0"/>
        </a:xfrm>
      </p:grpSpPr>
      <p:sp>
        <p:nvSpPr>
          <p:cNvPr id="61" name="Shape 6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1"/>
        <p:cNvGrpSpPr/>
        <p:nvPr/>
      </p:nvGrpSpPr>
      <p:grpSpPr>
        <a:xfrm>
          <a:off x="0" y="0"/>
          <a:ext cx="0" cy="0"/>
          <a:chOff x="0" y="0"/>
          <a:chExt cx="0" cy="0"/>
        </a:xfrm>
      </p:grpSpPr>
      <p:sp>
        <p:nvSpPr>
          <p:cNvPr id="22" name="Shape 22"/>
          <p:cNvSpPr/>
          <p:nvPr/>
        </p:nvSpPr>
        <p:spPr>
          <a:xfrm>
            <a:off x="-50" y="2571900"/>
            <a:ext cx="9144000" cy="2571600"/>
          </a:xfrm>
          <a:prstGeom prst="rect">
            <a:avLst/>
          </a:prstGeom>
          <a:solidFill>
            <a:schemeClr val="accent3"/>
          </a:solidFill>
          <a:ln>
            <a:noFill/>
          </a:ln>
        </p:spPr>
        <p:txBody>
          <a:bodyPr wrap="square" lIns="91425" tIns="91425" rIns="91425" bIns="91425" anchor="ctr" anchorCtr="0">
            <a:noAutofit/>
          </a:bodyPr>
          <a:lstStyle/>
          <a:p>
            <a:pPr lvl="0">
              <a:spcBef>
                <a:spcPts val="0"/>
              </a:spcBef>
              <a:buNone/>
            </a:pPr>
            <a:endParaRPr/>
          </a:p>
        </p:txBody>
      </p:sp>
      <p:sp>
        <p:nvSpPr>
          <p:cNvPr id="23" name="Shape 23"/>
          <p:cNvSpPr txBox="1">
            <a:spLocks noGrp="1"/>
          </p:cNvSpPr>
          <p:nvPr>
            <p:ph type="title"/>
          </p:nvPr>
        </p:nvSpPr>
        <p:spPr>
          <a:xfrm>
            <a:off x="311700" y="814800"/>
            <a:ext cx="8571300" cy="942000"/>
          </a:xfrm>
          <a:prstGeom prst="rect">
            <a:avLst/>
          </a:prstGeom>
        </p:spPr>
        <p:txBody>
          <a:bodyPr wrap="square" lIns="91425" tIns="91425" rIns="91425" bIns="91425" anchor="ctr"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solidFill>
                  <a:schemeClr val="lt1"/>
                </a:solidFill>
              </a:rPr>
              <a:t>‹#›</a:t>
            </a:fld>
            <a:endParaRPr lang="ru">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5"/>
        <p:cNvGrpSpPr/>
        <p:nvPr/>
      </p:nvGrpSpPr>
      <p:grpSpPr>
        <a:xfrm>
          <a:off x="0" y="0"/>
          <a:ext cx="0" cy="0"/>
          <a:chOff x="0" y="0"/>
          <a:chExt cx="0" cy="0"/>
        </a:xfrm>
      </p:grpSpPr>
      <p:sp>
        <p:nvSpPr>
          <p:cNvPr id="26" name="Shape 26"/>
          <p:cNvSpPr/>
          <p:nvPr/>
        </p:nvSpPr>
        <p:spPr>
          <a:xfrm>
            <a:off x="-75" y="5045700"/>
            <a:ext cx="9144000" cy="97800"/>
          </a:xfrm>
          <a:prstGeom prst="rect">
            <a:avLst/>
          </a:prstGeom>
          <a:solidFill>
            <a:schemeClr val="accent3"/>
          </a:solidFill>
          <a:ln>
            <a:noFill/>
          </a:ln>
        </p:spPr>
        <p:txBody>
          <a:bodyPr wrap="square" lIns="91425" tIns="91425" rIns="91425" bIns="91425" anchor="ctr" anchorCtr="0">
            <a:noAutofit/>
          </a:bodyPr>
          <a:lstStyle/>
          <a:p>
            <a:pPr lvl="0">
              <a:spcBef>
                <a:spcPts val="0"/>
              </a:spcBef>
              <a:buNone/>
            </a:pPr>
            <a:endParaRPr/>
          </a:p>
        </p:txBody>
      </p:sp>
      <p:sp>
        <p:nvSpPr>
          <p:cNvPr id="27" name="Shape 27"/>
          <p:cNvSpPr txBox="1">
            <a:spLocks noGrp="1"/>
          </p:cNvSpPr>
          <p:nvPr>
            <p:ph type="title"/>
          </p:nvPr>
        </p:nvSpPr>
        <p:spPr>
          <a:xfrm>
            <a:off x="311700" y="445025"/>
            <a:ext cx="8520600" cy="707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311700" y="1266325"/>
            <a:ext cx="8520600" cy="33027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9" name="Shape 2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311700" y="445025"/>
            <a:ext cx="8520600" cy="707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2" name="Shape 32"/>
          <p:cNvSpPr txBox="1">
            <a:spLocks noGrp="1"/>
          </p:cNvSpPr>
          <p:nvPr>
            <p:ph type="body" idx="1"/>
          </p:nvPr>
        </p:nvSpPr>
        <p:spPr>
          <a:xfrm>
            <a:off x="311700" y="1266175"/>
            <a:ext cx="3999900" cy="33027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3" name="Shape 33"/>
          <p:cNvSpPr txBox="1">
            <a:spLocks noGrp="1"/>
          </p:cNvSpPr>
          <p:nvPr>
            <p:ph type="body" idx="2"/>
          </p:nvPr>
        </p:nvSpPr>
        <p:spPr>
          <a:xfrm>
            <a:off x="4832400" y="1266175"/>
            <a:ext cx="3999900" cy="33027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311700" y="445025"/>
            <a:ext cx="8520600" cy="707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7" name="Shape 3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40" name="Shape 4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41" name="Shape 4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6"/>
        </a:solidFill>
        <a:effectLst/>
      </p:bgPr>
    </p:bg>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490250" y="526350"/>
            <a:ext cx="5613600" cy="4090800"/>
          </a:xfrm>
          <a:prstGeom prst="rect">
            <a:avLst/>
          </a:prstGeom>
        </p:spPr>
        <p:txBody>
          <a:bodyPr wrap="square" lIns="91425" tIns="91425" rIns="91425" bIns="91425" anchor="ctr" anchorCtr="0"/>
          <a:lstStyle>
            <a:lvl1pPr lvl="0">
              <a:spcBef>
                <a:spcPts val="0"/>
              </a:spcBef>
              <a:buClr>
                <a:schemeClr val="dk2"/>
              </a:buClr>
              <a:buSzPct val="100000"/>
              <a:defRPr sz="5400" b="0">
                <a:solidFill>
                  <a:schemeClr val="dk2"/>
                </a:solidFill>
              </a:defRPr>
            </a:lvl1pPr>
            <a:lvl2pPr lvl="1">
              <a:spcBef>
                <a:spcPts val="0"/>
              </a:spcBef>
              <a:buClr>
                <a:schemeClr val="dk2"/>
              </a:buClr>
              <a:buSzPct val="100000"/>
              <a:defRPr sz="5400" b="0">
                <a:solidFill>
                  <a:schemeClr val="dk2"/>
                </a:solidFill>
              </a:defRPr>
            </a:lvl2pPr>
            <a:lvl3pPr lvl="2">
              <a:spcBef>
                <a:spcPts val="0"/>
              </a:spcBef>
              <a:buClr>
                <a:schemeClr val="dk2"/>
              </a:buClr>
              <a:buSzPct val="100000"/>
              <a:defRPr sz="5400" b="0">
                <a:solidFill>
                  <a:schemeClr val="dk2"/>
                </a:solidFill>
              </a:defRPr>
            </a:lvl3pPr>
            <a:lvl4pPr lvl="3">
              <a:spcBef>
                <a:spcPts val="0"/>
              </a:spcBef>
              <a:buClr>
                <a:schemeClr val="dk2"/>
              </a:buClr>
              <a:buSzPct val="100000"/>
              <a:defRPr sz="5400" b="0">
                <a:solidFill>
                  <a:schemeClr val="dk2"/>
                </a:solidFill>
              </a:defRPr>
            </a:lvl4pPr>
            <a:lvl5pPr lvl="4">
              <a:spcBef>
                <a:spcPts val="0"/>
              </a:spcBef>
              <a:buClr>
                <a:schemeClr val="dk2"/>
              </a:buClr>
              <a:buSzPct val="100000"/>
              <a:defRPr sz="5400" b="0">
                <a:solidFill>
                  <a:schemeClr val="dk2"/>
                </a:solidFill>
              </a:defRPr>
            </a:lvl5pPr>
            <a:lvl6pPr lvl="5">
              <a:spcBef>
                <a:spcPts val="0"/>
              </a:spcBef>
              <a:buClr>
                <a:schemeClr val="dk2"/>
              </a:buClr>
              <a:buSzPct val="100000"/>
              <a:defRPr sz="5400" b="0">
                <a:solidFill>
                  <a:schemeClr val="dk2"/>
                </a:solidFill>
              </a:defRPr>
            </a:lvl6pPr>
            <a:lvl7pPr lvl="6">
              <a:spcBef>
                <a:spcPts val="0"/>
              </a:spcBef>
              <a:buClr>
                <a:schemeClr val="dk2"/>
              </a:buClr>
              <a:buSzPct val="100000"/>
              <a:defRPr sz="5400" b="0">
                <a:solidFill>
                  <a:schemeClr val="dk2"/>
                </a:solidFill>
              </a:defRPr>
            </a:lvl7pPr>
            <a:lvl8pPr lvl="7">
              <a:spcBef>
                <a:spcPts val="0"/>
              </a:spcBef>
              <a:buClr>
                <a:schemeClr val="dk2"/>
              </a:buClr>
              <a:buSzPct val="100000"/>
              <a:defRPr sz="5400" b="0">
                <a:solidFill>
                  <a:schemeClr val="dk2"/>
                </a:solidFill>
              </a:defRPr>
            </a:lvl8pPr>
            <a:lvl9pPr lvl="8">
              <a:spcBef>
                <a:spcPts val="0"/>
              </a:spcBef>
              <a:buClr>
                <a:schemeClr val="dk2"/>
              </a:buClr>
              <a:buSzPct val="100000"/>
              <a:defRPr sz="5400" b="0">
                <a:solidFill>
                  <a:schemeClr val="dk2"/>
                </a:solidFill>
              </a:defRPr>
            </a:lvl9pPr>
          </a:lstStyle>
          <a:p>
            <a:endParaRPr/>
          </a:p>
        </p:txBody>
      </p:sp>
      <p:sp>
        <p:nvSpPr>
          <p:cNvPr id="44" name="Shape 4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5"/>
        <p:cNvGrpSpPr/>
        <p:nvPr/>
      </p:nvGrpSpPr>
      <p:grpSpPr>
        <a:xfrm>
          <a:off x="0" y="0"/>
          <a:ext cx="0" cy="0"/>
          <a:chOff x="0" y="0"/>
          <a:chExt cx="0" cy="0"/>
        </a:xfrm>
      </p:grpSpPr>
      <p:sp>
        <p:nvSpPr>
          <p:cNvPr id="46" name="Shape 46"/>
          <p:cNvSpPr/>
          <p:nvPr/>
        </p:nvSpPr>
        <p:spPr>
          <a:xfrm>
            <a:off x="4572000" y="0"/>
            <a:ext cx="4572000" cy="5143500"/>
          </a:xfrm>
          <a:prstGeom prst="rect">
            <a:avLst/>
          </a:prstGeom>
          <a:solidFill>
            <a:schemeClr val="accent3"/>
          </a:solidFill>
          <a:ln>
            <a:noFill/>
          </a:ln>
        </p:spPr>
        <p:txBody>
          <a:bodyPr wrap="square" lIns="91425" tIns="91425" rIns="91425" bIns="91425" anchor="ctr" anchorCtr="0">
            <a:noAutofit/>
          </a:bodyPr>
          <a:lstStyle/>
          <a:p>
            <a:pPr lvl="0">
              <a:spcBef>
                <a:spcPts val="0"/>
              </a:spcBef>
              <a:buNone/>
            </a:pPr>
            <a:endParaRPr/>
          </a:p>
        </p:txBody>
      </p:sp>
      <p:cxnSp>
        <p:nvCxnSpPr>
          <p:cNvPr id="47" name="Shape 47"/>
          <p:cNvCxnSpPr/>
          <p:nvPr/>
        </p:nvCxnSpPr>
        <p:spPr>
          <a:xfrm>
            <a:off x="5029675" y="4495500"/>
            <a:ext cx="468300" cy="0"/>
          </a:xfrm>
          <a:prstGeom prst="straightConnector1">
            <a:avLst/>
          </a:prstGeom>
          <a:noFill/>
          <a:ln w="19050" cap="flat" cmpd="sng">
            <a:solidFill>
              <a:schemeClr val="lt1"/>
            </a:solidFill>
            <a:prstDash val="solid"/>
            <a:round/>
            <a:headEnd type="none" w="med" len="med"/>
            <a:tailEnd type="none" w="med" len="med"/>
          </a:ln>
        </p:spPr>
      </p:cxnSp>
      <p:sp>
        <p:nvSpPr>
          <p:cNvPr id="48" name="Shape 48"/>
          <p:cNvSpPr txBox="1">
            <a:spLocks noGrp="1"/>
          </p:cNvSpPr>
          <p:nvPr>
            <p:ph type="title"/>
          </p:nvPr>
        </p:nvSpPr>
        <p:spPr>
          <a:xfrm>
            <a:off x="265500" y="1039675"/>
            <a:ext cx="4045200" cy="1675800"/>
          </a:xfrm>
          <a:prstGeom prst="rect">
            <a:avLst/>
          </a:prstGeom>
        </p:spPr>
        <p:txBody>
          <a:bodyPr wrap="square"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49" name="Shape 49"/>
          <p:cNvSpPr txBox="1">
            <a:spLocks noGrp="1"/>
          </p:cNvSpPr>
          <p:nvPr>
            <p:ph type="subTitle" idx="1"/>
          </p:nvPr>
        </p:nvSpPr>
        <p:spPr>
          <a:xfrm>
            <a:off x="265500" y="27268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50" name="Shape 50"/>
          <p:cNvSpPr txBox="1">
            <a:spLocks noGrp="1"/>
          </p:cNvSpPr>
          <p:nvPr>
            <p:ph type="body" idx="2"/>
          </p:nvPr>
        </p:nvSpPr>
        <p:spPr>
          <a:xfrm>
            <a:off x="4939500" y="724200"/>
            <a:ext cx="3837000" cy="3695100"/>
          </a:xfrm>
          <a:prstGeom prst="rect">
            <a:avLst/>
          </a:prstGeom>
        </p:spPr>
        <p:txBody>
          <a:bodyPr wrap="square" lIns="91425" tIns="91425" rIns="91425" bIns="91425" anchor="ctr" anchorCtr="0"/>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endParaRPr/>
          </a:p>
        </p:txBody>
      </p:sp>
      <p:sp>
        <p:nvSpPr>
          <p:cNvPr id="51" name="Shape 5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solidFill>
                  <a:schemeClr val="lt1"/>
                </a:solidFill>
              </a:rPr>
              <a:t>‹#›</a:t>
            </a:fld>
            <a:endParaRPr lang="ru">
              <a:solidFill>
                <a:schemeClr val="lt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52"/>
        <p:cNvGrpSpPr/>
        <p:nvPr/>
      </p:nvGrpSpPr>
      <p:grpSpPr>
        <a:xfrm>
          <a:off x="0" y="0"/>
          <a:ext cx="0" cy="0"/>
          <a:chOff x="0" y="0"/>
          <a:chExt cx="0" cy="0"/>
        </a:xfrm>
      </p:grpSpPr>
      <p:sp>
        <p:nvSpPr>
          <p:cNvPr id="53" name="Shape 53"/>
          <p:cNvSpPr txBox="1">
            <a:spLocks noGrp="1"/>
          </p:cNvSpPr>
          <p:nvPr>
            <p:ph type="body" idx="1"/>
          </p:nvPr>
        </p:nvSpPr>
        <p:spPr>
          <a:xfrm>
            <a:off x="311700" y="4230725"/>
            <a:ext cx="5998800" cy="598800"/>
          </a:xfrm>
          <a:prstGeom prst="rect">
            <a:avLst/>
          </a:prstGeom>
        </p:spPr>
        <p:txBody>
          <a:bodyPr wrap="square" lIns="91425" tIns="91425" rIns="91425" bIns="91425" anchor="ctr" anchorCtr="0"/>
          <a:lstStyle>
            <a:lvl1pPr lvl="0">
              <a:lnSpc>
                <a:spcPct val="100000"/>
              </a:lnSpc>
              <a:spcBef>
                <a:spcPts val="0"/>
              </a:spcBef>
              <a:spcAft>
                <a:spcPts val="0"/>
              </a:spcAft>
              <a:buSzPct val="100000"/>
              <a:buFont typeface="PT Sans Narrow"/>
              <a:buNone/>
              <a:defRPr sz="2400">
                <a:latin typeface="PT Sans Narrow"/>
                <a:ea typeface="PT Sans Narrow"/>
                <a:cs typeface="PT Sans Narrow"/>
                <a:sym typeface="PT Sans Narrow"/>
              </a:defRPr>
            </a:lvl1pPr>
          </a:lstStyle>
          <a:p>
            <a:endParaRPr/>
          </a:p>
        </p:txBody>
      </p:sp>
      <p:sp>
        <p:nvSpPr>
          <p:cNvPr id="54" name="Shape 5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ru"/>
              <a:t>‹#›</a:t>
            </a:fld>
            <a:endParaRPr lang="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707400"/>
          </a:xfrm>
          <a:prstGeom prst="rect">
            <a:avLst/>
          </a:prstGeom>
          <a:noFill/>
          <a:ln>
            <a:noFill/>
          </a:ln>
        </p:spPr>
        <p:txBody>
          <a:bodyPr wrap="square" lIns="91425" tIns="91425" rIns="91425" bIns="91425" anchor="t" anchorCtr="0"/>
          <a:lstStyle>
            <a:lvl1pPr lvl="0">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1pPr>
            <a:lvl2pPr lvl="1">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2pPr>
            <a:lvl3pPr lvl="2">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3pPr>
            <a:lvl4pPr lvl="3">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4pPr>
            <a:lvl5pPr lvl="4">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5pPr>
            <a:lvl6pPr lvl="5">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6pPr>
            <a:lvl7pPr lvl="6">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7pPr>
            <a:lvl8pPr lvl="7">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8pPr>
            <a:lvl9pPr lvl="8">
              <a:spcBef>
                <a:spcPts val="0"/>
              </a:spcBef>
              <a:buClr>
                <a:schemeClr val="accent1"/>
              </a:buClr>
              <a:buSzPct val="1000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Shape 7"/>
          <p:cNvSpPr txBox="1">
            <a:spLocks noGrp="1"/>
          </p:cNvSpPr>
          <p:nvPr>
            <p:ph type="body" idx="1"/>
          </p:nvPr>
        </p:nvSpPr>
        <p:spPr>
          <a:xfrm>
            <a:off x="311700" y="1266325"/>
            <a:ext cx="8520600" cy="33027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ct val="100000"/>
              <a:buFont typeface="Open Sans"/>
              <a:buChar char="●"/>
              <a:defRPr sz="1800">
                <a:solidFill>
                  <a:schemeClr val="dk2"/>
                </a:solidFill>
                <a:latin typeface="Open Sans"/>
                <a:ea typeface="Open Sans"/>
                <a:cs typeface="Open Sans"/>
                <a:sym typeface="Open Sans"/>
              </a:defRPr>
            </a:lvl1pPr>
            <a:lvl2pPr lvl="1">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2pPr>
            <a:lvl3pPr lvl="2">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3pPr>
            <a:lvl4pPr lvl="3">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4pPr>
            <a:lvl5pPr lvl="4">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5pPr>
            <a:lvl6pPr lvl="5">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6pPr>
            <a:lvl7pPr lvl="6">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7pPr>
            <a:lvl8pPr lvl="7">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8pPr>
            <a:lvl9pPr lvl="8">
              <a:lnSpc>
                <a:spcPct val="115000"/>
              </a:lnSpc>
              <a:spcBef>
                <a:spcPts val="0"/>
              </a:spcBef>
              <a:spcAft>
                <a:spcPts val="1600"/>
              </a:spcAft>
              <a:buClr>
                <a:schemeClr val="dk2"/>
              </a:buClr>
              <a:buFont typeface="Open Sans"/>
              <a:buChar char="■"/>
              <a:defRPr>
                <a:solidFill>
                  <a:schemeClr val="dk2"/>
                </a:solidFill>
                <a:latin typeface="Open Sans"/>
                <a:ea typeface="Open Sans"/>
                <a:cs typeface="Open Sans"/>
                <a:sym typeface="Open Sans"/>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lvl="0" algn="r">
              <a:spcBef>
                <a:spcPts val="0"/>
              </a:spcBef>
              <a:buNone/>
            </a:pPr>
            <a:fld id="{00000000-1234-1234-1234-123412341234}" type="slidenum">
              <a:rPr lang="ru" sz="1000">
                <a:solidFill>
                  <a:schemeClr val="dk2"/>
                </a:solidFill>
                <a:latin typeface="Open Sans"/>
                <a:ea typeface="Open Sans"/>
                <a:cs typeface="Open Sans"/>
                <a:sym typeface="Open Sans"/>
              </a:rPr>
              <a:t>‹#›</a:t>
            </a:fld>
            <a:endParaRPr lang="ru" sz="1000">
              <a:solidFill>
                <a:schemeClr val="dk2"/>
              </a:solidFill>
              <a:latin typeface="Open Sans"/>
              <a:ea typeface="Open Sans"/>
              <a:cs typeface="Open Sans"/>
              <a:sym typeface="Open San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ctrTitle"/>
          </p:nvPr>
        </p:nvSpPr>
        <p:spPr>
          <a:xfrm>
            <a:off x="1004150" y="1751764"/>
            <a:ext cx="7136700" cy="1022400"/>
          </a:xfrm>
          <a:prstGeom prst="rect">
            <a:avLst/>
          </a:prstGeom>
        </p:spPr>
        <p:txBody>
          <a:bodyPr wrap="square" lIns="91425" tIns="91425" rIns="91425" bIns="91425" anchor="b" anchorCtr="0">
            <a:noAutofit/>
          </a:bodyPr>
          <a:lstStyle/>
          <a:p>
            <a:pPr lvl="0">
              <a:spcBef>
                <a:spcPts val="0"/>
              </a:spcBef>
              <a:buNone/>
            </a:pPr>
            <a:r>
              <a:rPr lang="ru" dirty="0" smtClean="0"/>
              <a:t>Протокол </a:t>
            </a:r>
            <a:r>
              <a:rPr lang="en-US" dirty="0" smtClean="0"/>
              <a:t>IP</a:t>
            </a:r>
            <a:endParaRPr lang="ru" dirty="0"/>
          </a:p>
        </p:txBody>
      </p:sp>
      <p:sp>
        <p:nvSpPr>
          <p:cNvPr id="67" name="Shape 67"/>
          <p:cNvSpPr txBox="1">
            <a:spLocks noGrp="1"/>
          </p:cNvSpPr>
          <p:nvPr>
            <p:ph type="subTitle" idx="1"/>
          </p:nvPr>
        </p:nvSpPr>
        <p:spPr>
          <a:xfrm>
            <a:off x="2137225" y="2850039"/>
            <a:ext cx="4870500" cy="7926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311700" y="206034"/>
            <a:ext cx="8520600" cy="500548"/>
          </a:xfrm>
          <a:prstGeom prst="rect">
            <a:avLst/>
          </a:prstGeom>
        </p:spPr>
        <p:txBody>
          <a:bodyPr wrap="square" lIns="91425" tIns="91425" rIns="91425" bIns="91425" anchor="t" anchorCtr="0">
            <a:noAutofit/>
          </a:bodyPr>
          <a:lstStyle/>
          <a:p>
            <a:pPr lvl="0">
              <a:spcBef>
                <a:spcPts val="0"/>
              </a:spcBef>
              <a:buNone/>
            </a:pPr>
            <a:r>
              <a:rPr lang="ru" sz="2000" dirty="0"/>
              <a:t>Стандартизирующие документы, история протокола</a:t>
            </a:r>
          </a:p>
        </p:txBody>
      </p:sp>
      <p:sp>
        <p:nvSpPr>
          <p:cNvPr id="103" name="Shape 103"/>
          <p:cNvSpPr txBox="1">
            <a:spLocks noGrp="1"/>
          </p:cNvSpPr>
          <p:nvPr>
            <p:ph type="body" idx="1"/>
          </p:nvPr>
        </p:nvSpPr>
        <p:spPr>
          <a:xfrm>
            <a:off x="311700" y="706582"/>
            <a:ext cx="5060400" cy="3719945"/>
          </a:xfrm>
          <a:prstGeom prst="rect">
            <a:avLst/>
          </a:prstGeom>
        </p:spPr>
        <p:txBody>
          <a:bodyPr wrap="square" lIns="91425" tIns="91425" rIns="91425" bIns="91425" anchor="t" anchorCtr="0">
            <a:noAutofit/>
          </a:bodyPr>
          <a:lstStyle/>
          <a:p>
            <a:pPr marL="285750" indent="-285750">
              <a:lnSpc>
                <a:spcPct val="100000"/>
              </a:lnSpc>
              <a:spcAft>
                <a:spcPts val="0"/>
              </a:spcAft>
            </a:pPr>
            <a:r>
              <a:rPr lang="ru-RU" sz="1600" dirty="0" smtClean="0"/>
              <a:t>Изначально протокол разрабатывался для Министерства обороны США на базе протокола </a:t>
            </a:r>
            <a:r>
              <a:rPr lang="en-US" sz="1600" dirty="0" smtClean="0"/>
              <a:t>ARPA </a:t>
            </a:r>
            <a:r>
              <a:rPr lang="en-US" sz="1600" dirty="0" err="1" smtClean="0"/>
              <a:t>Iternet</a:t>
            </a:r>
            <a:endParaRPr lang="ru-RU" sz="1600" dirty="0" smtClean="0"/>
          </a:p>
          <a:p>
            <a:pPr marL="285750" indent="-285750">
              <a:lnSpc>
                <a:spcPct val="100000"/>
              </a:lnSpc>
              <a:spcAft>
                <a:spcPts val="0"/>
              </a:spcAft>
            </a:pPr>
            <a:r>
              <a:rPr lang="ru-RU" sz="1600" dirty="0" smtClean="0"/>
              <a:t>Протокол </a:t>
            </a:r>
            <a:r>
              <a:rPr lang="ru-RU" sz="1600" dirty="0"/>
              <a:t>определяются в документах, называемых </a:t>
            </a:r>
            <a:r>
              <a:rPr lang="ru-RU" sz="1600" i="1" dirty="0" err="1"/>
              <a:t>Requests</a:t>
            </a:r>
            <a:r>
              <a:rPr lang="ru-RU" sz="1600" i="1" dirty="0"/>
              <a:t> </a:t>
            </a:r>
            <a:r>
              <a:rPr lang="ru-RU" sz="1600" i="1" dirty="0" err="1"/>
              <a:t>for</a:t>
            </a:r>
            <a:r>
              <a:rPr lang="ru-RU" sz="1600" i="1" dirty="0"/>
              <a:t> </a:t>
            </a:r>
            <a:r>
              <a:rPr lang="ru-RU" sz="1600" i="1" dirty="0" err="1"/>
              <a:t>Comments</a:t>
            </a:r>
            <a:r>
              <a:rPr lang="ru-RU" sz="1600" dirty="0"/>
              <a:t> (RFC) (Запросы для Комментария). RFC публикуются, а затем рецензируются и анализируются специалистами по </a:t>
            </a:r>
            <a:r>
              <a:rPr lang="ru-RU" sz="1600" dirty="0" err="1"/>
              <a:t>Internet</a:t>
            </a:r>
            <a:r>
              <a:rPr lang="ru-RU" sz="1600" dirty="0"/>
              <a:t>. Уточнения к протоколам публикуются в новых RFC. </a:t>
            </a:r>
            <a:endParaRPr lang="ru-RU" sz="1600" dirty="0" smtClean="0"/>
          </a:p>
          <a:p>
            <a:pPr marL="285750" indent="-285750">
              <a:lnSpc>
                <a:spcPct val="100000"/>
              </a:lnSpc>
              <a:spcAft>
                <a:spcPts val="0"/>
              </a:spcAft>
            </a:pPr>
            <a:r>
              <a:rPr lang="ru-RU" sz="1600" dirty="0" smtClean="0"/>
              <a:t>Протокол </a:t>
            </a:r>
            <a:r>
              <a:rPr lang="ru-RU" sz="1600" dirty="0"/>
              <a:t>IP определен в RFC-791 – 1981 </a:t>
            </a:r>
            <a:r>
              <a:rPr lang="ru-RU" sz="1600" dirty="0" smtClean="0"/>
              <a:t>год</a:t>
            </a:r>
          </a:p>
          <a:p>
            <a:pPr marL="285750" indent="-285750">
              <a:lnSpc>
                <a:spcPct val="100000"/>
              </a:lnSpc>
              <a:spcAft>
                <a:spcPts val="0"/>
              </a:spcAft>
            </a:pPr>
            <a:r>
              <a:rPr lang="ru-RU" sz="1600" dirty="0" smtClean="0"/>
              <a:t>В </a:t>
            </a:r>
            <a:r>
              <a:rPr lang="ru-RU" sz="1600" dirty="0"/>
              <a:t>1981 году были описаны основные </a:t>
            </a:r>
            <a:r>
              <a:rPr lang="ru-RU" sz="1600" dirty="0" smtClean="0"/>
              <a:t>классы IP- адресации.</a:t>
            </a:r>
            <a:endParaRPr lang="en-US" sz="1600" dirty="0" smtClean="0"/>
          </a:p>
          <a:p>
            <a:pPr marL="285750" indent="-285750">
              <a:lnSpc>
                <a:spcPct val="100000"/>
              </a:lnSpc>
              <a:spcAft>
                <a:spcPts val="0"/>
              </a:spcAft>
            </a:pPr>
            <a:r>
              <a:rPr lang="ru-RU" sz="1600" dirty="0" smtClean="0"/>
              <a:t>RFC-1349 </a:t>
            </a:r>
            <a:r>
              <a:rPr lang="ru-RU" sz="1600" dirty="0"/>
              <a:t>(1992 г) – выходит обновление механизма </a:t>
            </a:r>
            <a:r>
              <a:rPr lang="ru-RU" sz="1600" dirty="0" smtClean="0"/>
              <a:t>дифференциального обслуживания (</a:t>
            </a:r>
            <a:r>
              <a:rPr lang="ru-RU" sz="1600" dirty="0" err="1" smtClean="0"/>
              <a:t>ToS</a:t>
            </a:r>
            <a:r>
              <a:rPr lang="ru-RU" sz="1600" dirty="0" smtClean="0"/>
              <a:t>)</a:t>
            </a:r>
            <a:endParaRPr lang="ru-RU" sz="1600" dirty="0"/>
          </a:p>
          <a:p>
            <a:pPr marL="285750" indent="-285750">
              <a:lnSpc>
                <a:spcPct val="100000"/>
              </a:lnSpc>
              <a:spcAft>
                <a:spcPts val="0"/>
              </a:spcAft>
            </a:pPr>
            <a:r>
              <a:rPr lang="ru-RU" sz="1600" dirty="0" smtClean="0"/>
              <a:t>RFC-2474 </a:t>
            </a:r>
            <a:r>
              <a:rPr lang="ru-RU" sz="1600" dirty="0"/>
              <a:t>(1998 г) – для IPv4 и </a:t>
            </a:r>
            <a:r>
              <a:rPr lang="ru-RU" sz="1600" dirty="0" smtClean="0"/>
              <a:t>IPv6</a:t>
            </a:r>
            <a:endParaRPr lang="en-US" sz="1600" dirty="0" smtClean="0"/>
          </a:p>
        </p:txBody>
      </p:sp>
      <p:sp>
        <p:nvSpPr>
          <p:cNvPr id="2" name="TextBox 1"/>
          <p:cNvSpPr txBox="1"/>
          <p:nvPr/>
        </p:nvSpPr>
        <p:spPr>
          <a:xfrm>
            <a:off x="5563490" y="3486349"/>
            <a:ext cx="3075709" cy="954107"/>
          </a:xfrm>
          <a:prstGeom prst="rect">
            <a:avLst/>
          </a:prstGeom>
          <a:noFill/>
        </p:spPr>
        <p:txBody>
          <a:bodyPr wrap="square" rtlCol="0">
            <a:spAutoFit/>
          </a:bodyPr>
          <a:lstStyle/>
          <a:p>
            <a:pPr algn="ctr"/>
            <a:r>
              <a:rPr lang="ru-RU" dirty="0">
                <a:solidFill>
                  <a:srgbClr val="695D46"/>
                </a:solidFill>
              </a:rPr>
              <a:t>Джон </a:t>
            </a:r>
            <a:r>
              <a:rPr lang="ru-RU" dirty="0" err="1" smtClean="0">
                <a:solidFill>
                  <a:srgbClr val="695D46"/>
                </a:solidFill>
              </a:rPr>
              <a:t>Постел</a:t>
            </a:r>
            <a:r>
              <a:rPr lang="en-US" dirty="0" smtClean="0">
                <a:solidFill>
                  <a:srgbClr val="695D46"/>
                </a:solidFill>
              </a:rPr>
              <a:t> (</a:t>
            </a:r>
            <a:r>
              <a:rPr lang="ru-RU" dirty="0" smtClean="0">
                <a:solidFill>
                  <a:srgbClr val="695D46"/>
                </a:solidFill>
              </a:rPr>
              <a:t>Калифорнийский университет), создатель протокола </a:t>
            </a:r>
            <a:r>
              <a:rPr lang="en-US" dirty="0" smtClean="0">
                <a:solidFill>
                  <a:srgbClr val="695D46"/>
                </a:solidFill>
              </a:rPr>
              <a:t>IP, </a:t>
            </a:r>
            <a:r>
              <a:rPr lang="ru-RU" dirty="0" smtClean="0">
                <a:solidFill>
                  <a:srgbClr val="695D46"/>
                </a:solidFill>
              </a:rPr>
              <a:t>редактировал более 200 </a:t>
            </a:r>
            <a:r>
              <a:rPr lang="en-US" dirty="0" smtClean="0">
                <a:solidFill>
                  <a:srgbClr val="695D46"/>
                </a:solidFill>
              </a:rPr>
              <a:t>RFC</a:t>
            </a:r>
            <a:endParaRPr lang="ru-RU" dirty="0">
              <a:solidFill>
                <a:srgbClr val="695D46"/>
              </a:solidFill>
            </a:endParaRPr>
          </a:p>
        </p:txBody>
      </p:sp>
      <p:pic>
        <p:nvPicPr>
          <p:cNvPr id="4098" name="Picture 2" descr="Jon Poste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3490" y="706582"/>
            <a:ext cx="2825164" cy="25869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216425"/>
            <a:ext cx="8520600" cy="707400"/>
          </a:xfrm>
        </p:spPr>
        <p:txBody>
          <a:bodyPr/>
          <a:lstStyle/>
          <a:p>
            <a:r>
              <a:rPr lang="ru-RU" sz="2000" dirty="0" smtClean="0"/>
              <a:t>Стандартизирующие документы</a:t>
            </a:r>
            <a:endParaRPr lang="ru-RU" sz="2000" dirty="0"/>
          </a:p>
        </p:txBody>
      </p:sp>
      <p:sp>
        <p:nvSpPr>
          <p:cNvPr id="3" name="Текст 2"/>
          <p:cNvSpPr>
            <a:spLocks noGrp="1"/>
          </p:cNvSpPr>
          <p:nvPr>
            <p:ph type="body" idx="1"/>
          </p:nvPr>
        </p:nvSpPr>
        <p:spPr>
          <a:xfrm>
            <a:off x="311700" y="820882"/>
            <a:ext cx="8520600" cy="3748143"/>
          </a:xfrm>
        </p:spPr>
        <p:txBody>
          <a:bodyPr/>
          <a:lstStyle/>
          <a:p>
            <a:pPr marL="285750" indent="-285750">
              <a:lnSpc>
                <a:spcPct val="100000"/>
              </a:lnSpc>
              <a:spcAft>
                <a:spcPts val="0"/>
              </a:spcAft>
            </a:pPr>
            <a:r>
              <a:rPr lang="ru-RU" sz="1600" dirty="0" smtClean="0"/>
              <a:t>RFC-3260 </a:t>
            </a:r>
            <a:r>
              <a:rPr lang="ru-RU" sz="1600" dirty="0"/>
              <a:t>(2002 г) – компания </a:t>
            </a:r>
            <a:r>
              <a:rPr lang="ru-RU" sz="1600" dirty="0" err="1"/>
              <a:t>Motorola</a:t>
            </a:r>
            <a:r>
              <a:rPr lang="ru-RU" sz="1600" dirty="0"/>
              <a:t> вводит замену </a:t>
            </a:r>
            <a:r>
              <a:rPr lang="ru-RU" sz="1600" dirty="0" err="1"/>
              <a:t>ToS</a:t>
            </a:r>
            <a:r>
              <a:rPr lang="ru-RU" sz="1600" dirty="0"/>
              <a:t> на</a:t>
            </a:r>
            <a:r>
              <a:rPr lang="en-US" sz="1600" dirty="0"/>
              <a:t> </a:t>
            </a:r>
            <a:r>
              <a:rPr lang="ru-RU" sz="1600" dirty="0" err="1"/>
              <a:t>DiffServ</a:t>
            </a:r>
            <a:r>
              <a:rPr lang="ru-RU" sz="1600" dirty="0"/>
              <a:t> (другая классификация трафика)</a:t>
            </a:r>
          </a:p>
          <a:p>
            <a:pPr marL="285750" indent="-285750">
              <a:lnSpc>
                <a:spcPct val="100000"/>
              </a:lnSpc>
              <a:spcAft>
                <a:spcPts val="0"/>
              </a:spcAft>
            </a:pPr>
            <a:r>
              <a:rPr lang="ru-RU" sz="1600" dirty="0"/>
              <a:t>RFC-1597 (1994 г) – определяются диапазоны адресации для</a:t>
            </a:r>
            <a:r>
              <a:rPr lang="en-US" sz="1600" dirty="0"/>
              <a:t> </a:t>
            </a:r>
            <a:r>
              <a:rPr lang="ru-RU" sz="1600" dirty="0"/>
              <a:t>частных адресов компании IBM, </a:t>
            </a:r>
            <a:r>
              <a:rPr lang="ru-RU" sz="1600" dirty="0" err="1"/>
              <a:t>Chrysler</a:t>
            </a:r>
            <a:r>
              <a:rPr lang="ru-RU" sz="1600" dirty="0"/>
              <a:t> и координационным</a:t>
            </a:r>
            <a:r>
              <a:rPr lang="en-US" sz="1600" dirty="0"/>
              <a:t> </a:t>
            </a:r>
            <a:r>
              <a:rPr lang="ru-RU" sz="1600" dirty="0"/>
              <a:t>центром Интернет RIPE. Далее документ был обновлен в1996 г в</a:t>
            </a:r>
            <a:r>
              <a:rPr lang="en-US" sz="1600" dirty="0"/>
              <a:t> </a:t>
            </a:r>
            <a:r>
              <a:rPr lang="ru-RU" sz="1600" dirty="0"/>
              <a:t>RFC-1918, и в 2013 г с учетом доменных имен компанией </a:t>
            </a:r>
            <a:r>
              <a:rPr lang="ru-RU" sz="1600" dirty="0" err="1"/>
              <a:t>Apple</a:t>
            </a:r>
            <a:r>
              <a:rPr lang="ru-RU" sz="1600" dirty="0"/>
              <a:t> в</a:t>
            </a:r>
            <a:r>
              <a:rPr lang="en-US" sz="1600" dirty="0"/>
              <a:t> </a:t>
            </a:r>
            <a:r>
              <a:rPr lang="ru-RU" sz="1600" dirty="0"/>
              <a:t>RFC-6761.</a:t>
            </a:r>
          </a:p>
          <a:p>
            <a:pPr marL="285750" indent="-285750">
              <a:lnSpc>
                <a:spcPct val="100000"/>
              </a:lnSpc>
              <a:spcAft>
                <a:spcPts val="0"/>
              </a:spcAft>
            </a:pPr>
            <a:r>
              <a:rPr lang="ru-RU" sz="1600" dirty="0"/>
              <a:t>RFC-3330 (2002 г) – IANA выделяет специальные IP-адреса,</a:t>
            </a:r>
          </a:p>
          <a:p>
            <a:pPr marL="285750" indent="-285750">
              <a:lnSpc>
                <a:spcPct val="100000"/>
              </a:lnSpc>
              <a:spcAft>
                <a:spcPts val="0"/>
              </a:spcAft>
            </a:pPr>
            <a:r>
              <a:rPr lang="ru-RU" sz="1600" dirty="0"/>
              <a:t>далее обновлен в 2010 г в RFC-5735, 2012 в RFC-6598 и 2013 в RFC-6890</a:t>
            </a:r>
          </a:p>
          <a:p>
            <a:pPr marL="285750" indent="-285750">
              <a:lnSpc>
                <a:spcPct val="100000"/>
              </a:lnSpc>
              <a:spcAft>
                <a:spcPts val="0"/>
              </a:spcAft>
            </a:pPr>
            <a:r>
              <a:rPr lang="ru-RU" sz="1600" dirty="0"/>
              <a:t>RFC-4301 (2005 г) – компания BBC </a:t>
            </a:r>
            <a:r>
              <a:rPr lang="ru-RU" sz="1600" dirty="0" err="1"/>
              <a:t>Technologies</a:t>
            </a:r>
            <a:r>
              <a:rPr lang="ru-RU" sz="1600" dirty="0"/>
              <a:t> описывает архитектуру безопасности для протоколов IP</a:t>
            </a:r>
          </a:p>
          <a:p>
            <a:pPr marL="285750" indent="-285750">
              <a:lnSpc>
                <a:spcPct val="100000"/>
              </a:lnSpc>
              <a:spcAft>
                <a:spcPts val="0"/>
              </a:spcAft>
            </a:pPr>
            <a:r>
              <a:rPr lang="ru-RU" sz="1600" dirty="0"/>
              <a:t>RFC-6864 (2013 г) – в Университете Южной Калифорнии </a:t>
            </a:r>
            <a:r>
              <a:rPr lang="ru-RU" sz="1600" dirty="0" smtClean="0"/>
              <a:t>идет обновление </a:t>
            </a:r>
            <a:r>
              <a:rPr lang="ru-RU" sz="1600" dirty="0"/>
              <a:t>документации по применению поля идентификации и</a:t>
            </a:r>
            <a:r>
              <a:rPr lang="en-US" sz="1600" dirty="0"/>
              <a:t> </a:t>
            </a:r>
            <a:r>
              <a:rPr lang="ru-RU" sz="1600" dirty="0"/>
              <a:t>фрагментации пакета (ID)</a:t>
            </a:r>
          </a:p>
          <a:p>
            <a:endParaRPr lang="ru-RU" dirty="0"/>
          </a:p>
        </p:txBody>
      </p:sp>
    </p:spTree>
    <p:extLst>
      <p:ext uri="{BB962C8B-B14F-4D97-AF65-F5344CB8AC3E}">
        <p14:creationId xmlns:p14="http://schemas.microsoft.com/office/powerpoint/2010/main" val="38145971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445025"/>
            <a:ext cx="8520600" cy="500548"/>
          </a:xfrm>
        </p:spPr>
        <p:txBody>
          <a:bodyPr/>
          <a:lstStyle/>
          <a:p>
            <a:r>
              <a:rPr lang="ru-RU" sz="2000" dirty="0" smtClean="0"/>
              <a:t>Адресация в протоколе </a:t>
            </a:r>
            <a:r>
              <a:rPr lang="en-US" sz="2000" dirty="0" smtClean="0"/>
              <a:t>IPv4</a:t>
            </a:r>
            <a:endParaRPr lang="ru-RU" sz="2000" dirty="0"/>
          </a:p>
        </p:txBody>
      </p:sp>
      <p:sp>
        <p:nvSpPr>
          <p:cNvPr id="3" name="Текст 2"/>
          <p:cNvSpPr>
            <a:spLocks noGrp="1"/>
          </p:cNvSpPr>
          <p:nvPr>
            <p:ph type="body" idx="1"/>
          </p:nvPr>
        </p:nvSpPr>
        <p:spPr>
          <a:xfrm>
            <a:off x="311700" y="945573"/>
            <a:ext cx="4190143" cy="3813714"/>
          </a:xfrm>
        </p:spPr>
        <p:txBody>
          <a:bodyPr/>
          <a:lstStyle/>
          <a:p>
            <a:pPr>
              <a:lnSpc>
                <a:spcPct val="100000"/>
              </a:lnSpc>
              <a:spcAft>
                <a:spcPts val="0"/>
              </a:spcAft>
            </a:pPr>
            <a:r>
              <a:rPr lang="ru-RU" sz="1400" dirty="0" smtClean="0"/>
              <a:t>Важнейшим требованием к </a:t>
            </a:r>
            <a:r>
              <a:rPr lang="en-US" sz="1400" dirty="0" smtClean="0"/>
              <a:t>IP-</a:t>
            </a:r>
            <a:r>
              <a:rPr lang="ru-RU" sz="1400" dirty="0" smtClean="0"/>
              <a:t>адресу является его уникальность в рамках данной сети.</a:t>
            </a:r>
          </a:p>
          <a:p>
            <a:pPr>
              <a:lnSpc>
                <a:spcPct val="100000"/>
              </a:lnSpc>
              <a:spcAft>
                <a:spcPts val="0"/>
              </a:spcAft>
            </a:pPr>
            <a:r>
              <a:rPr lang="ru-RU" sz="1400" dirty="0" smtClean="0"/>
              <a:t> Адрес представляется в десятичном виде (для удобства восприятия) или двоичном виде </a:t>
            </a:r>
            <a:r>
              <a:rPr lang="en-US" sz="1400" dirty="0" smtClean="0"/>
              <a:t> </a:t>
            </a:r>
            <a:r>
              <a:rPr lang="ru-RU" sz="1400" dirty="0" smtClean="0"/>
              <a:t>(так он представляется в памяти компьютера).</a:t>
            </a:r>
            <a:endParaRPr lang="en-US" sz="1400" dirty="0" smtClean="0"/>
          </a:p>
          <a:p>
            <a:pPr>
              <a:lnSpc>
                <a:spcPct val="100000"/>
              </a:lnSpc>
              <a:spcAft>
                <a:spcPts val="0"/>
              </a:spcAft>
            </a:pPr>
            <a:r>
              <a:rPr lang="ru-RU" sz="1400" dirty="0"/>
              <a:t>Каждый IP-адрес включает идентификатор сети (NETID) и идентификатор сетевого узла (HOSTID). Идентификатор сети (также называется сетевым адресом) определяет системы, расположенные в одной физической сети, ограниченной IP-маршрутизаторами. Все системы в одной физической сети должны иметь одинаковый сетевой идентификатор, уникальный для всей сети.</a:t>
            </a:r>
          </a:p>
          <a:p>
            <a:pPr>
              <a:lnSpc>
                <a:spcPct val="100000"/>
              </a:lnSpc>
              <a:spcAft>
                <a:spcPts val="0"/>
              </a:spcAft>
            </a:pPr>
            <a:endParaRPr lang="ru-RU" sz="1400" dirty="0"/>
          </a:p>
        </p:txBody>
      </p:sp>
      <p:sp>
        <p:nvSpPr>
          <p:cNvPr id="5" name="Скругленный прямоугольник 4"/>
          <p:cNvSpPr/>
          <p:nvPr/>
        </p:nvSpPr>
        <p:spPr>
          <a:xfrm>
            <a:off x="4291449" y="2140532"/>
            <a:ext cx="1194954" cy="509154"/>
          </a:xfrm>
          <a:prstGeom prst="round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145.</a:t>
            </a:r>
            <a:endParaRPr lang="ru-RU" dirty="0"/>
          </a:p>
        </p:txBody>
      </p:sp>
      <p:sp>
        <p:nvSpPr>
          <p:cNvPr id="6" name="Скругленный прямоугольник 5"/>
          <p:cNvSpPr/>
          <p:nvPr/>
        </p:nvSpPr>
        <p:spPr>
          <a:xfrm>
            <a:off x="5532290" y="2140532"/>
            <a:ext cx="1078074" cy="509154"/>
          </a:xfrm>
          <a:prstGeom prst="round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10.</a:t>
            </a:r>
            <a:endParaRPr lang="ru-RU" dirty="0"/>
          </a:p>
        </p:txBody>
      </p:sp>
      <p:sp>
        <p:nvSpPr>
          <p:cNvPr id="7" name="Скругленный прямоугольник 6"/>
          <p:cNvSpPr/>
          <p:nvPr/>
        </p:nvSpPr>
        <p:spPr>
          <a:xfrm>
            <a:off x="6656251" y="2140532"/>
            <a:ext cx="1153415" cy="509154"/>
          </a:xfrm>
          <a:prstGeom prst="round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34.</a:t>
            </a:r>
            <a:endParaRPr lang="ru-RU" dirty="0"/>
          </a:p>
        </p:txBody>
      </p:sp>
      <p:sp>
        <p:nvSpPr>
          <p:cNvPr id="8" name="Скругленный прямоугольник 7"/>
          <p:cNvSpPr/>
          <p:nvPr/>
        </p:nvSpPr>
        <p:spPr>
          <a:xfrm>
            <a:off x="7855553" y="2140532"/>
            <a:ext cx="1125683" cy="509154"/>
          </a:xfrm>
          <a:prstGeom prst="round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3</a:t>
            </a:r>
            <a:endParaRPr lang="ru-RU" dirty="0"/>
          </a:p>
        </p:txBody>
      </p:sp>
      <p:sp>
        <p:nvSpPr>
          <p:cNvPr id="9" name="TextBox 8"/>
          <p:cNvSpPr txBox="1"/>
          <p:nvPr/>
        </p:nvSpPr>
        <p:spPr>
          <a:xfrm>
            <a:off x="4399048" y="2767690"/>
            <a:ext cx="979755" cy="307777"/>
          </a:xfrm>
          <a:prstGeom prst="rect">
            <a:avLst/>
          </a:prstGeom>
          <a:noFill/>
        </p:spPr>
        <p:txBody>
          <a:bodyPr wrap="none" rtlCol="0">
            <a:spAutoFit/>
          </a:bodyPr>
          <a:lstStyle/>
          <a:p>
            <a:r>
              <a:rPr lang="ru-RU" dirty="0" smtClean="0"/>
              <a:t>10010001</a:t>
            </a:r>
            <a:endParaRPr lang="ru-RU" dirty="0"/>
          </a:p>
        </p:txBody>
      </p:sp>
      <p:sp>
        <p:nvSpPr>
          <p:cNvPr id="10" name="TextBox 9"/>
          <p:cNvSpPr txBox="1"/>
          <p:nvPr/>
        </p:nvSpPr>
        <p:spPr>
          <a:xfrm>
            <a:off x="5581449" y="2767444"/>
            <a:ext cx="979755" cy="307777"/>
          </a:xfrm>
          <a:prstGeom prst="rect">
            <a:avLst/>
          </a:prstGeom>
          <a:noFill/>
        </p:spPr>
        <p:txBody>
          <a:bodyPr wrap="none" rtlCol="0">
            <a:spAutoFit/>
          </a:bodyPr>
          <a:lstStyle/>
          <a:p>
            <a:r>
              <a:rPr lang="ru-RU" dirty="0" smtClean="0"/>
              <a:t>00001010</a:t>
            </a:r>
            <a:endParaRPr lang="ru-RU" dirty="0"/>
          </a:p>
        </p:txBody>
      </p:sp>
      <p:sp>
        <p:nvSpPr>
          <p:cNvPr id="11" name="TextBox 10"/>
          <p:cNvSpPr txBox="1"/>
          <p:nvPr/>
        </p:nvSpPr>
        <p:spPr>
          <a:xfrm>
            <a:off x="6743080" y="2767444"/>
            <a:ext cx="979755" cy="307777"/>
          </a:xfrm>
          <a:prstGeom prst="rect">
            <a:avLst/>
          </a:prstGeom>
          <a:noFill/>
        </p:spPr>
        <p:txBody>
          <a:bodyPr wrap="none" rtlCol="0">
            <a:spAutoFit/>
          </a:bodyPr>
          <a:lstStyle/>
          <a:p>
            <a:r>
              <a:rPr lang="ru-RU" dirty="0" smtClean="0"/>
              <a:t>00100010</a:t>
            </a:r>
            <a:endParaRPr lang="ru-RU" dirty="0"/>
          </a:p>
        </p:txBody>
      </p:sp>
      <p:sp>
        <p:nvSpPr>
          <p:cNvPr id="12" name="TextBox 11"/>
          <p:cNvSpPr txBox="1"/>
          <p:nvPr/>
        </p:nvSpPr>
        <p:spPr>
          <a:xfrm>
            <a:off x="7928516" y="2767443"/>
            <a:ext cx="979755" cy="307777"/>
          </a:xfrm>
          <a:prstGeom prst="rect">
            <a:avLst/>
          </a:prstGeom>
          <a:noFill/>
        </p:spPr>
        <p:txBody>
          <a:bodyPr wrap="none" rtlCol="0">
            <a:spAutoFit/>
          </a:bodyPr>
          <a:lstStyle/>
          <a:p>
            <a:r>
              <a:rPr lang="ru-RU" dirty="0" smtClean="0"/>
              <a:t>00000011</a:t>
            </a:r>
            <a:endParaRPr lang="ru-RU" dirty="0"/>
          </a:p>
        </p:txBody>
      </p:sp>
      <p:sp>
        <p:nvSpPr>
          <p:cNvPr id="13" name="Правая фигурная скобка 12"/>
          <p:cNvSpPr/>
          <p:nvPr/>
        </p:nvSpPr>
        <p:spPr>
          <a:xfrm rot="5400000">
            <a:off x="6485691" y="901792"/>
            <a:ext cx="322115" cy="4668972"/>
          </a:xfrm>
          <a:prstGeom prst="rightBrace">
            <a:avLst>
              <a:gd name="adj1" fmla="val 8333"/>
              <a:gd name="adj2" fmla="val 5044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4" name="TextBox 13"/>
          <p:cNvSpPr txBox="1"/>
          <p:nvPr/>
        </p:nvSpPr>
        <p:spPr>
          <a:xfrm>
            <a:off x="6255326" y="3480953"/>
            <a:ext cx="817853" cy="307777"/>
          </a:xfrm>
          <a:prstGeom prst="rect">
            <a:avLst/>
          </a:prstGeom>
          <a:noFill/>
        </p:spPr>
        <p:txBody>
          <a:bodyPr wrap="none" rtlCol="0">
            <a:spAutoFit/>
          </a:bodyPr>
          <a:lstStyle/>
          <a:p>
            <a:r>
              <a:rPr lang="ru-RU" dirty="0" smtClean="0"/>
              <a:t>32 бита</a:t>
            </a:r>
            <a:endParaRPr lang="ru-RU" dirty="0"/>
          </a:p>
        </p:txBody>
      </p:sp>
      <p:sp>
        <p:nvSpPr>
          <p:cNvPr id="15" name="Левая фигурная скобка 14"/>
          <p:cNvSpPr/>
          <p:nvPr/>
        </p:nvSpPr>
        <p:spPr>
          <a:xfrm rot="5400000">
            <a:off x="5956838" y="1301589"/>
            <a:ext cx="191983" cy="119495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6" name="TextBox 15"/>
          <p:cNvSpPr txBox="1"/>
          <p:nvPr/>
        </p:nvSpPr>
        <p:spPr>
          <a:xfrm>
            <a:off x="5199132" y="1460179"/>
            <a:ext cx="1744388" cy="307777"/>
          </a:xfrm>
          <a:prstGeom prst="rect">
            <a:avLst/>
          </a:prstGeom>
          <a:noFill/>
        </p:spPr>
        <p:txBody>
          <a:bodyPr wrap="none" rtlCol="0">
            <a:spAutoFit/>
          </a:bodyPr>
          <a:lstStyle/>
          <a:p>
            <a:r>
              <a:rPr lang="ru-RU" dirty="0" smtClean="0"/>
              <a:t>Один октет (0-255)</a:t>
            </a:r>
            <a:endParaRPr lang="ru-RU" dirty="0"/>
          </a:p>
        </p:txBody>
      </p:sp>
      <p:sp>
        <p:nvSpPr>
          <p:cNvPr id="17" name="TextBox 16"/>
          <p:cNvSpPr txBox="1"/>
          <p:nvPr/>
        </p:nvSpPr>
        <p:spPr>
          <a:xfrm>
            <a:off x="5760243" y="1110593"/>
            <a:ext cx="1808018" cy="307777"/>
          </a:xfrm>
          <a:prstGeom prst="rect">
            <a:avLst/>
          </a:prstGeom>
          <a:noFill/>
        </p:spPr>
        <p:txBody>
          <a:bodyPr wrap="square" rtlCol="0">
            <a:spAutoFit/>
          </a:bodyPr>
          <a:lstStyle/>
          <a:p>
            <a:r>
              <a:rPr lang="ru-RU" b="1" dirty="0" smtClean="0">
                <a:solidFill>
                  <a:schemeClr val="accent1"/>
                </a:solidFill>
              </a:rPr>
              <a:t>Пример </a:t>
            </a:r>
            <a:r>
              <a:rPr lang="en-US" b="1" dirty="0" smtClean="0">
                <a:solidFill>
                  <a:schemeClr val="accent1"/>
                </a:solidFill>
              </a:rPr>
              <a:t>IP-</a:t>
            </a:r>
            <a:r>
              <a:rPr lang="ru-RU" b="1" dirty="0" smtClean="0">
                <a:solidFill>
                  <a:schemeClr val="accent1"/>
                </a:solidFill>
              </a:rPr>
              <a:t> адреса</a:t>
            </a:r>
            <a:endParaRPr lang="ru-RU" b="1" dirty="0">
              <a:solidFill>
                <a:schemeClr val="accent1"/>
              </a:solidFill>
            </a:endParaRPr>
          </a:p>
        </p:txBody>
      </p:sp>
    </p:spTree>
    <p:extLst>
      <p:ext uri="{BB962C8B-B14F-4D97-AF65-F5344CB8AC3E}">
        <p14:creationId xmlns:p14="http://schemas.microsoft.com/office/powerpoint/2010/main" val="21769551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Прямая соединительная линия 13"/>
          <p:cNvCxnSpPr/>
          <p:nvPr/>
        </p:nvCxnSpPr>
        <p:spPr>
          <a:xfrm>
            <a:off x="3242089" y="899748"/>
            <a:ext cx="0" cy="3139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5225125" y="888732"/>
            <a:ext cx="0" cy="31508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6954773" y="899748"/>
            <a:ext cx="0" cy="3139808"/>
          </a:xfrm>
          <a:prstGeom prst="line">
            <a:avLst/>
          </a:prstGeom>
        </p:spPr>
        <p:style>
          <a:lnRef idx="1">
            <a:schemeClr val="accent1"/>
          </a:lnRef>
          <a:fillRef idx="0">
            <a:schemeClr val="accent1"/>
          </a:fillRef>
          <a:effectRef idx="0">
            <a:schemeClr val="accent1"/>
          </a:effectRef>
          <a:fontRef idx="minor">
            <a:schemeClr val="tx1"/>
          </a:fontRef>
        </p:style>
      </p:cxnSp>
      <p:sp>
        <p:nvSpPr>
          <p:cNvPr id="2" name="Заголовок 1"/>
          <p:cNvSpPr>
            <a:spLocks noGrp="1"/>
          </p:cNvSpPr>
          <p:nvPr>
            <p:ph type="title"/>
          </p:nvPr>
        </p:nvSpPr>
        <p:spPr>
          <a:xfrm>
            <a:off x="311700" y="237207"/>
            <a:ext cx="8520600" cy="707400"/>
          </a:xfrm>
        </p:spPr>
        <p:txBody>
          <a:bodyPr/>
          <a:lstStyle/>
          <a:p>
            <a:r>
              <a:rPr lang="ru-RU" sz="2000" dirty="0" smtClean="0"/>
              <a:t>Классы адресов </a:t>
            </a:r>
            <a:r>
              <a:rPr lang="en-US" sz="2000" dirty="0" smtClean="0"/>
              <a:t>IPv4</a:t>
            </a:r>
            <a:endParaRPr lang="ru-RU" sz="2000" dirty="0"/>
          </a:p>
        </p:txBody>
      </p:sp>
      <p:sp>
        <p:nvSpPr>
          <p:cNvPr id="6" name="Прямоугольник 5"/>
          <p:cNvSpPr/>
          <p:nvPr/>
        </p:nvSpPr>
        <p:spPr>
          <a:xfrm>
            <a:off x="1236893" y="1093202"/>
            <a:ext cx="2005196"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r>
              <a:rPr lang="en-US" dirty="0" smtClean="0"/>
              <a:t>0         </a:t>
            </a:r>
            <a:r>
              <a:rPr lang="ru-RU" dirty="0" smtClean="0"/>
              <a:t>   </a:t>
            </a:r>
            <a:r>
              <a:rPr lang="en-US" dirty="0" smtClean="0"/>
              <a:t>NETID </a:t>
            </a:r>
            <a:r>
              <a:rPr lang="ru-RU" dirty="0" smtClean="0"/>
              <a:t>    </a:t>
            </a:r>
            <a:r>
              <a:rPr lang="ru-RU" sz="1100" dirty="0" smtClean="0"/>
              <a:t>значение: 1-126 </a:t>
            </a:r>
          </a:p>
          <a:p>
            <a:r>
              <a:rPr lang="ru-RU" sz="1100" dirty="0" smtClean="0"/>
              <a:t>        (7 бит:126 сетей)</a:t>
            </a:r>
            <a:endParaRPr lang="ru-RU" sz="1100" dirty="0"/>
          </a:p>
        </p:txBody>
      </p:sp>
      <p:sp>
        <p:nvSpPr>
          <p:cNvPr id="8" name="Прямоугольник 7"/>
          <p:cNvSpPr/>
          <p:nvPr/>
        </p:nvSpPr>
        <p:spPr>
          <a:xfrm>
            <a:off x="1236893" y="1797498"/>
            <a:ext cx="3988232"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r>
              <a:rPr lang="ru-RU" dirty="0" smtClean="0"/>
              <a:t>10</a:t>
            </a:r>
            <a:r>
              <a:rPr lang="en-US" dirty="0" smtClean="0"/>
              <a:t>         </a:t>
            </a:r>
            <a:r>
              <a:rPr lang="ru-RU" dirty="0" smtClean="0"/>
              <a:t>                      </a:t>
            </a:r>
            <a:r>
              <a:rPr lang="en-US" dirty="0" smtClean="0"/>
              <a:t>NETID </a:t>
            </a:r>
            <a:endParaRPr lang="ru-RU" dirty="0" smtClean="0"/>
          </a:p>
          <a:p>
            <a:r>
              <a:rPr lang="ru-RU" sz="1100" dirty="0" smtClean="0"/>
              <a:t>значения 1 байта: 128-191          (14 бит 16000 сетей)</a:t>
            </a:r>
            <a:endParaRPr lang="ru-RU" sz="1100" dirty="0"/>
          </a:p>
        </p:txBody>
      </p:sp>
      <p:sp>
        <p:nvSpPr>
          <p:cNvPr id="9" name="Прямоугольник 8"/>
          <p:cNvSpPr/>
          <p:nvPr/>
        </p:nvSpPr>
        <p:spPr>
          <a:xfrm>
            <a:off x="1236892" y="2503305"/>
            <a:ext cx="5717881"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marL="342900" indent="-342900">
              <a:buAutoNum type="arabicPlain" startAt="110"/>
            </a:pPr>
            <a:r>
              <a:rPr lang="ru-RU" dirty="0" smtClean="0"/>
              <a:t>                                             </a:t>
            </a:r>
            <a:r>
              <a:rPr lang="en-US" dirty="0" smtClean="0"/>
              <a:t>NETID </a:t>
            </a:r>
            <a:endParaRPr lang="ru-RU" dirty="0"/>
          </a:p>
          <a:p>
            <a:r>
              <a:rPr lang="ru-RU" sz="1100" dirty="0" smtClean="0"/>
              <a:t>значение 1 бита: 192-223                (21 бит 2 млн сетей)</a:t>
            </a:r>
            <a:endParaRPr lang="ru-RU" sz="1100" dirty="0"/>
          </a:p>
        </p:txBody>
      </p:sp>
      <p:sp>
        <p:nvSpPr>
          <p:cNvPr id="7" name="Прямоугольник 6"/>
          <p:cNvSpPr/>
          <p:nvPr/>
        </p:nvSpPr>
        <p:spPr>
          <a:xfrm>
            <a:off x="3242089" y="1093202"/>
            <a:ext cx="5538256"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HOSTID</a:t>
            </a:r>
          </a:p>
          <a:p>
            <a:pPr algn="ctr"/>
            <a:r>
              <a:rPr lang="en-US" sz="1100" dirty="0" smtClean="0"/>
              <a:t>(24 </a:t>
            </a:r>
            <a:r>
              <a:rPr lang="ru-RU" sz="1100" dirty="0" smtClean="0"/>
              <a:t>бита: 16 млн узлов в сети)</a:t>
            </a:r>
            <a:endParaRPr lang="ru-RU" sz="1100" dirty="0"/>
          </a:p>
        </p:txBody>
      </p:sp>
      <p:sp>
        <p:nvSpPr>
          <p:cNvPr id="11" name="Прямоугольник 10"/>
          <p:cNvSpPr/>
          <p:nvPr/>
        </p:nvSpPr>
        <p:spPr>
          <a:xfrm>
            <a:off x="5225125" y="1797498"/>
            <a:ext cx="3555220"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FFFFFF"/>
                </a:solidFill>
              </a:rPr>
              <a:t>HOSTID</a:t>
            </a:r>
          </a:p>
          <a:p>
            <a:pPr lvl="0" algn="ctr"/>
            <a:r>
              <a:rPr lang="en-US" sz="1100" dirty="0" smtClean="0">
                <a:solidFill>
                  <a:srgbClr val="FFFFFF"/>
                </a:solidFill>
              </a:rPr>
              <a:t>(</a:t>
            </a:r>
            <a:r>
              <a:rPr lang="ru-RU" sz="1100" dirty="0" smtClean="0">
                <a:solidFill>
                  <a:srgbClr val="FFFFFF"/>
                </a:solidFill>
              </a:rPr>
              <a:t>16</a:t>
            </a:r>
            <a:r>
              <a:rPr lang="en-US" sz="1100" dirty="0" smtClean="0">
                <a:solidFill>
                  <a:srgbClr val="FFFFFF"/>
                </a:solidFill>
              </a:rPr>
              <a:t> </a:t>
            </a:r>
            <a:r>
              <a:rPr lang="ru-RU" sz="1100" dirty="0">
                <a:solidFill>
                  <a:srgbClr val="FFFFFF"/>
                </a:solidFill>
              </a:rPr>
              <a:t>бита: </a:t>
            </a:r>
            <a:r>
              <a:rPr lang="ru-RU" sz="1100" dirty="0" smtClean="0">
                <a:solidFill>
                  <a:srgbClr val="FFFFFF"/>
                </a:solidFill>
              </a:rPr>
              <a:t>65000 </a:t>
            </a:r>
            <a:r>
              <a:rPr lang="ru-RU" sz="1100" dirty="0">
                <a:solidFill>
                  <a:srgbClr val="FFFFFF"/>
                </a:solidFill>
              </a:rPr>
              <a:t>узлов в сети</a:t>
            </a:r>
            <a:r>
              <a:rPr lang="ru-RU" sz="1100" dirty="0" smtClean="0">
                <a:solidFill>
                  <a:srgbClr val="FFFFFF"/>
                </a:solidFill>
              </a:rPr>
              <a:t>)</a:t>
            </a:r>
            <a:endParaRPr lang="ru-RU" sz="1100" dirty="0">
              <a:solidFill>
                <a:srgbClr val="FFFFFF"/>
              </a:solidFill>
            </a:endParaRPr>
          </a:p>
        </p:txBody>
      </p:sp>
      <p:sp>
        <p:nvSpPr>
          <p:cNvPr id="12" name="Прямоугольник 11"/>
          <p:cNvSpPr/>
          <p:nvPr/>
        </p:nvSpPr>
        <p:spPr>
          <a:xfrm>
            <a:off x="6954773" y="2503305"/>
            <a:ext cx="1825572"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72000" rtlCol="0" anchor="ctr"/>
          <a:lstStyle/>
          <a:p>
            <a:pPr lvl="0" algn="ctr"/>
            <a:r>
              <a:rPr lang="en-US" dirty="0">
                <a:solidFill>
                  <a:srgbClr val="FFFFFF"/>
                </a:solidFill>
              </a:rPr>
              <a:t>HOSTID</a:t>
            </a:r>
          </a:p>
          <a:p>
            <a:pPr lvl="0" algn="ctr"/>
            <a:r>
              <a:rPr lang="en-US" sz="1100" dirty="0" smtClean="0">
                <a:solidFill>
                  <a:srgbClr val="FFFFFF"/>
                </a:solidFill>
              </a:rPr>
              <a:t>(</a:t>
            </a:r>
            <a:r>
              <a:rPr lang="ru-RU" sz="1100" dirty="0">
                <a:solidFill>
                  <a:srgbClr val="FFFFFF"/>
                </a:solidFill>
              </a:rPr>
              <a:t>8</a:t>
            </a:r>
            <a:r>
              <a:rPr lang="en-US" sz="1100" dirty="0" smtClean="0">
                <a:solidFill>
                  <a:srgbClr val="FFFFFF"/>
                </a:solidFill>
              </a:rPr>
              <a:t> </a:t>
            </a:r>
            <a:r>
              <a:rPr lang="ru-RU" sz="1100" dirty="0">
                <a:solidFill>
                  <a:srgbClr val="FFFFFF"/>
                </a:solidFill>
              </a:rPr>
              <a:t>бита: </a:t>
            </a:r>
            <a:r>
              <a:rPr lang="ru-RU" sz="1100" dirty="0" smtClean="0">
                <a:solidFill>
                  <a:srgbClr val="FFFFFF"/>
                </a:solidFill>
              </a:rPr>
              <a:t>254 </a:t>
            </a:r>
            <a:r>
              <a:rPr lang="ru-RU" sz="1100" dirty="0">
                <a:solidFill>
                  <a:srgbClr val="FFFFFF"/>
                </a:solidFill>
              </a:rPr>
              <a:t>узлов в сети</a:t>
            </a:r>
            <a:r>
              <a:rPr lang="ru-RU" sz="1100" dirty="0" smtClean="0">
                <a:solidFill>
                  <a:srgbClr val="FFFFFF"/>
                </a:solidFill>
              </a:rPr>
              <a:t>)</a:t>
            </a:r>
            <a:endParaRPr lang="ru-RU" sz="1100" dirty="0">
              <a:solidFill>
                <a:srgbClr val="FFFFFF"/>
              </a:solidFill>
            </a:endParaRPr>
          </a:p>
        </p:txBody>
      </p:sp>
      <p:sp>
        <p:nvSpPr>
          <p:cNvPr id="19" name="TextBox 18"/>
          <p:cNvSpPr txBox="1"/>
          <p:nvPr/>
        </p:nvSpPr>
        <p:spPr>
          <a:xfrm>
            <a:off x="1929951" y="745859"/>
            <a:ext cx="619080" cy="307777"/>
          </a:xfrm>
          <a:prstGeom prst="rect">
            <a:avLst/>
          </a:prstGeom>
          <a:noFill/>
        </p:spPr>
        <p:txBody>
          <a:bodyPr wrap="none" rtlCol="0">
            <a:spAutoFit/>
          </a:bodyPr>
          <a:lstStyle/>
          <a:p>
            <a:r>
              <a:rPr lang="ru-RU" dirty="0" smtClean="0"/>
              <a:t>8 бит</a:t>
            </a:r>
            <a:endParaRPr lang="ru-RU" dirty="0"/>
          </a:p>
        </p:txBody>
      </p:sp>
      <p:sp>
        <p:nvSpPr>
          <p:cNvPr id="21" name="TextBox 20"/>
          <p:cNvSpPr txBox="1"/>
          <p:nvPr/>
        </p:nvSpPr>
        <p:spPr>
          <a:xfrm>
            <a:off x="5827272" y="706591"/>
            <a:ext cx="619080" cy="307777"/>
          </a:xfrm>
          <a:prstGeom prst="rect">
            <a:avLst/>
          </a:prstGeom>
          <a:noFill/>
        </p:spPr>
        <p:txBody>
          <a:bodyPr wrap="none" rtlCol="0">
            <a:spAutoFit/>
          </a:bodyPr>
          <a:lstStyle/>
          <a:p>
            <a:r>
              <a:rPr lang="ru-RU" dirty="0" smtClean="0"/>
              <a:t>8 бит</a:t>
            </a:r>
            <a:endParaRPr lang="ru-RU" dirty="0"/>
          </a:p>
        </p:txBody>
      </p:sp>
      <p:sp>
        <p:nvSpPr>
          <p:cNvPr id="22" name="TextBox 21"/>
          <p:cNvSpPr txBox="1"/>
          <p:nvPr/>
        </p:nvSpPr>
        <p:spPr>
          <a:xfrm>
            <a:off x="3969138" y="721632"/>
            <a:ext cx="619080" cy="307777"/>
          </a:xfrm>
          <a:prstGeom prst="rect">
            <a:avLst/>
          </a:prstGeom>
          <a:noFill/>
        </p:spPr>
        <p:txBody>
          <a:bodyPr wrap="none" rtlCol="0">
            <a:spAutoFit/>
          </a:bodyPr>
          <a:lstStyle/>
          <a:p>
            <a:r>
              <a:rPr lang="ru-RU" dirty="0" smtClean="0"/>
              <a:t>8 бит</a:t>
            </a:r>
            <a:endParaRPr lang="ru-RU" dirty="0"/>
          </a:p>
        </p:txBody>
      </p:sp>
      <p:sp>
        <p:nvSpPr>
          <p:cNvPr id="23" name="TextBox 22"/>
          <p:cNvSpPr txBox="1"/>
          <p:nvPr/>
        </p:nvSpPr>
        <p:spPr>
          <a:xfrm>
            <a:off x="7558019" y="710023"/>
            <a:ext cx="619080" cy="307777"/>
          </a:xfrm>
          <a:prstGeom prst="rect">
            <a:avLst/>
          </a:prstGeom>
          <a:noFill/>
        </p:spPr>
        <p:txBody>
          <a:bodyPr wrap="none" rtlCol="0">
            <a:spAutoFit/>
          </a:bodyPr>
          <a:lstStyle/>
          <a:p>
            <a:r>
              <a:rPr lang="ru-RU" dirty="0" smtClean="0"/>
              <a:t>8 бит</a:t>
            </a:r>
            <a:endParaRPr lang="ru-RU" dirty="0"/>
          </a:p>
        </p:txBody>
      </p:sp>
      <p:sp>
        <p:nvSpPr>
          <p:cNvPr id="20" name="TextBox 19"/>
          <p:cNvSpPr txBox="1"/>
          <p:nvPr/>
        </p:nvSpPr>
        <p:spPr>
          <a:xfrm>
            <a:off x="259745" y="1199978"/>
            <a:ext cx="841897" cy="307777"/>
          </a:xfrm>
          <a:prstGeom prst="rect">
            <a:avLst/>
          </a:prstGeom>
          <a:noFill/>
        </p:spPr>
        <p:txBody>
          <a:bodyPr wrap="none" rtlCol="0">
            <a:spAutoFit/>
          </a:bodyPr>
          <a:lstStyle/>
          <a:p>
            <a:r>
              <a:rPr lang="ru-RU" dirty="0" smtClean="0"/>
              <a:t>Класс А</a:t>
            </a:r>
            <a:endParaRPr lang="ru-RU" dirty="0"/>
          </a:p>
        </p:txBody>
      </p:sp>
      <p:sp>
        <p:nvSpPr>
          <p:cNvPr id="24" name="TextBox 23"/>
          <p:cNvSpPr txBox="1"/>
          <p:nvPr/>
        </p:nvSpPr>
        <p:spPr>
          <a:xfrm>
            <a:off x="259744" y="1924664"/>
            <a:ext cx="841897" cy="307777"/>
          </a:xfrm>
          <a:prstGeom prst="rect">
            <a:avLst/>
          </a:prstGeom>
          <a:noFill/>
        </p:spPr>
        <p:txBody>
          <a:bodyPr wrap="none" rtlCol="0">
            <a:spAutoFit/>
          </a:bodyPr>
          <a:lstStyle/>
          <a:p>
            <a:r>
              <a:rPr lang="ru-RU" dirty="0" smtClean="0"/>
              <a:t>Класс В</a:t>
            </a:r>
            <a:endParaRPr lang="ru-RU" dirty="0"/>
          </a:p>
        </p:txBody>
      </p:sp>
      <p:sp>
        <p:nvSpPr>
          <p:cNvPr id="25" name="TextBox 24"/>
          <p:cNvSpPr txBox="1"/>
          <p:nvPr/>
        </p:nvSpPr>
        <p:spPr>
          <a:xfrm>
            <a:off x="254934" y="2610081"/>
            <a:ext cx="851515" cy="307777"/>
          </a:xfrm>
          <a:prstGeom prst="rect">
            <a:avLst/>
          </a:prstGeom>
          <a:noFill/>
        </p:spPr>
        <p:txBody>
          <a:bodyPr wrap="none" rtlCol="0">
            <a:spAutoFit/>
          </a:bodyPr>
          <a:lstStyle/>
          <a:p>
            <a:r>
              <a:rPr lang="ru-RU" dirty="0" smtClean="0"/>
              <a:t>Класс С</a:t>
            </a:r>
            <a:endParaRPr lang="ru-RU" dirty="0"/>
          </a:p>
        </p:txBody>
      </p:sp>
      <p:sp>
        <p:nvSpPr>
          <p:cNvPr id="26" name="Прямоугольник 25"/>
          <p:cNvSpPr/>
          <p:nvPr/>
        </p:nvSpPr>
        <p:spPr>
          <a:xfrm>
            <a:off x="1236892" y="3207601"/>
            <a:ext cx="7543453" cy="495759"/>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Multicast Address</a:t>
            </a:r>
          </a:p>
          <a:p>
            <a:pPr algn="ctr"/>
            <a:r>
              <a:rPr lang="ru-RU" dirty="0" smtClean="0"/>
              <a:t>Адрес многоадресной рассылки (128 бит)</a:t>
            </a:r>
            <a:endParaRPr lang="ru-RU" dirty="0"/>
          </a:p>
        </p:txBody>
      </p:sp>
      <p:sp>
        <p:nvSpPr>
          <p:cNvPr id="31" name="Прямоугольник 30"/>
          <p:cNvSpPr/>
          <p:nvPr/>
        </p:nvSpPr>
        <p:spPr>
          <a:xfrm>
            <a:off x="1231320" y="3867078"/>
            <a:ext cx="7543453" cy="495759"/>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Зарезервировано (27 бит)</a:t>
            </a:r>
            <a:endParaRPr lang="ru-RU" dirty="0"/>
          </a:p>
        </p:txBody>
      </p:sp>
      <p:cxnSp>
        <p:nvCxnSpPr>
          <p:cNvPr id="2048" name="Прямая соединительная линия 2047"/>
          <p:cNvCxnSpPr/>
          <p:nvPr/>
        </p:nvCxnSpPr>
        <p:spPr>
          <a:xfrm>
            <a:off x="2239491" y="3207601"/>
            <a:ext cx="0" cy="495759"/>
          </a:xfrm>
          <a:prstGeom prst="line">
            <a:avLst/>
          </a:prstGeom>
        </p:spPr>
        <p:style>
          <a:lnRef idx="1">
            <a:schemeClr val="accent2"/>
          </a:lnRef>
          <a:fillRef idx="0">
            <a:schemeClr val="accent2"/>
          </a:fillRef>
          <a:effectRef idx="0">
            <a:schemeClr val="accent2"/>
          </a:effectRef>
          <a:fontRef idx="minor">
            <a:schemeClr val="tx1"/>
          </a:fontRef>
        </p:style>
      </p:cxnSp>
      <p:sp>
        <p:nvSpPr>
          <p:cNvPr id="2049" name="TextBox 2048"/>
          <p:cNvSpPr txBox="1"/>
          <p:nvPr/>
        </p:nvSpPr>
        <p:spPr>
          <a:xfrm>
            <a:off x="1371786" y="3291969"/>
            <a:ext cx="727113" cy="307777"/>
          </a:xfrm>
          <a:prstGeom prst="rect">
            <a:avLst/>
          </a:prstGeom>
          <a:solidFill>
            <a:schemeClr val="tx1">
              <a:lumMod val="50000"/>
            </a:schemeClr>
          </a:solidFill>
        </p:spPr>
        <p:txBody>
          <a:bodyPr wrap="square" rtlCol="0">
            <a:spAutoFit/>
          </a:bodyPr>
          <a:lstStyle/>
          <a:p>
            <a:r>
              <a:rPr lang="ru-RU" dirty="0" smtClean="0">
                <a:solidFill>
                  <a:schemeClr val="bg1"/>
                </a:solidFill>
              </a:rPr>
              <a:t>1 1 1 0</a:t>
            </a:r>
            <a:endParaRPr lang="ru-RU" dirty="0">
              <a:solidFill>
                <a:schemeClr val="bg1"/>
              </a:solidFill>
            </a:endParaRPr>
          </a:p>
        </p:txBody>
      </p:sp>
      <p:cxnSp>
        <p:nvCxnSpPr>
          <p:cNvPr id="2052" name="Прямая соединительная линия 2051"/>
          <p:cNvCxnSpPr/>
          <p:nvPr/>
        </p:nvCxnSpPr>
        <p:spPr>
          <a:xfrm>
            <a:off x="2426840" y="3850108"/>
            <a:ext cx="0" cy="501457"/>
          </a:xfrm>
          <a:prstGeom prst="line">
            <a:avLst/>
          </a:prstGeom>
        </p:spPr>
        <p:style>
          <a:lnRef idx="1">
            <a:schemeClr val="accent2"/>
          </a:lnRef>
          <a:fillRef idx="0">
            <a:schemeClr val="accent2"/>
          </a:fillRef>
          <a:effectRef idx="0">
            <a:schemeClr val="accent2"/>
          </a:effectRef>
          <a:fontRef idx="minor">
            <a:schemeClr val="tx1"/>
          </a:fontRef>
        </p:style>
      </p:cxnSp>
      <p:sp>
        <p:nvSpPr>
          <p:cNvPr id="2053" name="TextBox 2052"/>
          <p:cNvSpPr txBox="1"/>
          <p:nvPr/>
        </p:nvSpPr>
        <p:spPr>
          <a:xfrm>
            <a:off x="1371786" y="3961068"/>
            <a:ext cx="966919" cy="307777"/>
          </a:xfrm>
          <a:prstGeom prst="rect">
            <a:avLst/>
          </a:prstGeom>
          <a:noFill/>
        </p:spPr>
        <p:txBody>
          <a:bodyPr wrap="square" rtlCol="0">
            <a:spAutoFit/>
          </a:bodyPr>
          <a:lstStyle/>
          <a:p>
            <a:r>
              <a:rPr lang="ru-RU" dirty="0" smtClean="0">
                <a:solidFill>
                  <a:schemeClr val="bg1"/>
                </a:solidFill>
              </a:rPr>
              <a:t>1 1 1 1 0</a:t>
            </a:r>
            <a:endParaRPr lang="ru-RU" dirty="0">
              <a:solidFill>
                <a:schemeClr val="bg1"/>
              </a:solidFill>
            </a:endParaRPr>
          </a:p>
        </p:txBody>
      </p:sp>
      <p:sp>
        <p:nvSpPr>
          <p:cNvPr id="2054" name="TextBox 2053"/>
          <p:cNvSpPr txBox="1"/>
          <p:nvPr/>
        </p:nvSpPr>
        <p:spPr>
          <a:xfrm>
            <a:off x="243956" y="3301591"/>
            <a:ext cx="903385" cy="307777"/>
          </a:xfrm>
          <a:prstGeom prst="rect">
            <a:avLst/>
          </a:prstGeom>
          <a:noFill/>
        </p:spPr>
        <p:txBody>
          <a:bodyPr wrap="square" rtlCol="0">
            <a:spAutoFit/>
          </a:bodyPr>
          <a:lstStyle/>
          <a:p>
            <a:r>
              <a:rPr lang="ru-RU" dirty="0" smtClean="0"/>
              <a:t>Класс </a:t>
            </a:r>
            <a:r>
              <a:rPr lang="en-US" dirty="0" smtClean="0"/>
              <a:t>D</a:t>
            </a:r>
            <a:endParaRPr lang="ru-RU" dirty="0"/>
          </a:p>
        </p:txBody>
      </p:sp>
      <p:sp>
        <p:nvSpPr>
          <p:cNvPr id="2055" name="TextBox 2054"/>
          <p:cNvSpPr txBox="1"/>
          <p:nvPr/>
        </p:nvSpPr>
        <p:spPr>
          <a:xfrm>
            <a:off x="254934" y="3952588"/>
            <a:ext cx="846707" cy="307777"/>
          </a:xfrm>
          <a:prstGeom prst="rect">
            <a:avLst/>
          </a:prstGeom>
          <a:noFill/>
        </p:spPr>
        <p:txBody>
          <a:bodyPr wrap="square" rtlCol="0">
            <a:spAutoFit/>
          </a:bodyPr>
          <a:lstStyle/>
          <a:p>
            <a:r>
              <a:rPr lang="ru-RU" dirty="0" smtClean="0"/>
              <a:t>Класс </a:t>
            </a:r>
            <a:r>
              <a:rPr lang="en-US" dirty="0" smtClean="0"/>
              <a:t>E</a:t>
            </a:r>
            <a:endParaRPr lang="ru-RU" dirty="0"/>
          </a:p>
        </p:txBody>
      </p:sp>
    </p:spTree>
    <p:extLst>
      <p:ext uri="{BB962C8B-B14F-4D97-AF65-F5344CB8AC3E}">
        <p14:creationId xmlns:p14="http://schemas.microsoft.com/office/powerpoint/2010/main" val="14169727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299552"/>
            <a:ext cx="8520600" cy="707400"/>
          </a:xfrm>
        </p:spPr>
        <p:txBody>
          <a:bodyPr/>
          <a:lstStyle/>
          <a:p>
            <a:r>
              <a:rPr lang="ru-RU" sz="2000" dirty="0" smtClean="0"/>
              <a:t>Виды адресов </a:t>
            </a:r>
            <a:r>
              <a:rPr lang="en-US" sz="2000" dirty="0" smtClean="0"/>
              <a:t>IPv4</a:t>
            </a:r>
            <a:endParaRPr lang="ru-RU" sz="2000" dirty="0"/>
          </a:p>
        </p:txBody>
      </p:sp>
      <p:sp>
        <p:nvSpPr>
          <p:cNvPr id="3" name="Текст 2"/>
          <p:cNvSpPr>
            <a:spLocks noGrp="1"/>
          </p:cNvSpPr>
          <p:nvPr>
            <p:ph type="body" idx="1"/>
          </p:nvPr>
        </p:nvSpPr>
        <p:spPr>
          <a:xfrm>
            <a:off x="540653" y="2654439"/>
            <a:ext cx="8291647" cy="1924977"/>
          </a:xfrm>
        </p:spPr>
        <p:txBody>
          <a:bodyPr/>
          <a:lstStyle/>
          <a:p>
            <a:pPr marL="285750" indent="-285750">
              <a:lnSpc>
                <a:spcPct val="100000"/>
              </a:lnSpc>
              <a:spcAft>
                <a:spcPts val="0"/>
              </a:spcAft>
            </a:pPr>
            <a:r>
              <a:rPr lang="ru-RU" sz="1600" dirty="0" smtClean="0"/>
              <a:t>Если </a:t>
            </a:r>
            <a:r>
              <a:rPr lang="en-US" sz="1600" dirty="0" smtClean="0"/>
              <a:t>HOSTID </a:t>
            </a:r>
            <a:r>
              <a:rPr lang="ru-RU" sz="1600" dirty="0" smtClean="0"/>
              <a:t>все нули, то такой </a:t>
            </a:r>
            <a:r>
              <a:rPr lang="en-US" sz="1600" dirty="0" smtClean="0"/>
              <a:t>IP-</a:t>
            </a:r>
            <a:r>
              <a:rPr lang="ru-RU" sz="1600" dirty="0" smtClean="0"/>
              <a:t> адрес будет адресом сети.</a:t>
            </a:r>
            <a:endParaRPr lang="en-US" sz="1600" dirty="0" smtClean="0"/>
          </a:p>
          <a:p>
            <a:pPr marL="285750" indent="-285750">
              <a:lnSpc>
                <a:spcPct val="100000"/>
              </a:lnSpc>
              <a:spcAft>
                <a:spcPts val="0"/>
              </a:spcAft>
            </a:pPr>
            <a:r>
              <a:rPr lang="ru-RU" sz="1600" dirty="0" smtClean="0"/>
              <a:t>Во </a:t>
            </a:r>
            <a:r>
              <a:rPr lang="ru-RU" sz="1600" dirty="0"/>
              <a:t>избежание конфликта IP-адресов, каждое устройство сети должно </a:t>
            </a:r>
            <a:r>
              <a:rPr lang="ru-RU" sz="1600" dirty="0" smtClean="0"/>
              <a:t>иметь</a:t>
            </a:r>
            <a:r>
              <a:rPr lang="en-US" sz="1600" dirty="0" smtClean="0"/>
              <a:t> </a:t>
            </a:r>
            <a:r>
              <a:rPr lang="ru-RU" sz="1600" dirty="0" smtClean="0"/>
              <a:t>уникальный </a:t>
            </a:r>
            <a:r>
              <a:rPr lang="ru-RU" sz="1600" dirty="0"/>
              <a:t>адрес. NETID у них одинаков, и отличаются адреса HOSTID. </a:t>
            </a:r>
            <a:r>
              <a:rPr lang="ru-RU" sz="1600" dirty="0" smtClean="0"/>
              <a:t>Чтобы</a:t>
            </a:r>
            <a:r>
              <a:rPr lang="en-US" sz="1600" dirty="0" smtClean="0"/>
              <a:t> </a:t>
            </a:r>
            <a:r>
              <a:rPr lang="ru-RU" sz="1600" dirty="0" smtClean="0"/>
              <a:t>избежать </a:t>
            </a:r>
            <a:r>
              <a:rPr lang="ru-RU" sz="1600" dirty="0"/>
              <a:t>человеческой ошибки при назначении IP-адресов устройств </a:t>
            </a:r>
            <a:r>
              <a:rPr lang="ru-RU" sz="1600" dirty="0" smtClean="0"/>
              <a:t>вручную,</a:t>
            </a:r>
            <a:r>
              <a:rPr lang="en-US" sz="1600" dirty="0" smtClean="0"/>
              <a:t> </a:t>
            </a:r>
            <a:r>
              <a:rPr lang="ru-RU" sz="1600" dirty="0" smtClean="0"/>
              <a:t>стараются </a:t>
            </a:r>
            <a:r>
              <a:rPr lang="ru-RU" sz="1600" dirty="0"/>
              <a:t>применять технологии автоматической выдачи IP-адресов </a:t>
            </a:r>
            <a:r>
              <a:rPr lang="ru-RU" sz="1600" dirty="0" smtClean="0"/>
              <a:t>устройствам</a:t>
            </a:r>
            <a:r>
              <a:rPr lang="en-US" sz="1600" dirty="0" smtClean="0"/>
              <a:t> </a:t>
            </a:r>
            <a:r>
              <a:rPr lang="ru-RU" sz="1600" dirty="0" smtClean="0"/>
              <a:t>сети</a:t>
            </a:r>
            <a:r>
              <a:rPr lang="ru-RU" sz="1600" dirty="0"/>
              <a:t>. Например, протокол DHCP.</a:t>
            </a:r>
            <a:endParaRPr lang="ru-RU" sz="1600" dirty="0" smtClean="0"/>
          </a:p>
          <a:p>
            <a:pPr marL="285750" indent="-285750"/>
            <a:endParaRPr lang="ru-RU" sz="1400" dirty="0"/>
          </a:p>
        </p:txBody>
      </p:sp>
      <p:graphicFrame>
        <p:nvGraphicFramePr>
          <p:cNvPr id="5" name="Таблица 4"/>
          <p:cNvGraphicFramePr>
            <a:graphicFrameLocks noGrp="1"/>
          </p:cNvGraphicFramePr>
          <p:nvPr>
            <p:extLst>
              <p:ext uri="{D42A27DB-BD31-4B8C-83A1-F6EECF244321}">
                <p14:modId xmlns:p14="http://schemas.microsoft.com/office/powerpoint/2010/main" val="2335952070"/>
              </p:ext>
            </p:extLst>
          </p:nvPr>
        </p:nvGraphicFramePr>
        <p:xfrm>
          <a:off x="389645" y="767561"/>
          <a:ext cx="8291646" cy="1744285"/>
        </p:xfrm>
        <a:graphic>
          <a:graphicData uri="http://schemas.openxmlformats.org/drawingml/2006/table">
            <a:tbl>
              <a:tblPr firstRow="1" bandRow="1">
                <a:tableStyleId>{5C22544A-7EE6-4342-B048-85BDC9FD1C3A}</a:tableStyleId>
              </a:tblPr>
              <a:tblGrid>
                <a:gridCol w="2763882">
                  <a:extLst>
                    <a:ext uri="{9D8B030D-6E8A-4147-A177-3AD203B41FA5}">
                      <a16:colId xmlns:a16="http://schemas.microsoft.com/office/drawing/2014/main" val="3508885106"/>
                    </a:ext>
                  </a:extLst>
                </a:gridCol>
                <a:gridCol w="2763882">
                  <a:extLst>
                    <a:ext uri="{9D8B030D-6E8A-4147-A177-3AD203B41FA5}">
                      <a16:colId xmlns:a16="http://schemas.microsoft.com/office/drawing/2014/main" val="971461716"/>
                    </a:ext>
                  </a:extLst>
                </a:gridCol>
                <a:gridCol w="2763882">
                  <a:extLst>
                    <a:ext uri="{9D8B030D-6E8A-4147-A177-3AD203B41FA5}">
                      <a16:colId xmlns:a16="http://schemas.microsoft.com/office/drawing/2014/main" val="2110407030"/>
                    </a:ext>
                  </a:extLst>
                </a:gridCol>
              </a:tblGrid>
              <a:tr h="329763">
                <a:tc>
                  <a:txBody>
                    <a:bodyPr/>
                    <a:lstStyle/>
                    <a:p>
                      <a:pPr algn="ctr"/>
                      <a:r>
                        <a:rPr lang="ru-RU" sz="1200" dirty="0" smtClean="0"/>
                        <a:t>Широковещательные</a:t>
                      </a:r>
                      <a:endParaRPr lang="ru-RU" sz="1200" dirty="0"/>
                    </a:p>
                  </a:txBody>
                  <a:tcPr anchor="ctr"/>
                </a:tc>
                <a:tc>
                  <a:txBody>
                    <a:bodyPr/>
                    <a:lstStyle/>
                    <a:p>
                      <a:pPr algn="ctr"/>
                      <a:r>
                        <a:rPr lang="ru-RU" sz="1200" dirty="0" smtClean="0"/>
                        <a:t>Индивидуальный</a:t>
                      </a:r>
                      <a:endParaRPr lang="ru-RU" sz="1200" dirty="0"/>
                    </a:p>
                  </a:txBody>
                  <a:tcPr anchor="ctr"/>
                </a:tc>
                <a:tc>
                  <a:txBody>
                    <a:bodyPr/>
                    <a:lstStyle/>
                    <a:p>
                      <a:pPr algn="ctr"/>
                      <a:r>
                        <a:rPr lang="ru-RU" sz="1200" dirty="0" smtClean="0"/>
                        <a:t>Групповой</a:t>
                      </a:r>
                      <a:endParaRPr lang="ru-RU" sz="1200" dirty="0"/>
                    </a:p>
                  </a:txBody>
                  <a:tcPr anchor="ctr"/>
                </a:tc>
                <a:extLst>
                  <a:ext uri="{0D108BD9-81ED-4DB2-BD59-A6C34878D82A}">
                    <a16:rowId xmlns:a16="http://schemas.microsoft.com/office/drawing/2014/main" val="1511237847"/>
                  </a:ext>
                </a:extLst>
              </a:tr>
              <a:tr h="141452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smtClean="0">
                          <a:solidFill>
                            <a:srgbClr val="000000"/>
                          </a:solidFill>
                        </a:rPr>
                        <a:t>Широковещательный назначается всем сетевым интерфейсам, расположенным в</a:t>
                      </a:r>
                    </a:p>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smtClean="0">
                          <a:solidFill>
                            <a:srgbClr val="000000"/>
                          </a:solidFill>
                        </a:rPr>
                        <a:t>подсети данной сети, и используется для подключений типа «точка - все точки</a:t>
                      </a:r>
                    </a:p>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smtClean="0">
                          <a:solidFill>
                            <a:srgbClr val="000000"/>
                          </a:solidFill>
                        </a:rPr>
                        <a:t>подсети». </a:t>
                      </a:r>
                      <a:r>
                        <a:rPr lang="en-US" sz="1200" dirty="0" smtClean="0">
                          <a:solidFill>
                            <a:srgbClr val="000000"/>
                          </a:solidFill>
                        </a:rPr>
                        <a:t>HOSTID</a:t>
                      </a:r>
                      <a:r>
                        <a:rPr lang="en-US" sz="1200" baseline="0" dirty="0" smtClean="0">
                          <a:solidFill>
                            <a:srgbClr val="000000"/>
                          </a:solidFill>
                        </a:rPr>
                        <a:t> </a:t>
                      </a:r>
                      <a:r>
                        <a:rPr lang="ru-RU" sz="1200" baseline="0" dirty="0" smtClean="0">
                          <a:solidFill>
                            <a:srgbClr val="000000"/>
                          </a:solidFill>
                        </a:rPr>
                        <a:t>все единицы.</a:t>
                      </a:r>
                      <a:endParaRPr lang="ru-RU" sz="1200" dirty="0" smtClean="0">
                        <a:solidFill>
                          <a:srgbClr val="000000"/>
                        </a:solidFill>
                      </a:endParaRPr>
                    </a:p>
                  </a:txBody>
                  <a:tcPr/>
                </a:tc>
                <a:tc>
                  <a:txBody>
                    <a:bodyPr/>
                    <a:lstStyle/>
                    <a:p>
                      <a:pPr algn="ctr"/>
                      <a:r>
                        <a:rPr lang="ru-RU" sz="1200" dirty="0" smtClean="0">
                          <a:solidFill>
                            <a:srgbClr val="000000"/>
                          </a:solidFill>
                        </a:rPr>
                        <a:t>Индивидуальный назначается одному сетевому интерфейсу,</a:t>
                      </a:r>
                    </a:p>
                    <a:p>
                      <a:pPr algn="ctr"/>
                      <a:r>
                        <a:rPr lang="ru-RU" sz="1200" dirty="0" smtClean="0">
                          <a:solidFill>
                            <a:srgbClr val="000000"/>
                          </a:solidFill>
                        </a:rPr>
                        <a:t>расположенному в определенной подсети данной сети, и используется для</a:t>
                      </a:r>
                    </a:p>
                    <a:p>
                      <a:pPr algn="ctr"/>
                      <a:r>
                        <a:rPr lang="ru-RU" sz="1200" dirty="0" smtClean="0">
                          <a:solidFill>
                            <a:srgbClr val="000000"/>
                          </a:solidFill>
                        </a:rPr>
                        <a:t>подключений типа «точка-точка».</a:t>
                      </a:r>
                      <a:endParaRPr lang="ru-RU" sz="1200" dirty="0">
                        <a:solidFill>
                          <a:srgbClr val="000000"/>
                        </a:solidFill>
                      </a:endParaRPr>
                    </a:p>
                  </a:txBody>
                  <a:tcPr/>
                </a:tc>
                <a:tc>
                  <a:txBody>
                    <a:bodyPr/>
                    <a:lstStyle/>
                    <a:p>
                      <a:pPr algn="ctr"/>
                      <a:r>
                        <a:rPr lang="ru-RU" sz="1200" dirty="0" smtClean="0">
                          <a:solidFill>
                            <a:srgbClr val="000000"/>
                          </a:solidFill>
                        </a:rPr>
                        <a:t>Групповой назначается одному или нескольким</a:t>
                      </a:r>
                    </a:p>
                    <a:p>
                      <a:pPr algn="ctr"/>
                      <a:r>
                        <a:rPr lang="ru-RU" sz="1200" dirty="0" smtClean="0">
                          <a:solidFill>
                            <a:srgbClr val="000000"/>
                          </a:solidFill>
                        </a:rPr>
                        <a:t>сетевым интерфейсам в различных подсетях данной сети, и используется для</a:t>
                      </a:r>
                    </a:p>
                    <a:p>
                      <a:pPr algn="ctr"/>
                      <a:r>
                        <a:rPr lang="ru-RU" sz="1200" dirty="0" smtClean="0">
                          <a:solidFill>
                            <a:srgbClr val="000000"/>
                          </a:solidFill>
                        </a:rPr>
                        <a:t>подключений типа «точка - многие точки».</a:t>
                      </a:r>
                      <a:endParaRPr lang="ru-RU" sz="1200" dirty="0"/>
                    </a:p>
                  </a:txBody>
                  <a:tcPr/>
                </a:tc>
                <a:extLst>
                  <a:ext uri="{0D108BD9-81ED-4DB2-BD59-A6C34878D82A}">
                    <a16:rowId xmlns:a16="http://schemas.microsoft.com/office/drawing/2014/main" val="2764304182"/>
                  </a:ext>
                </a:extLst>
              </a:tr>
            </a:tbl>
          </a:graphicData>
        </a:graphic>
      </p:graphicFrame>
    </p:spTree>
    <p:extLst>
      <p:ext uri="{BB962C8B-B14F-4D97-AF65-F5344CB8AC3E}">
        <p14:creationId xmlns:p14="http://schemas.microsoft.com/office/powerpoint/2010/main" val="2659268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007" y="83592"/>
            <a:ext cx="8520600" cy="500548"/>
          </a:xfrm>
        </p:spPr>
        <p:txBody>
          <a:bodyPr/>
          <a:lstStyle/>
          <a:p>
            <a:r>
              <a:rPr lang="ru-RU" sz="2000" dirty="0" smtClean="0"/>
              <a:t>Специальные адреса </a:t>
            </a:r>
            <a:r>
              <a:rPr lang="en-US" sz="2000" dirty="0" smtClean="0"/>
              <a:t>IPv4</a:t>
            </a:r>
            <a:endParaRPr lang="ru-RU" sz="2000" dirty="0"/>
          </a:p>
        </p:txBody>
      </p:sp>
      <p:sp>
        <p:nvSpPr>
          <p:cNvPr id="3" name="Текст 2"/>
          <p:cNvSpPr>
            <a:spLocks noGrp="1"/>
          </p:cNvSpPr>
          <p:nvPr>
            <p:ph type="body" idx="1"/>
          </p:nvPr>
        </p:nvSpPr>
        <p:spPr>
          <a:xfrm>
            <a:off x="357811" y="623107"/>
            <a:ext cx="2939849" cy="1839191"/>
          </a:xfrm>
        </p:spPr>
        <p:txBody>
          <a:bodyPr/>
          <a:lstStyle/>
          <a:p>
            <a:pPr>
              <a:buNone/>
            </a:pPr>
            <a:r>
              <a:rPr lang="ru-RU" sz="1100" dirty="0" smtClean="0"/>
              <a:t>Когда NETID </a:t>
            </a:r>
            <a:r>
              <a:rPr lang="ru-RU" sz="1100" dirty="0"/>
              <a:t>- </a:t>
            </a:r>
            <a:r>
              <a:rPr lang="ru-RU" sz="1100" dirty="0" smtClean="0"/>
              <a:t>127. , </a:t>
            </a:r>
            <a:r>
              <a:rPr lang="ru-RU" sz="1100" dirty="0"/>
              <a:t>а HOSTID - любой: адрес сетевой петли (</a:t>
            </a:r>
            <a:r>
              <a:rPr lang="ru-RU" sz="1100" dirty="0" err="1"/>
              <a:t>loopback</a:t>
            </a:r>
            <a:r>
              <a:rPr lang="ru-RU" sz="1100" dirty="0"/>
              <a:t>), применяемый </a:t>
            </a:r>
            <a:r>
              <a:rPr lang="ru-RU" sz="1100" dirty="0" smtClean="0"/>
              <a:t>как локальный </a:t>
            </a:r>
            <a:r>
              <a:rPr lang="ru-RU" sz="1100" dirty="0"/>
              <a:t>адрес внутри устройства или для тестирования сетевых устройств. 127.0.0.1 - адрес тестирования в пределах одной машины, данные </a:t>
            </a:r>
            <a:r>
              <a:rPr lang="ru-RU" sz="1100" dirty="0" smtClean="0"/>
              <a:t>не передаются </a:t>
            </a:r>
            <a:r>
              <a:rPr lang="ru-RU" sz="1100" dirty="0"/>
              <a:t>по сети, а возвращаются модулям верхнего уровня как только </a:t>
            </a:r>
            <a:r>
              <a:rPr lang="ru-RU" sz="1100" dirty="0" smtClean="0"/>
              <a:t>что принятые</a:t>
            </a:r>
            <a:r>
              <a:rPr lang="ru-RU" sz="1100" dirty="0"/>
              <a:t>.</a:t>
            </a:r>
          </a:p>
        </p:txBody>
      </p:sp>
      <p:sp>
        <p:nvSpPr>
          <p:cNvPr id="4" name="TextBox 3"/>
          <p:cNvSpPr txBox="1"/>
          <p:nvPr/>
        </p:nvSpPr>
        <p:spPr>
          <a:xfrm>
            <a:off x="5905216" y="641949"/>
            <a:ext cx="3104620" cy="2462213"/>
          </a:xfrm>
          <a:prstGeom prst="rect">
            <a:avLst/>
          </a:prstGeom>
          <a:noFill/>
        </p:spPr>
        <p:txBody>
          <a:bodyPr wrap="square" rtlCol="0">
            <a:spAutoFit/>
          </a:bodyPr>
          <a:lstStyle/>
          <a:p>
            <a:r>
              <a:rPr lang="ru-RU" sz="1100" dirty="0" smtClean="0">
                <a:solidFill>
                  <a:schemeClr val="bg2"/>
                </a:solidFill>
              </a:rPr>
              <a:t>Для того, чтобы не </a:t>
            </a:r>
            <a:r>
              <a:rPr lang="ru-RU" sz="1100" dirty="0">
                <a:solidFill>
                  <a:schemeClr val="bg2"/>
                </a:solidFill>
              </a:rPr>
              <a:t>допускать возможность конфликтов при последующем </a:t>
            </a:r>
            <a:r>
              <a:rPr lang="ru-RU" sz="1100" dirty="0" smtClean="0">
                <a:solidFill>
                  <a:schemeClr val="bg2"/>
                </a:solidFill>
              </a:rPr>
              <a:t>подключении </a:t>
            </a:r>
            <a:r>
              <a:rPr lang="ru-RU" sz="1100" dirty="0">
                <a:solidFill>
                  <a:schemeClr val="bg2"/>
                </a:solidFill>
              </a:rPr>
              <a:t>сети </a:t>
            </a:r>
            <a:r>
              <a:rPr lang="ru-RU" sz="1100" dirty="0" smtClean="0">
                <a:solidFill>
                  <a:schemeClr val="bg2"/>
                </a:solidFill>
              </a:rPr>
              <a:t>к интернету</a:t>
            </a:r>
            <a:r>
              <a:rPr lang="ru-RU" sz="1100" dirty="0">
                <a:solidFill>
                  <a:schemeClr val="bg2"/>
                </a:solidFill>
              </a:rPr>
              <a:t>, рекомендуется применять в локальных сетях только следующие </a:t>
            </a:r>
            <a:r>
              <a:rPr lang="ru-RU" sz="1100" dirty="0" smtClean="0">
                <a:solidFill>
                  <a:schemeClr val="bg2"/>
                </a:solidFill>
              </a:rPr>
              <a:t>диапазоны так </a:t>
            </a:r>
            <a:r>
              <a:rPr lang="ru-RU" sz="1100" b="1" dirty="0">
                <a:solidFill>
                  <a:schemeClr val="bg2"/>
                </a:solidFill>
              </a:rPr>
              <a:t>называемых частных IP-адресов</a:t>
            </a:r>
            <a:r>
              <a:rPr lang="ru-RU" sz="1100" dirty="0">
                <a:solidFill>
                  <a:schemeClr val="bg2"/>
                </a:solidFill>
              </a:rPr>
              <a:t> (в интернете эти адреса не существуют и</a:t>
            </a:r>
          </a:p>
          <a:p>
            <a:r>
              <a:rPr lang="ru-RU" sz="1100" dirty="0">
                <a:solidFill>
                  <a:schemeClr val="bg2"/>
                </a:solidFill>
              </a:rPr>
              <a:t>использовать их там нет возможности). К частным IP-адресам (внутренним,</a:t>
            </a:r>
          </a:p>
          <a:p>
            <a:r>
              <a:rPr lang="ru-RU" sz="1100" dirty="0">
                <a:solidFill>
                  <a:schemeClr val="bg2"/>
                </a:solidFill>
              </a:rPr>
              <a:t>виртуальным, плюшевым) относят следующие диапазоны: </a:t>
            </a:r>
            <a:endParaRPr lang="en-US" sz="1100" dirty="0" smtClean="0">
              <a:solidFill>
                <a:schemeClr val="bg2"/>
              </a:solidFill>
            </a:endParaRPr>
          </a:p>
          <a:p>
            <a:pPr marL="171450" indent="-171450">
              <a:buFont typeface="Arial" panose="020B0604020202020204" pitchFamily="34" charset="0"/>
              <a:buChar char="•"/>
            </a:pPr>
            <a:r>
              <a:rPr lang="ru-RU" sz="1100" dirty="0" smtClean="0">
                <a:solidFill>
                  <a:schemeClr val="bg2"/>
                </a:solidFill>
              </a:rPr>
              <a:t>10.0.0.0 </a:t>
            </a:r>
            <a:r>
              <a:rPr lang="ru-RU" sz="1100" dirty="0">
                <a:solidFill>
                  <a:schemeClr val="bg2"/>
                </a:solidFill>
              </a:rPr>
              <a:t>- 10.255.255.255,</a:t>
            </a:r>
          </a:p>
          <a:p>
            <a:pPr marL="171450" indent="-171450">
              <a:buFont typeface="Arial" panose="020B0604020202020204" pitchFamily="34" charset="0"/>
              <a:buChar char="•"/>
            </a:pPr>
            <a:r>
              <a:rPr lang="ru-RU" sz="1100" dirty="0">
                <a:solidFill>
                  <a:schemeClr val="bg2"/>
                </a:solidFill>
              </a:rPr>
              <a:t>172.16.0.0 - 172.31.255.255, </a:t>
            </a:r>
            <a:endParaRPr lang="en-US" sz="1100" dirty="0" smtClean="0">
              <a:solidFill>
                <a:schemeClr val="bg2"/>
              </a:solidFill>
            </a:endParaRPr>
          </a:p>
          <a:p>
            <a:pPr marL="171450" indent="-171450">
              <a:buFont typeface="Arial" panose="020B0604020202020204" pitchFamily="34" charset="0"/>
              <a:buChar char="•"/>
            </a:pPr>
            <a:r>
              <a:rPr lang="ru-RU" sz="1100" dirty="0" smtClean="0">
                <a:solidFill>
                  <a:schemeClr val="bg2"/>
                </a:solidFill>
              </a:rPr>
              <a:t>192.168.0.0 </a:t>
            </a:r>
            <a:r>
              <a:rPr lang="ru-RU" sz="1100" dirty="0">
                <a:solidFill>
                  <a:schemeClr val="bg2"/>
                </a:solidFill>
              </a:rPr>
              <a:t>- 192.168.255.255.</a:t>
            </a:r>
          </a:p>
        </p:txBody>
      </p:sp>
      <p:pic>
        <p:nvPicPr>
          <p:cNvPr id="5" name="Picture 4" descr="Отображается файл &quot;img-router.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4025" y="3597427"/>
            <a:ext cx="512565" cy="512566"/>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Отображается файл &quot;img-switch.png&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0605" y="3832767"/>
            <a:ext cx="489478" cy="48947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Отображается файл &quot;Копия img-host.png&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2414" y="4427033"/>
            <a:ext cx="499051" cy="4990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Отображается файл &quot;Копия img-host.png&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75938" y="3879440"/>
            <a:ext cx="499051" cy="4990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Отображается файл &quot;Копия img-host.png&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2414" y="3380388"/>
            <a:ext cx="499051" cy="499052"/>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Прямая со стрелкой 9"/>
          <p:cNvCxnSpPr>
            <a:stCxn id="1026" idx="1"/>
            <a:endCxn id="5" idx="3"/>
          </p:cNvCxnSpPr>
          <p:nvPr/>
        </p:nvCxnSpPr>
        <p:spPr>
          <a:xfrm flipH="1" flipV="1">
            <a:off x="4696590" y="3853710"/>
            <a:ext cx="664015" cy="2237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Прямая со стрелкой 11"/>
          <p:cNvCxnSpPr>
            <a:stCxn id="9" idx="1"/>
            <a:endCxn id="1026" idx="3"/>
          </p:cNvCxnSpPr>
          <p:nvPr/>
        </p:nvCxnSpPr>
        <p:spPr>
          <a:xfrm flipH="1">
            <a:off x="5850083" y="3629914"/>
            <a:ext cx="512331" cy="4475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a:stCxn id="8" idx="1"/>
            <a:endCxn id="1026" idx="3"/>
          </p:cNvCxnSpPr>
          <p:nvPr/>
        </p:nvCxnSpPr>
        <p:spPr>
          <a:xfrm flipH="1" flipV="1">
            <a:off x="5850083" y="4077507"/>
            <a:ext cx="1325855" cy="514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a:stCxn id="7" idx="1"/>
            <a:endCxn id="1026" idx="3"/>
          </p:cNvCxnSpPr>
          <p:nvPr/>
        </p:nvCxnSpPr>
        <p:spPr>
          <a:xfrm flipH="1" flipV="1">
            <a:off x="5850083" y="4077507"/>
            <a:ext cx="512331" cy="5990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4793387" y="4272877"/>
            <a:ext cx="1569027" cy="615553"/>
          </a:xfrm>
          <a:prstGeom prst="rect">
            <a:avLst/>
          </a:prstGeom>
          <a:noFill/>
        </p:spPr>
        <p:txBody>
          <a:bodyPr wrap="square" rtlCol="0">
            <a:spAutoFit/>
          </a:bodyPr>
          <a:lstStyle/>
          <a:p>
            <a:r>
              <a:rPr lang="ru-RU" sz="1200" dirty="0" smtClean="0"/>
              <a:t>192.168.2.0/24</a:t>
            </a:r>
          </a:p>
          <a:p>
            <a:r>
              <a:rPr lang="ru-RU" sz="1100" dirty="0" smtClean="0"/>
              <a:t>Может связываться только внутри </a:t>
            </a:r>
            <a:r>
              <a:rPr lang="en-US" sz="1100" dirty="0" smtClean="0"/>
              <a:t>LAN</a:t>
            </a:r>
            <a:endParaRPr lang="ru-RU" sz="1100" dirty="0"/>
          </a:p>
        </p:txBody>
      </p:sp>
      <p:sp>
        <p:nvSpPr>
          <p:cNvPr id="18" name="Скругленная прямоугольная выноска 17"/>
          <p:cNvSpPr/>
          <p:nvPr/>
        </p:nvSpPr>
        <p:spPr>
          <a:xfrm>
            <a:off x="1432002" y="2764774"/>
            <a:ext cx="1669101" cy="749735"/>
          </a:xfrm>
          <a:prstGeom prst="wedgeRoundRectCallout">
            <a:avLst>
              <a:gd name="adj1" fmla="val 113143"/>
              <a:gd name="adj2" fmla="val 76718"/>
              <a:gd name="adj3" fmla="val 16667"/>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chemeClr val="bg2"/>
                </a:solidFill>
              </a:rPr>
              <a:t>Маршрутизатор не передает пакеты с адресами локальной сети и </a:t>
            </a:r>
            <a:r>
              <a:rPr lang="en-US" sz="1100" dirty="0" smtClean="0">
                <a:solidFill>
                  <a:schemeClr val="bg2"/>
                </a:solidFill>
              </a:rPr>
              <a:t>TEST-NET</a:t>
            </a:r>
            <a:endParaRPr lang="ru-RU" sz="1100" dirty="0">
              <a:solidFill>
                <a:schemeClr val="bg2"/>
              </a:solidFill>
            </a:endParaRPr>
          </a:p>
        </p:txBody>
      </p:sp>
      <p:pic>
        <p:nvPicPr>
          <p:cNvPr id="23" name="Picture 2" descr="Отображается файл &quot;img-switch.png&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1762" y="3741231"/>
            <a:ext cx="489478" cy="489479"/>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Отображается файл &quot;Копия img-host.png&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9114" y="4288824"/>
            <a:ext cx="499051" cy="499052"/>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Отображается файл &quot;Копия img-host.png&quo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7908" y="3778900"/>
            <a:ext cx="499051" cy="499052"/>
          </a:xfrm>
          <a:prstGeom prst="rect">
            <a:avLst/>
          </a:prstGeom>
          <a:noFill/>
          <a:extLst>
            <a:ext uri="{909E8E84-426E-40DD-AFC4-6F175D3DCCD1}">
              <a14:hiddenFill xmlns:a14="http://schemas.microsoft.com/office/drawing/2010/main">
                <a:solidFill>
                  <a:srgbClr val="FFFFFF"/>
                </a:solidFill>
              </a14:hiddenFill>
            </a:ext>
          </a:extLst>
        </p:spPr>
      </p:pic>
      <p:cxnSp>
        <p:nvCxnSpPr>
          <p:cNvPr id="28" name="Прямая со стрелкой 27"/>
          <p:cNvCxnSpPr>
            <a:stCxn id="25" idx="3"/>
            <a:endCxn id="23" idx="1"/>
          </p:cNvCxnSpPr>
          <p:nvPr/>
        </p:nvCxnSpPr>
        <p:spPr>
          <a:xfrm flipV="1">
            <a:off x="1596959" y="3985971"/>
            <a:ext cx="1344803" cy="424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24" idx="3"/>
            <a:endCxn id="23" idx="1"/>
          </p:cNvCxnSpPr>
          <p:nvPr/>
        </p:nvCxnSpPr>
        <p:spPr>
          <a:xfrm flipV="1">
            <a:off x="2358165" y="3985971"/>
            <a:ext cx="583597" cy="5523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40" name="Прямая со стрелкой 1039"/>
          <p:cNvCxnSpPr>
            <a:stCxn id="23" idx="3"/>
            <a:endCxn id="5" idx="1"/>
          </p:cNvCxnSpPr>
          <p:nvPr/>
        </p:nvCxnSpPr>
        <p:spPr>
          <a:xfrm flipV="1">
            <a:off x="3431240" y="3853710"/>
            <a:ext cx="752785" cy="1322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2526228" y="4160019"/>
            <a:ext cx="1569027" cy="800219"/>
          </a:xfrm>
          <a:prstGeom prst="rect">
            <a:avLst/>
          </a:prstGeom>
          <a:noFill/>
        </p:spPr>
        <p:txBody>
          <a:bodyPr wrap="square" rtlCol="0">
            <a:spAutoFit/>
          </a:bodyPr>
          <a:lstStyle/>
          <a:p>
            <a:pPr algn="ctr"/>
            <a:r>
              <a:rPr lang="ru-RU" sz="1200" dirty="0" smtClean="0"/>
              <a:t>192.0.2.0/24</a:t>
            </a:r>
            <a:endParaRPr lang="en-US" sz="1200" dirty="0" smtClean="0"/>
          </a:p>
          <a:p>
            <a:pPr algn="ctr"/>
            <a:r>
              <a:rPr lang="en-US" sz="1200" dirty="0" smtClean="0"/>
              <a:t>TEST-NET-1</a:t>
            </a:r>
            <a:endParaRPr lang="ru-RU" sz="1200" dirty="0" smtClean="0"/>
          </a:p>
          <a:p>
            <a:pPr algn="ctr"/>
            <a:r>
              <a:rPr lang="ru-RU" sz="1100" dirty="0" smtClean="0"/>
              <a:t>Может связываться только внутри </a:t>
            </a:r>
            <a:r>
              <a:rPr lang="en-US" sz="1100" dirty="0" smtClean="0"/>
              <a:t>LAN</a:t>
            </a:r>
            <a:endParaRPr lang="ru-RU" sz="1100" dirty="0"/>
          </a:p>
        </p:txBody>
      </p:sp>
      <p:sp>
        <p:nvSpPr>
          <p:cNvPr id="1042" name="TextBox 1041"/>
          <p:cNvSpPr txBox="1"/>
          <p:nvPr/>
        </p:nvSpPr>
        <p:spPr>
          <a:xfrm>
            <a:off x="3265354" y="629984"/>
            <a:ext cx="2686420" cy="2631490"/>
          </a:xfrm>
          <a:prstGeom prst="rect">
            <a:avLst/>
          </a:prstGeom>
          <a:noFill/>
          <a:ln>
            <a:noFill/>
          </a:ln>
        </p:spPr>
        <p:txBody>
          <a:bodyPr wrap="square" rtlCol="0">
            <a:spAutoFit/>
          </a:bodyPr>
          <a:lstStyle/>
          <a:p>
            <a:r>
              <a:rPr lang="ru-RU" sz="1100" dirty="0">
                <a:solidFill>
                  <a:schemeClr val="bg2"/>
                </a:solidFill>
              </a:rPr>
              <a:t>Существуют еще блоки адресов, зарезервированные для использования исключительно для примеров в документациях.</a:t>
            </a:r>
            <a:br>
              <a:rPr lang="ru-RU" sz="1100" dirty="0">
                <a:solidFill>
                  <a:schemeClr val="bg2"/>
                </a:solidFill>
              </a:rPr>
            </a:br>
            <a:r>
              <a:rPr lang="ru-RU" sz="1100" dirty="0">
                <a:solidFill>
                  <a:schemeClr val="bg2"/>
                </a:solidFill>
              </a:rPr>
              <a:t>В руководстве </a:t>
            </a:r>
            <a:r>
              <a:rPr lang="ru-RU" sz="1100" dirty="0" smtClean="0">
                <a:solidFill>
                  <a:schemeClr val="bg2"/>
                </a:solidFill>
              </a:rPr>
              <a:t>RFC5737</a:t>
            </a:r>
            <a:r>
              <a:rPr lang="ru-RU" sz="1100" dirty="0">
                <a:solidFill>
                  <a:schemeClr val="bg2"/>
                </a:solidFill>
              </a:rPr>
              <a:t> дается указание не использовать их при адресации интернет и локальных сетей</a:t>
            </a:r>
            <a:r>
              <a:rPr lang="ru-RU" sz="1100" dirty="0" smtClean="0">
                <a:solidFill>
                  <a:schemeClr val="bg2"/>
                </a:solidFill>
              </a:rPr>
              <a:t>.</a:t>
            </a:r>
            <a:endParaRPr lang="en-US" sz="1100" dirty="0" smtClean="0">
              <a:solidFill>
                <a:schemeClr val="bg2"/>
              </a:solidFill>
            </a:endParaRPr>
          </a:p>
          <a:p>
            <a:pPr marL="171450" indent="-171450">
              <a:buFont typeface="Arial" panose="020B0604020202020204" pitchFamily="34" charset="0"/>
              <a:buChar char="•"/>
            </a:pPr>
            <a:r>
              <a:rPr lang="nl-NL" sz="1100" dirty="0" smtClean="0">
                <a:solidFill>
                  <a:schemeClr val="bg2"/>
                </a:solidFill>
              </a:rPr>
              <a:t>192.0.2.0/24       TEST-NET-1</a:t>
            </a:r>
            <a:endParaRPr lang="nl-NL" sz="1100" dirty="0">
              <a:solidFill>
                <a:schemeClr val="bg2"/>
              </a:solidFill>
            </a:endParaRPr>
          </a:p>
          <a:p>
            <a:pPr marL="171450" indent="-171450">
              <a:buFont typeface="Arial" panose="020B0604020202020204" pitchFamily="34" charset="0"/>
              <a:buChar char="•"/>
            </a:pPr>
            <a:r>
              <a:rPr lang="nl-NL" sz="1100" dirty="0" smtClean="0">
                <a:solidFill>
                  <a:schemeClr val="bg2"/>
                </a:solidFill>
              </a:rPr>
              <a:t>198.51.100.0/24 TEST-NET-2</a:t>
            </a:r>
            <a:endParaRPr lang="nl-NL" sz="1100" dirty="0">
              <a:solidFill>
                <a:schemeClr val="bg2"/>
              </a:solidFill>
            </a:endParaRPr>
          </a:p>
          <a:p>
            <a:pPr marL="171450" indent="-171450">
              <a:buFont typeface="Arial" panose="020B0604020202020204" pitchFamily="34" charset="0"/>
              <a:buChar char="•"/>
            </a:pPr>
            <a:r>
              <a:rPr lang="nl-NL" sz="1100" dirty="0" smtClean="0">
                <a:solidFill>
                  <a:schemeClr val="bg2"/>
                </a:solidFill>
              </a:rPr>
              <a:t>203.0.113.0/24   TEST-NET-3</a:t>
            </a:r>
          </a:p>
          <a:p>
            <a:r>
              <a:rPr lang="ru-RU" sz="1100" dirty="0">
                <a:solidFill>
                  <a:schemeClr val="bg2"/>
                </a:solidFill>
              </a:rPr>
              <a:t>Первый из указанных блоков </a:t>
            </a:r>
            <a:r>
              <a:rPr lang="ru-RU" sz="1100" dirty="0" smtClean="0">
                <a:solidFill>
                  <a:schemeClr val="bg2"/>
                </a:solidFill>
              </a:rPr>
              <a:t>был </a:t>
            </a:r>
            <a:r>
              <a:rPr lang="ru-RU" sz="1100" dirty="0">
                <a:solidFill>
                  <a:schemeClr val="bg2"/>
                </a:solidFill>
              </a:rPr>
              <a:t>исключен из списка запрещенных при </a:t>
            </a:r>
            <a:r>
              <a:rPr lang="ru-RU" sz="1100" dirty="0" smtClean="0">
                <a:solidFill>
                  <a:schemeClr val="bg2"/>
                </a:solidFill>
              </a:rPr>
              <a:t>адресации, но его использование нежелательно.</a:t>
            </a:r>
            <a:endParaRPr lang="ru-RU" sz="1100" dirty="0">
              <a:solidFill>
                <a:schemeClr val="bg2"/>
              </a:solidFill>
            </a:endParaRPr>
          </a:p>
        </p:txBody>
      </p:sp>
      <p:sp>
        <p:nvSpPr>
          <p:cNvPr id="1043" name="Скругленный прямоугольник 1042"/>
          <p:cNvSpPr/>
          <p:nvPr/>
        </p:nvSpPr>
        <p:spPr>
          <a:xfrm>
            <a:off x="5933211" y="623107"/>
            <a:ext cx="3076625" cy="2582906"/>
          </a:xfrm>
          <a:prstGeom prst="roundRect">
            <a:avLst>
              <a:gd name="adj" fmla="val 4340"/>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4" name="Скругленный прямоугольник 53"/>
          <p:cNvSpPr/>
          <p:nvPr/>
        </p:nvSpPr>
        <p:spPr>
          <a:xfrm>
            <a:off x="274836" y="623107"/>
            <a:ext cx="2920676" cy="1834959"/>
          </a:xfrm>
          <a:prstGeom prst="roundRect">
            <a:avLst>
              <a:gd name="adj" fmla="val 4741"/>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6" name="Скругленный прямоугольник 55"/>
          <p:cNvSpPr/>
          <p:nvPr/>
        </p:nvSpPr>
        <p:spPr>
          <a:xfrm>
            <a:off x="3269825" y="623107"/>
            <a:ext cx="2601040" cy="2563712"/>
          </a:xfrm>
          <a:prstGeom prst="roundRect">
            <a:avLst>
              <a:gd name="adj" fmla="val 4741"/>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49" name="Умножение 1048"/>
          <p:cNvSpPr/>
          <p:nvPr/>
        </p:nvSpPr>
        <p:spPr>
          <a:xfrm>
            <a:off x="3647189" y="3795769"/>
            <a:ext cx="280554" cy="277226"/>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2" name="Умножение 61"/>
          <p:cNvSpPr/>
          <p:nvPr/>
        </p:nvSpPr>
        <p:spPr>
          <a:xfrm>
            <a:off x="4928367" y="3853710"/>
            <a:ext cx="280554" cy="277226"/>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7308192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109889"/>
            <a:ext cx="8520600" cy="479766"/>
          </a:xfrm>
        </p:spPr>
        <p:txBody>
          <a:bodyPr/>
          <a:lstStyle/>
          <a:p>
            <a:r>
              <a:rPr lang="ru-RU" sz="2000" dirty="0" smtClean="0"/>
              <a:t>Маска подсети </a:t>
            </a:r>
            <a:endParaRPr lang="ru-RU" sz="2000" dirty="0"/>
          </a:p>
        </p:txBody>
      </p:sp>
      <p:sp>
        <p:nvSpPr>
          <p:cNvPr id="3" name="Текст 2"/>
          <p:cNvSpPr>
            <a:spLocks noGrp="1"/>
          </p:cNvSpPr>
          <p:nvPr>
            <p:ph type="body" idx="1"/>
          </p:nvPr>
        </p:nvSpPr>
        <p:spPr>
          <a:xfrm>
            <a:off x="311700" y="716973"/>
            <a:ext cx="8520600" cy="2213264"/>
          </a:xfrm>
        </p:spPr>
        <p:txBody>
          <a:bodyPr/>
          <a:lstStyle/>
          <a:p>
            <a:pPr>
              <a:spcAft>
                <a:spcPts val="0"/>
              </a:spcAft>
            </a:pPr>
            <a:r>
              <a:rPr lang="ru-RU" sz="1600" dirty="0" smtClean="0"/>
              <a:t>Маска подсети показывает, где в </a:t>
            </a:r>
            <a:r>
              <a:rPr lang="en-US" sz="1600" dirty="0" smtClean="0"/>
              <a:t>IP-</a:t>
            </a:r>
            <a:r>
              <a:rPr lang="ru-RU" sz="1600" dirty="0" smtClean="0"/>
              <a:t>адресе номер подсети, а где номер хоста.</a:t>
            </a:r>
            <a:endParaRPr lang="en-US" sz="1600" dirty="0" smtClean="0"/>
          </a:p>
          <a:p>
            <a:pPr>
              <a:spcAft>
                <a:spcPts val="0"/>
              </a:spcAft>
              <a:buNone/>
            </a:pPr>
            <a:endParaRPr lang="ru-RU" sz="1600" dirty="0"/>
          </a:p>
          <a:p>
            <a:pPr>
              <a:spcAft>
                <a:spcPts val="0"/>
              </a:spcAft>
            </a:pPr>
            <a:r>
              <a:rPr lang="ru-RU" sz="1600" dirty="0" smtClean="0"/>
              <a:t>Структура маски:</a:t>
            </a:r>
          </a:p>
          <a:p>
            <a:pPr marL="554037" lvl="8" indent="-285750">
              <a:spcAft>
                <a:spcPts val="0"/>
              </a:spcAft>
              <a:buFont typeface="Arial" panose="020B0604020202020204" pitchFamily="34" charset="0"/>
              <a:buChar char="•"/>
            </a:pPr>
            <a:r>
              <a:rPr lang="ru-RU" dirty="0" smtClean="0"/>
              <a:t>Единицы в позициях, задающих номер сети.</a:t>
            </a:r>
          </a:p>
          <a:p>
            <a:pPr marL="554037" lvl="6" indent="-285750">
              <a:spcAft>
                <a:spcPts val="0"/>
              </a:spcAft>
              <a:buFont typeface="Arial" panose="020B0604020202020204" pitchFamily="34" charset="0"/>
              <a:buChar char="•"/>
            </a:pPr>
            <a:r>
              <a:rPr lang="ru-RU" dirty="0" smtClean="0"/>
              <a:t>Нули в позициях задающих номер хоста.</a:t>
            </a:r>
            <a:endParaRPr lang="en-US" dirty="0" smtClean="0"/>
          </a:p>
          <a:p>
            <a:pPr marL="268287" lvl="6">
              <a:spcAft>
                <a:spcPts val="0"/>
              </a:spcAft>
              <a:buNone/>
            </a:pPr>
            <a:endParaRPr lang="ru-RU" dirty="0" smtClean="0"/>
          </a:p>
          <a:p>
            <a:pPr>
              <a:spcAft>
                <a:spcPts val="0"/>
              </a:spcAft>
            </a:pPr>
            <a:r>
              <a:rPr lang="ru-RU" sz="1600" dirty="0" smtClean="0"/>
              <a:t>Способ получения номера сети: побитовое сложение </a:t>
            </a:r>
            <a:r>
              <a:rPr lang="en-US" sz="1600" dirty="0" smtClean="0"/>
              <a:t>IP-</a:t>
            </a:r>
            <a:r>
              <a:rPr lang="ru-RU" sz="1600" dirty="0" smtClean="0"/>
              <a:t>адреса и маски подсети</a:t>
            </a:r>
          </a:p>
        </p:txBody>
      </p:sp>
      <p:graphicFrame>
        <p:nvGraphicFramePr>
          <p:cNvPr id="5" name="Таблица 4"/>
          <p:cNvGraphicFramePr>
            <a:graphicFrameLocks noGrp="1"/>
          </p:cNvGraphicFramePr>
          <p:nvPr>
            <p:extLst>
              <p:ext uri="{D42A27DB-BD31-4B8C-83A1-F6EECF244321}">
                <p14:modId xmlns:p14="http://schemas.microsoft.com/office/powerpoint/2010/main" val="3467655848"/>
              </p:ext>
            </p:extLst>
          </p:nvPr>
        </p:nvGraphicFramePr>
        <p:xfrm>
          <a:off x="737806" y="3057555"/>
          <a:ext cx="7526483" cy="1483360"/>
        </p:xfrm>
        <a:graphic>
          <a:graphicData uri="http://schemas.openxmlformats.org/drawingml/2006/table">
            <a:tbl>
              <a:tblPr firstRow="1" bandRow="1">
                <a:tableStyleId>{5C22544A-7EE6-4342-B048-85BDC9FD1C3A}</a:tableStyleId>
              </a:tblPr>
              <a:tblGrid>
                <a:gridCol w="2508828">
                  <a:extLst>
                    <a:ext uri="{9D8B030D-6E8A-4147-A177-3AD203B41FA5}">
                      <a16:colId xmlns:a16="http://schemas.microsoft.com/office/drawing/2014/main" val="449842655"/>
                    </a:ext>
                  </a:extLst>
                </a:gridCol>
                <a:gridCol w="2691020">
                  <a:extLst>
                    <a:ext uri="{9D8B030D-6E8A-4147-A177-3AD203B41FA5}">
                      <a16:colId xmlns:a16="http://schemas.microsoft.com/office/drawing/2014/main" val="3895848121"/>
                    </a:ext>
                  </a:extLst>
                </a:gridCol>
                <a:gridCol w="2326635">
                  <a:extLst>
                    <a:ext uri="{9D8B030D-6E8A-4147-A177-3AD203B41FA5}">
                      <a16:colId xmlns:a16="http://schemas.microsoft.com/office/drawing/2014/main" val="1065044033"/>
                    </a:ext>
                  </a:extLst>
                </a:gridCol>
              </a:tblGrid>
              <a:tr h="370840">
                <a:tc>
                  <a:txBody>
                    <a:bodyPr/>
                    <a:lstStyle/>
                    <a:p>
                      <a:endParaRPr lang="ru-RU" dirty="0"/>
                    </a:p>
                  </a:txBody>
                  <a:tcPr>
                    <a:noFill/>
                  </a:tcPr>
                </a:tc>
                <a:tc>
                  <a:txBody>
                    <a:bodyPr/>
                    <a:lstStyle/>
                    <a:p>
                      <a:r>
                        <a:rPr lang="ru-RU" dirty="0" smtClean="0"/>
                        <a:t>Десятичное представление</a:t>
                      </a:r>
                      <a:endParaRPr lang="ru-RU" dirty="0"/>
                    </a:p>
                  </a:txBody>
                  <a:tcPr/>
                </a:tc>
                <a:tc>
                  <a:txBody>
                    <a:bodyPr/>
                    <a:lstStyle/>
                    <a:p>
                      <a:pPr algn="ctr"/>
                      <a:r>
                        <a:rPr lang="ru-RU" dirty="0" smtClean="0"/>
                        <a:t>В</a:t>
                      </a:r>
                      <a:r>
                        <a:rPr lang="ru-RU" baseline="0" dirty="0" smtClean="0"/>
                        <a:t> виде префикса</a:t>
                      </a:r>
                      <a:endParaRPr lang="ru-RU" dirty="0"/>
                    </a:p>
                  </a:txBody>
                  <a:tcPr/>
                </a:tc>
                <a:extLst>
                  <a:ext uri="{0D108BD9-81ED-4DB2-BD59-A6C34878D82A}">
                    <a16:rowId xmlns:a16="http://schemas.microsoft.com/office/drawing/2014/main" val="85366449"/>
                  </a:ext>
                </a:extLst>
              </a:tr>
              <a:tr h="370840">
                <a:tc>
                  <a:txBody>
                    <a:bodyPr/>
                    <a:lstStyle/>
                    <a:p>
                      <a:pPr algn="ctr"/>
                      <a:r>
                        <a:rPr lang="en-US" b="1" dirty="0" smtClean="0">
                          <a:solidFill>
                            <a:schemeClr val="bg1"/>
                          </a:solidFill>
                        </a:rPr>
                        <a:t>IP-</a:t>
                      </a:r>
                      <a:r>
                        <a:rPr lang="ru-RU" b="1" dirty="0" smtClean="0">
                          <a:solidFill>
                            <a:schemeClr val="bg1"/>
                          </a:solidFill>
                        </a:rPr>
                        <a:t>адрес</a:t>
                      </a:r>
                      <a:endParaRPr lang="ru-RU" b="1" dirty="0">
                        <a:solidFill>
                          <a:schemeClr val="bg1"/>
                        </a:solidFill>
                      </a:endParaRPr>
                    </a:p>
                  </a:txBody>
                  <a:tcP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rgbClr val="695D46"/>
                          </a:solidFill>
                          <a:cs typeface="AngsanaUPC" panose="02020603050405020304" pitchFamily="18" charset="-34"/>
                        </a:rPr>
                        <a:t>213 . 180 . 193 . 3</a:t>
                      </a:r>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rgbClr val="695D46"/>
                          </a:solidFill>
                          <a:cs typeface="AngsanaUPC" panose="02020603050405020304" pitchFamily="18" charset="-34"/>
                        </a:rPr>
                        <a:t>213 . 180 . 193 . 3 / 24</a:t>
                      </a:r>
                    </a:p>
                    <a:p>
                      <a:endParaRPr lang="ru-RU" dirty="0"/>
                    </a:p>
                  </a:txBody>
                  <a:tcPr anchor="b"/>
                </a:tc>
                <a:extLst>
                  <a:ext uri="{0D108BD9-81ED-4DB2-BD59-A6C34878D82A}">
                    <a16:rowId xmlns:a16="http://schemas.microsoft.com/office/drawing/2014/main" val="2692382695"/>
                  </a:ext>
                </a:extLst>
              </a:tr>
              <a:tr h="370840">
                <a:tc>
                  <a:txBody>
                    <a:bodyPr/>
                    <a:lstStyle/>
                    <a:p>
                      <a:pPr algn="ctr"/>
                      <a:r>
                        <a:rPr lang="ru-RU" b="1" dirty="0" smtClean="0">
                          <a:solidFill>
                            <a:schemeClr val="bg1"/>
                          </a:solidFill>
                        </a:rPr>
                        <a:t>Маска сети</a:t>
                      </a:r>
                      <a:endParaRPr lang="ru-RU" b="1" dirty="0">
                        <a:solidFill>
                          <a:schemeClr val="bg1"/>
                        </a:solidFill>
                      </a:endParaRPr>
                    </a:p>
                  </a:txBody>
                  <a:tcP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rgbClr val="695D46"/>
                          </a:solidFill>
                          <a:cs typeface="AngsanaUPC" panose="02020603050405020304" pitchFamily="18" charset="-34"/>
                        </a:rPr>
                        <a:t>255 . 255 . 255 . 0</a:t>
                      </a:r>
                    </a:p>
                  </a:txBody>
                  <a:tcPr>
                    <a:solidFill>
                      <a:srgbClr val="F9D4CB"/>
                    </a:solidFill>
                  </a:tcPr>
                </a:tc>
                <a:tc vMerge="1">
                  <a:txBody>
                    <a:bodyPr/>
                    <a:lstStyle/>
                    <a:p>
                      <a:endParaRPr lang="ru-RU" dirty="0"/>
                    </a:p>
                  </a:txBody>
                  <a:tcPr/>
                </a:tc>
                <a:extLst>
                  <a:ext uri="{0D108BD9-81ED-4DB2-BD59-A6C34878D82A}">
                    <a16:rowId xmlns:a16="http://schemas.microsoft.com/office/drawing/2014/main" val="549628277"/>
                  </a:ext>
                </a:extLst>
              </a:tr>
              <a:tr h="370840">
                <a:tc>
                  <a:txBody>
                    <a:bodyPr/>
                    <a:lstStyle/>
                    <a:p>
                      <a:pPr algn="ctr"/>
                      <a:r>
                        <a:rPr lang="ru-RU" b="1" dirty="0" smtClean="0">
                          <a:solidFill>
                            <a:schemeClr val="bg1"/>
                          </a:solidFill>
                        </a:rPr>
                        <a:t>Адрес сети</a:t>
                      </a:r>
                      <a:endParaRPr lang="ru-RU" b="1" dirty="0">
                        <a:solidFill>
                          <a:schemeClr val="bg1"/>
                        </a:solidFill>
                      </a:endParaRPr>
                    </a:p>
                  </a:txBody>
                  <a:tcPr>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rgbClr val="695D46"/>
                          </a:solidFill>
                          <a:cs typeface="AngsanaUPC" panose="02020603050405020304" pitchFamily="18" charset="-34"/>
                        </a:rPr>
                        <a:t>213 . 180 . 193 . 0</a:t>
                      </a:r>
                      <a:r>
                        <a:rPr lang="ru-RU" sz="1400" b="1" baseline="0" dirty="0" smtClean="0">
                          <a:solidFill>
                            <a:srgbClr val="695D46"/>
                          </a:solidFill>
                          <a:cs typeface="AngsanaUPC" panose="02020603050405020304" pitchFamily="18" charset="-34"/>
                        </a:rPr>
                        <a:t> </a:t>
                      </a:r>
                      <a:endParaRPr lang="ru-RU" sz="1400" b="1" dirty="0" smtClean="0">
                        <a:solidFill>
                          <a:srgbClr val="695D46"/>
                        </a:solidFill>
                        <a:cs typeface="AngsanaUPC" panose="02020603050405020304" pitchFamily="18" charset="-34"/>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dirty="0" smtClean="0">
                          <a:solidFill>
                            <a:srgbClr val="695D46"/>
                          </a:solidFill>
                          <a:cs typeface="AngsanaUPC" panose="02020603050405020304" pitchFamily="18" charset="-34"/>
                        </a:rPr>
                        <a:t>213 . 180 . 193 . 0</a:t>
                      </a:r>
                      <a:r>
                        <a:rPr lang="ru-RU" sz="1400" b="1" baseline="0" dirty="0" smtClean="0">
                          <a:solidFill>
                            <a:srgbClr val="695D46"/>
                          </a:solidFill>
                          <a:cs typeface="AngsanaUPC" panose="02020603050405020304" pitchFamily="18" charset="-34"/>
                        </a:rPr>
                        <a:t> </a:t>
                      </a:r>
                      <a:endParaRPr lang="ru-RU" sz="1400" b="1" dirty="0" smtClean="0">
                        <a:solidFill>
                          <a:srgbClr val="695D46"/>
                        </a:solidFill>
                        <a:cs typeface="AngsanaUPC" panose="02020603050405020304" pitchFamily="18" charset="-34"/>
                      </a:endParaRPr>
                    </a:p>
                  </a:txBody>
                  <a:tcPr/>
                </a:tc>
                <a:extLst>
                  <a:ext uri="{0D108BD9-81ED-4DB2-BD59-A6C34878D82A}">
                    <a16:rowId xmlns:a16="http://schemas.microsoft.com/office/drawing/2014/main" val="1579704791"/>
                  </a:ext>
                </a:extLst>
              </a:tr>
            </a:tbl>
          </a:graphicData>
        </a:graphic>
      </p:graphicFrame>
    </p:spTree>
    <p:extLst>
      <p:ext uri="{BB962C8B-B14F-4D97-AF65-F5344CB8AC3E}">
        <p14:creationId xmlns:p14="http://schemas.microsoft.com/office/powerpoint/2010/main" val="5494817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226816"/>
            <a:ext cx="8520600" cy="479766"/>
          </a:xfrm>
        </p:spPr>
        <p:txBody>
          <a:bodyPr/>
          <a:lstStyle/>
          <a:p>
            <a:r>
              <a:rPr lang="ru-RU" sz="2000" dirty="0" smtClean="0"/>
              <a:t>Классовая адресация сетей</a:t>
            </a:r>
            <a:endParaRPr lang="ru-RU" sz="2000" dirty="0"/>
          </a:p>
        </p:txBody>
      </p:sp>
      <p:sp>
        <p:nvSpPr>
          <p:cNvPr id="3" name="Текст 2"/>
          <p:cNvSpPr>
            <a:spLocks noGrp="1"/>
          </p:cNvSpPr>
          <p:nvPr>
            <p:ph type="body" idx="1"/>
          </p:nvPr>
        </p:nvSpPr>
        <p:spPr>
          <a:xfrm>
            <a:off x="311700" y="706582"/>
            <a:ext cx="8520600" cy="789709"/>
          </a:xfrm>
        </p:spPr>
        <p:txBody>
          <a:bodyPr/>
          <a:lstStyle/>
          <a:p>
            <a:r>
              <a:rPr lang="ru-RU" sz="1600" dirty="0"/>
              <a:t>При классовой адресации сетей, маска сети определяется на основе адреса (</a:t>
            </a:r>
            <a:r>
              <a:rPr lang="ru-RU" sz="1600" dirty="0" smtClean="0"/>
              <a:t>его класса</a:t>
            </a:r>
            <a:r>
              <a:rPr lang="ru-RU" sz="1600" dirty="0"/>
              <a:t>).</a:t>
            </a:r>
          </a:p>
        </p:txBody>
      </p:sp>
      <p:graphicFrame>
        <p:nvGraphicFramePr>
          <p:cNvPr id="4" name="Таблица 3"/>
          <p:cNvGraphicFramePr>
            <a:graphicFrameLocks noGrp="1"/>
          </p:cNvGraphicFramePr>
          <p:nvPr>
            <p:extLst>
              <p:ext uri="{D42A27DB-BD31-4B8C-83A1-F6EECF244321}">
                <p14:modId xmlns:p14="http://schemas.microsoft.com/office/powerpoint/2010/main" val="1091729034"/>
              </p:ext>
            </p:extLst>
          </p:nvPr>
        </p:nvGraphicFramePr>
        <p:xfrm>
          <a:off x="3169225" y="1976057"/>
          <a:ext cx="5749800" cy="2466846"/>
        </p:xfrm>
        <a:graphic>
          <a:graphicData uri="http://schemas.openxmlformats.org/drawingml/2006/table">
            <a:tbl>
              <a:tblPr firstRow="1" bandRow="1">
                <a:tableStyleId>{5C22544A-7EE6-4342-B048-85BDC9FD1C3A}</a:tableStyleId>
              </a:tblPr>
              <a:tblGrid>
                <a:gridCol w="1535834">
                  <a:extLst>
                    <a:ext uri="{9D8B030D-6E8A-4147-A177-3AD203B41FA5}">
                      <a16:colId xmlns:a16="http://schemas.microsoft.com/office/drawing/2014/main" val="350965448"/>
                    </a:ext>
                  </a:extLst>
                </a:gridCol>
                <a:gridCol w="1049137">
                  <a:extLst>
                    <a:ext uri="{9D8B030D-6E8A-4147-A177-3AD203B41FA5}">
                      <a16:colId xmlns:a16="http://schemas.microsoft.com/office/drawing/2014/main" val="2901563052"/>
                    </a:ext>
                  </a:extLst>
                </a:gridCol>
                <a:gridCol w="1054943">
                  <a:extLst>
                    <a:ext uri="{9D8B030D-6E8A-4147-A177-3AD203B41FA5}">
                      <a16:colId xmlns:a16="http://schemas.microsoft.com/office/drawing/2014/main" val="3185329855"/>
                    </a:ext>
                  </a:extLst>
                </a:gridCol>
                <a:gridCol w="1054943">
                  <a:extLst>
                    <a:ext uri="{9D8B030D-6E8A-4147-A177-3AD203B41FA5}">
                      <a16:colId xmlns:a16="http://schemas.microsoft.com/office/drawing/2014/main" val="3912785239"/>
                    </a:ext>
                  </a:extLst>
                </a:gridCol>
                <a:gridCol w="1054943">
                  <a:extLst>
                    <a:ext uri="{9D8B030D-6E8A-4147-A177-3AD203B41FA5}">
                      <a16:colId xmlns:a16="http://schemas.microsoft.com/office/drawing/2014/main" val="2559194702"/>
                    </a:ext>
                  </a:extLst>
                </a:gridCol>
              </a:tblGrid>
              <a:tr h="445759">
                <a:tc>
                  <a:txBody>
                    <a:bodyPr/>
                    <a:lstStyle/>
                    <a:p>
                      <a:r>
                        <a:rPr lang="en-US" sz="1200" b="0" dirty="0" smtClean="0">
                          <a:solidFill>
                            <a:srgbClr val="695D46"/>
                          </a:solidFill>
                        </a:rPr>
                        <a:t>IP-</a:t>
                      </a:r>
                      <a:r>
                        <a:rPr lang="ru-RU" sz="1200" b="0" dirty="0" smtClean="0">
                          <a:solidFill>
                            <a:srgbClr val="695D46"/>
                          </a:solidFill>
                        </a:rPr>
                        <a:t>адрес</a:t>
                      </a:r>
                      <a:r>
                        <a:rPr lang="ru-RU" sz="1200" b="0" baseline="0" dirty="0" smtClean="0">
                          <a:solidFill>
                            <a:srgbClr val="695D46"/>
                          </a:solidFill>
                        </a:rPr>
                        <a:t> в десятичном виде</a:t>
                      </a:r>
                      <a:endParaRPr lang="ru-RU" sz="1200" b="0" dirty="0">
                        <a:solidFill>
                          <a:srgbClr val="695D46"/>
                        </a:solidFill>
                      </a:endParaRPr>
                    </a:p>
                  </a:txBody>
                  <a:tcPr>
                    <a:solidFill>
                      <a:srgbClr val="FCEBE7"/>
                    </a:solidFill>
                  </a:tcPr>
                </a:tc>
                <a:tc>
                  <a:txBody>
                    <a:bodyPr/>
                    <a:lstStyle/>
                    <a:p>
                      <a:pPr algn="ctr"/>
                      <a:r>
                        <a:rPr lang="ru-RU" dirty="0" smtClean="0">
                          <a:solidFill>
                            <a:srgbClr val="695D46"/>
                          </a:solidFill>
                        </a:rPr>
                        <a:t>172 .</a:t>
                      </a:r>
                      <a:endParaRPr lang="ru-RU" dirty="0">
                        <a:solidFill>
                          <a:srgbClr val="695D46"/>
                        </a:solidFill>
                      </a:endParaRPr>
                    </a:p>
                  </a:txBody>
                  <a:tcPr anchor="ctr">
                    <a:solidFill>
                      <a:srgbClr val="FCEBE7"/>
                    </a:solidFill>
                  </a:tcPr>
                </a:tc>
                <a:tc>
                  <a:txBody>
                    <a:bodyPr/>
                    <a:lstStyle/>
                    <a:p>
                      <a:pPr algn="ctr"/>
                      <a:r>
                        <a:rPr lang="ru-RU" dirty="0" smtClean="0">
                          <a:solidFill>
                            <a:srgbClr val="695D46"/>
                          </a:solidFill>
                        </a:rPr>
                        <a:t>16 .</a:t>
                      </a:r>
                      <a:endParaRPr lang="ru-RU" dirty="0">
                        <a:solidFill>
                          <a:srgbClr val="695D46"/>
                        </a:solidFill>
                      </a:endParaRPr>
                    </a:p>
                  </a:txBody>
                  <a:tcPr anchor="ctr">
                    <a:solidFill>
                      <a:srgbClr val="FCEBE7"/>
                    </a:solidFill>
                  </a:tcPr>
                </a:tc>
                <a:tc>
                  <a:txBody>
                    <a:bodyPr/>
                    <a:lstStyle/>
                    <a:p>
                      <a:pPr algn="ctr"/>
                      <a:r>
                        <a:rPr lang="ru-RU" dirty="0" smtClean="0">
                          <a:solidFill>
                            <a:srgbClr val="695D46"/>
                          </a:solidFill>
                        </a:rPr>
                        <a:t>30 .</a:t>
                      </a:r>
                      <a:endParaRPr lang="ru-RU" dirty="0">
                        <a:solidFill>
                          <a:srgbClr val="695D46"/>
                        </a:solidFill>
                      </a:endParaRPr>
                    </a:p>
                  </a:txBody>
                  <a:tcPr anchor="ctr">
                    <a:solidFill>
                      <a:srgbClr val="FCEBE7"/>
                    </a:solidFill>
                  </a:tcPr>
                </a:tc>
                <a:tc>
                  <a:txBody>
                    <a:bodyPr/>
                    <a:lstStyle/>
                    <a:p>
                      <a:pPr algn="ctr"/>
                      <a:r>
                        <a:rPr lang="ru-RU" dirty="0" smtClean="0">
                          <a:solidFill>
                            <a:srgbClr val="695D46"/>
                          </a:solidFill>
                        </a:rPr>
                        <a:t>10</a:t>
                      </a:r>
                      <a:endParaRPr lang="ru-RU" dirty="0">
                        <a:solidFill>
                          <a:srgbClr val="695D46"/>
                        </a:solidFill>
                      </a:endParaRPr>
                    </a:p>
                  </a:txBody>
                  <a:tcPr anchor="ctr">
                    <a:solidFill>
                      <a:srgbClr val="FCEBE7"/>
                    </a:solidFill>
                  </a:tcPr>
                </a:tc>
                <a:extLst>
                  <a:ext uri="{0D108BD9-81ED-4DB2-BD59-A6C34878D82A}">
                    <a16:rowId xmlns:a16="http://schemas.microsoft.com/office/drawing/2014/main" val="2345457674"/>
                  </a:ext>
                </a:extLst>
              </a:tr>
              <a:tr h="445759">
                <a:tc>
                  <a:txBody>
                    <a:bodyPr/>
                    <a:lstStyle/>
                    <a:p>
                      <a:r>
                        <a:rPr lang="ru-RU" sz="1200" b="0" dirty="0" smtClean="0">
                          <a:solidFill>
                            <a:srgbClr val="695D46"/>
                          </a:solidFill>
                        </a:rPr>
                        <a:t>Сетевая</a:t>
                      </a:r>
                      <a:r>
                        <a:rPr lang="ru-RU" sz="1200" b="0" baseline="0" dirty="0" smtClean="0">
                          <a:solidFill>
                            <a:srgbClr val="695D46"/>
                          </a:solidFill>
                        </a:rPr>
                        <a:t> маска в десятичном виде</a:t>
                      </a:r>
                      <a:endParaRPr lang="ru-RU" sz="1200" b="0" dirty="0">
                        <a:solidFill>
                          <a:srgbClr val="695D46"/>
                        </a:solidFill>
                      </a:endParaRPr>
                    </a:p>
                  </a:txBody>
                  <a:tcPr/>
                </a:tc>
                <a:tc>
                  <a:txBody>
                    <a:bodyPr/>
                    <a:lstStyle/>
                    <a:p>
                      <a:pPr algn="ctr"/>
                      <a:r>
                        <a:rPr lang="ru-RU" b="1" dirty="0" smtClean="0">
                          <a:solidFill>
                            <a:srgbClr val="695D46"/>
                          </a:solidFill>
                        </a:rPr>
                        <a:t>255.</a:t>
                      </a:r>
                      <a:endParaRPr lang="ru-RU" b="1" dirty="0">
                        <a:solidFill>
                          <a:srgbClr val="695D46"/>
                        </a:solidFill>
                      </a:endParaRPr>
                    </a:p>
                  </a:txBody>
                  <a:tcPr anchor="ctr"/>
                </a:tc>
                <a:tc>
                  <a:txBody>
                    <a:bodyPr/>
                    <a:lstStyle/>
                    <a:p>
                      <a:pPr algn="ctr"/>
                      <a:r>
                        <a:rPr lang="ru-RU" b="1" dirty="0" smtClean="0">
                          <a:solidFill>
                            <a:srgbClr val="695D46"/>
                          </a:solidFill>
                        </a:rPr>
                        <a:t>255.</a:t>
                      </a:r>
                      <a:endParaRPr lang="ru-RU" b="1" dirty="0">
                        <a:solidFill>
                          <a:srgbClr val="695D46"/>
                        </a:solidFill>
                      </a:endParaRPr>
                    </a:p>
                  </a:txBody>
                  <a:tcPr anchor="ctr"/>
                </a:tc>
                <a:tc>
                  <a:txBody>
                    <a:bodyPr/>
                    <a:lstStyle/>
                    <a:p>
                      <a:pPr algn="ctr"/>
                      <a:r>
                        <a:rPr lang="ru-RU" b="1" dirty="0" smtClean="0">
                          <a:solidFill>
                            <a:srgbClr val="695D46"/>
                          </a:solidFill>
                        </a:rPr>
                        <a:t>0.</a:t>
                      </a:r>
                      <a:endParaRPr lang="ru-RU" b="1" dirty="0">
                        <a:solidFill>
                          <a:srgbClr val="695D46"/>
                        </a:solidFill>
                      </a:endParaRPr>
                    </a:p>
                  </a:txBody>
                  <a:tcPr anchor="ctr"/>
                </a:tc>
                <a:tc>
                  <a:txBody>
                    <a:bodyPr/>
                    <a:lstStyle/>
                    <a:p>
                      <a:pPr algn="ctr"/>
                      <a:r>
                        <a:rPr lang="ru-RU" b="1" dirty="0" smtClean="0">
                          <a:solidFill>
                            <a:srgbClr val="695D46"/>
                          </a:solidFill>
                        </a:rPr>
                        <a:t>0</a:t>
                      </a:r>
                      <a:endParaRPr lang="ru-RU" b="1" dirty="0">
                        <a:solidFill>
                          <a:srgbClr val="695D46"/>
                        </a:solidFill>
                      </a:endParaRPr>
                    </a:p>
                  </a:txBody>
                  <a:tcPr anchor="ctr"/>
                </a:tc>
                <a:extLst>
                  <a:ext uri="{0D108BD9-81ED-4DB2-BD59-A6C34878D82A}">
                    <a16:rowId xmlns:a16="http://schemas.microsoft.com/office/drawing/2014/main" val="1973658316"/>
                  </a:ext>
                </a:extLst>
              </a:tr>
              <a:tr h="4457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solidFill>
                            <a:srgbClr val="695D46"/>
                          </a:solidFill>
                        </a:rPr>
                        <a:t>IP-</a:t>
                      </a:r>
                      <a:r>
                        <a:rPr lang="ru-RU" sz="1200" b="0" dirty="0" smtClean="0">
                          <a:solidFill>
                            <a:srgbClr val="695D46"/>
                          </a:solidFill>
                        </a:rPr>
                        <a:t>адрес</a:t>
                      </a:r>
                      <a:r>
                        <a:rPr lang="ru-RU" sz="1200" b="0" baseline="0" dirty="0" smtClean="0">
                          <a:solidFill>
                            <a:srgbClr val="695D46"/>
                          </a:solidFill>
                        </a:rPr>
                        <a:t> в двоичном виде</a:t>
                      </a:r>
                      <a:endParaRPr lang="ru-RU" sz="1200" b="0" dirty="0" smtClean="0">
                        <a:solidFill>
                          <a:srgbClr val="695D46"/>
                        </a:solidFill>
                      </a:endParaRPr>
                    </a:p>
                  </a:txBody>
                  <a:tcPr/>
                </a:tc>
                <a:tc>
                  <a:txBody>
                    <a:bodyPr/>
                    <a:lstStyle/>
                    <a:p>
                      <a:pPr algn="ctr"/>
                      <a:r>
                        <a:rPr lang="ru-RU" b="1" dirty="0" smtClean="0">
                          <a:solidFill>
                            <a:srgbClr val="695D46"/>
                          </a:solidFill>
                        </a:rPr>
                        <a:t>10101100</a:t>
                      </a:r>
                      <a:endParaRPr lang="ru-RU" b="1" dirty="0">
                        <a:solidFill>
                          <a:srgbClr val="695D46"/>
                        </a:solidFill>
                      </a:endParaRPr>
                    </a:p>
                  </a:txBody>
                  <a:tcPr anchor="ctr"/>
                </a:tc>
                <a:tc>
                  <a:txBody>
                    <a:bodyPr/>
                    <a:lstStyle/>
                    <a:p>
                      <a:pPr algn="ctr"/>
                      <a:r>
                        <a:rPr lang="ru-RU" b="1" dirty="0" smtClean="0">
                          <a:solidFill>
                            <a:srgbClr val="695D46"/>
                          </a:solidFill>
                        </a:rPr>
                        <a:t>00010000</a:t>
                      </a:r>
                      <a:endParaRPr lang="ru-RU" b="1" dirty="0">
                        <a:solidFill>
                          <a:srgbClr val="695D46"/>
                        </a:solidFill>
                      </a:endParaRPr>
                    </a:p>
                  </a:txBody>
                  <a:tcPr anchor="ctr"/>
                </a:tc>
                <a:tc>
                  <a:txBody>
                    <a:bodyPr/>
                    <a:lstStyle/>
                    <a:p>
                      <a:pPr algn="ctr"/>
                      <a:r>
                        <a:rPr lang="ru-RU" b="1" dirty="0" smtClean="0">
                          <a:solidFill>
                            <a:srgbClr val="695D46"/>
                          </a:solidFill>
                        </a:rPr>
                        <a:t>00011110</a:t>
                      </a:r>
                      <a:endParaRPr lang="ru-RU" b="1" dirty="0">
                        <a:solidFill>
                          <a:srgbClr val="695D46"/>
                        </a:solidFill>
                      </a:endParaRPr>
                    </a:p>
                  </a:txBody>
                  <a:tcPr anchor="ctr"/>
                </a:tc>
                <a:tc>
                  <a:txBody>
                    <a:bodyPr/>
                    <a:lstStyle/>
                    <a:p>
                      <a:pPr algn="ctr"/>
                      <a:r>
                        <a:rPr lang="ru-RU" b="1" dirty="0" smtClean="0">
                          <a:solidFill>
                            <a:srgbClr val="695D46"/>
                          </a:solidFill>
                        </a:rPr>
                        <a:t>00001010</a:t>
                      </a:r>
                      <a:endParaRPr lang="ru-RU" b="1" dirty="0">
                        <a:solidFill>
                          <a:srgbClr val="695D46"/>
                        </a:solidFill>
                      </a:endParaRPr>
                    </a:p>
                  </a:txBody>
                  <a:tcPr anchor="ctr"/>
                </a:tc>
                <a:extLst>
                  <a:ext uri="{0D108BD9-81ED-4DB2-BD59-A6C34878D82A}">
                    <a16:rowId xmlns:a16="http://schemas.microsoft.com/office/drawing/2014/main" val="683779844"/>
                  </a:ext>
                </a:extLst>
              </a:tr>
              <a:tr h="4457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dirty="0" smtClean="0">
                          <a:solidFill>
                            <a:srgbClr val="695D46"/>
                          </a:solidFill>
                        </a:rPr>
                        <a:t>Сетевая</a:t>
                      </a:r>
                      <a:r>
                        <a:rPr lang="ru-RU" sz="1200" b="0" baseline="0" dirty="0" smtClean="0">
                          <a:solidFill>
                            <a:srgbClr val="695D46"/>
                          </a:solidFill>
                        </a:rPr>
                        <a:t> маска в двоичном виде</a:t>
                      </a:r>
                      <a:endParaRPr lang="ru-RU" sz="1200" b="0" dirty="0" smtClean="0">
                        <a:solidFill>
                          <a:srgbClr val="695D46"/>
                        </a:solidFill>
                      </a:endParaRPr>
                    </a:p>
                  </a:txBody>
                  <a:tcPr/>
                </a:tc>
                <a:tc>
                  <a:txBody>
                    <a:bodyPr/>
                    <a:lstStyle/>
                    <a:p>
                      <a:pPr algn="ctr"/>
                      <a:r>
                        <a:rPr lang="ru-RU" b="1" dirty="0" smtClean="0">
                          <a:solidFill>
                            <a:srgbClr val="695D46"/>
                          </a:solidFill>
                        </a:rPr>
                        <a:t>11111111</a:t>
                      </a:r>
                      <a:endParaRPr lang="ru-RU" b="1" dirty="0">
                        <a:solidFill>
                          <a:srgbClr val="695D46"/>
                        </a:solidFill>
                      </a:endParaRPr>
                    </a:p>
                  </a:txBody>
                  <a:tcPr anchor="ctr"/>
                </a:tc>
                <a:tc>
                  <a:txBody>
                    <a:bodyPr/>
                    <a:lstStyle/>
                    <a:p>
                      <a:pPr algn="ctr"/>
                      <a:r>
                        <a:rPr lang="ru-RU" b="1" dirty="0" smtClean="0">
                          <a:solidFill>
                            <a:srgbClr val="695D46"/>
                          </a:solidFill>
                        </a:rPr>
                        <a:t>11111111</a:t>
                      </a:r>
                      <a:endParaRPr lang="ru-RU" b="1" dirty="0">
                        <a:solidFill>
                          <a:srgbClr val="695D46"/>
                        </a:solidFill>
                      </a:endParaRPr>
                    </a:p>
                  </a:txBody>
                  <a:tcPr anchor="ctr"/>
                </a:tc>
                <a:tc>
                  <a:txBody>
                    <a:bodyPr/>
                    <a:lstStyle/>
                    <a:p>
                      <a:pPr algn="ctr"/>
                      <a:r>
                        <a:rPr lang="ru-RU" b="1" dirty="0" smtClean="0">
                          <a:solidFill>
                            <a:srgbClr val="695D46"/>
                          </a:solidFill>
                        </a:rPr>
                        <a:t>00000000</a:t>
                      </a:r>
                      <a:endParaRPr lang="ru-RU" b="1" dirty="0">
                        <a:solidFill>
                          <a:srgbClr val="695D46"/>
                        </a:solidFill>
                      </a:endParaRPr>
                    </a:p>
                  </a:txBody>
                  <a:tcPr anchor="ctr"/>
                </a:tc>
                <a:tc>
                  <a:txBody>
                    <a:bodyPr/>
                    <a:lstStyle/>
                    <a:p>
                      <a:pPr algn="ctr"/>
                      <a:r>
                        <a:rPr lang="ru-RU" b="1" dirty="0" smtClean="0">
                          <a:solidFill>
                            <a:srgbClr val="695D46"/>
                          </a:solidFill>
                        </a:rPr>
                        <a:t>00000000</a:t>
                      </a:r>
                      <a:endParaRPr lang="ru-RU" b="1" dirty="0">
                        <a:solidFill>
                          <a:srgbClr val="695D46"/>
                        </a:solidFill>
                      </a:endParaRPr>
                    </a:p>
                  </a:txBody>
                  <a:tcPr anchor="ctr"/>
                </a:tc>
                <a:extLst>
                  <a:ext uri="{0D108BD9-81ED-4DB2-BD59-A6C34878D82A}">
                    <a16:rowId xmlns:a16="http://schemas.microsoft.com/office/drawing/2014/main" val="4014674855"/>
                  </a:ext>
                </a:extLst>
              </a:tr>
              <a:tr h="319023">
                <a:tc>
                  <a:txBody>
                    <a:bodyPr/>
                    <a:lstStyle/>
                    <a:p>
                      <a:r>
                        <a:rPr lang="ru-RU" sz="1200" b="0" dirty="0" smtClean="0">
                          <a:solidFill>
                            <a:srgbClr val="695D46"/>
                          </a:solidFill>
                        </a:rPr>
                        <a:t>Адрес сети</a:t>
                      </a:r>
                      <a:endParaRPr lang="ru-RU" sz="1200" b="0" dirty="0">
                        <a:solidFill>
                          <a:srgbClr val="695D46"/>
                        </a:solidFill>
                      </a:endParaRPr>
                    </a:p>
                  </a:txBody>
                  <a:tcPr/>
                </a:tc>
                <a:tc>
                  <a:txBody>
                    <a:bodyPr/>
                    <a:lstStyle/>
                    <a:p>
                      <a:pPr algn="ctr"/>
                      <a:r>
                        <a:rPr lang="ru-RU" b="1" dirty="0" smtClean="0">
                          <a:solidFill>
                            <a:srgbClr val="695D46"/>
                          </a:solidFill>
                        </a:rPr>
                        <a:t>172 .</a:t>
                      </a:r>
                      <a:endParaRPr lang="ru-RU" b="1" dirty="0">
                        <a:solidFill>
                          <a:srgbClr val="695D46"/>
                        </a:solidFill>
                      </a:endParaRPr>
                    </a:p>
                  </a:txBody>
                  <a:tcPr anchor="ctr"/>
                </a:tc>
                <a:tc>
                  <a:txBody>
                    <a:bodyPr/>
                    <a:lstStyle/>
                    <a:p>
                      <a:pPr algn="ctr"/>
                      <a:r>
                        <a:rPr lang="ru-RU" b="1" dirty="0" smtClean="0">
                          <a:solidFill>
                            <a:srgbClr val="695D46"/>
                          </a:solidFill>
                        </a:rPr>
                        <a:t>16 .</a:t>
                      </a:r>
                      <a:endParaRPr lang="ru-RU" b="1" dirty="0">
                        <a:solidFill>
                          <a:srgbClr val="695D46"/>
                        </a:solidFill>
                      </a:endParaRPr>
                    </a:p>
                  </a:txBody>
                  <a:tcPr anchor="ctr"/>
                </a:tc>
                <a:tc>
                  <a:txBody>
                    <a:bodyPr/>
                    <a:lstStyle/>
                    <a:p>
                      <a:pPr algn="ctr"/>
                      <a:r>
                        <a:rPr lang="ru-RU" b="1" dirty="0" smtClean="0">
                          <a:solidFill>
                            <a:srgbClr val="695D46"/>
                          </a:solidFill>
                        </a:rPr>
                        <a:t>0</a:t>
                      </a:r>
                      <a:endParaRPr lang="ru-RU" b="1" dirty="0">
                        <a:solidFill>
                          <a:srgbClr val="695D46"/>
                        </a:solidFill>
                      </a:endParaRPr>
                    </a:p>
                  </a:txBody>
                  <a:tcPr anchor="ctr"/>
                </a:tc>
                <a:tc>
                  <a:txBody>
                    <a:bodyPr/>
                    <a:lstStyle/>
                    <a:p>
                      <a:pPr algn="ctr"/>
                      <a:r>
                        <a:rPr lang="ru-RU" b="1" dirty="0" smtClean="0">
                          <a:solidFill>
                            <a:srgbClr val="695D46"/>
                          </a:solidFill>
                        </a:rPr>
                        <a:t>0</a:t>
                      </a:r>
                      <a:endParaRPr lang="ru-RU" b="1" dirty="0">
                        <a:solidFill>
                          <a:srgbClr val="695D46"/>
                        </a:solidFill>
                      </a:endParaRPr>
                    </a:p>
                  </a:txBody>
                  <a:tcPr anchor="ctr"/>
                </a:tc>
                <a:extLst>
                  <a:ext uri="{0D108BD9-81ED-4DB2-BD59-A6C34878D82A}">
                    <a16:rowId xmlns:a16="http://schemas.microsoft.com/office/drawing/2014/main" val="2902369573"/>
                  </a:ext>
                </a:extLst>
              </a:tr>
              <a:tr h="319023">
                <a:tc>
                  <a:txBody>
                    <a:bodyPr/>
                    <a:lstStyle/>
                    <a:p>
                      <a:r>
                        <a:rPr lang="ru-RU" sz="1200" b="0" dirty="0" smtClean="0">
                          <a:solidFill>
                            <a:srgbClr val="695D46"/>
                          </a:solidFill>
                        </a:rPr>
                        <a:t>Адрес узла</a:t>
                      </a:r>
                      <a:endParaRPr lang="ru-RU" sz="1200" b="0" dirty="0">
                        <a:solidFill>
                          <a:srgbClr val="695D46"/>
                        </a:solidFill>
                      </a:endParaRPr>
                    </a:p>
                  </a:txBody>
                  <a:tcPr/>
                </a:tc>
                <a:tc>
                  <a:txBody>
                    <a:bodyPr/>
                    <a:lstStyle/>
                    <a:p>
                      <a:pPr algn="ctr"/>
                      <a:r>
                        <a:rPr lang="ru-RU" b="1" dirty="0" smtClean="0">
                          <a:solidFill>
                            <a:srgbClr val="695D46"/>
                          </a:solidFill>
                        </a:rPr>
                        <a:t>0 .</a:t>
                      </a:r>
                      <a:endParaRPr lang="ru-RU" b="1" dirty="0">
                        <a:solidFill>
                          <a:srgbClr val="695D46"/>
                        </a:solidFill>
                      </a:endParaRPr>
                    </a:p>
                  </a:txBody>
                  <a:tcPr anchor="ctr"/>
                </a:tc>
                <a:tc>
                  <a:txBody>
                    <a:bodyPr/>
                    <a:lstStyle/>
                    <a:p>
                      <a:pPr algn="ctr"/>
                      <a:r>
                        <a:rPr lang="ru-RU" b="1" dirty="0" smtClean="0">
                          <a:solidFill>
                            <a:srgbClr val="695D46"/>
                          </a:solidFill>
                        </a:rPr>
                        <a:t>0 .</a:t>
                      </a:r>
                      <a:endParaRPr lang="ru-RU" b="1" dirty="0">
                        <a:solidFill>
                          <a:srgbClr val="695D46"/>
                        </a:solidFill>
                      </a:endParaRPr>
                    </a:p>
                  </a:txBody>
                  <a:tcPr anchor="ctr"/>
                </a:tc>
                <a:tc>
                  <a:txBody>
                    <a:bodyPr/>
                    <a:lstStyle/>
                    <a:p>
                      <a:pPr algn="ctr"/>
                      <a:r>
                        <a:rPr lang="ru-RU" b="1" dirty="0" smtClean="0">
                          <a:solidFill>
                            <a:srgbClr val="695D46"/>
                          </a:solidFill>
                        </a:rPr>
                        <a:t>30 .</a:t>
                      </a:r>
                      <a:endParaRPr lang="ru-RU" b="1" dirty="0">
                        <a:solidFill>
                          <a:srgbClr val="695D46"/>
                        </a:solidFill>
                      </a:endParaRPr>
                    </a:p>
                  </a:txBody>
                  <a:tcPr anchor="ctr"/>
                </a:tc>
                <a:tc>
                  <a:txBody>
                    <a:bodyPr/>
                    <a:lstStyle/>
                    <a:p>
                      <a:pPr algn="ctr"/>
                      <a:r>
                        <a:rPr lang="ru-RU" b="1" dirty="0" smtClean="0">
                          <a:solidFill>
                            <a:srgbClr val="695D46"/>
                          </a:solidFill>
                        </a:rPr>
                        <a:t>10</a:t>
                      </a:r>
                      <a:endParaRPr lang="ru-RU" b="1" dirty="0">
                        <a:solidFill>
                          <a:srgbClr val="695D46"/>
                        </a:solidFill>
                      </a:endParaRPr>
                    </a:p>
                  </a:txBody>
                  <a:tcPr anchor="ctr"/>
                </a:tc>
                <a:extLst>
                  <a:ext uri="{0D108BD9-81ED-4DB2-BD59-A6C34878D82A}">
                    <a16:rowId xmlns:a16="http://schemas.microsoft.com/office/drawing/2014/main" val="88112513"/>
                  </a:ext>
                </a:extLst>
              </a:tr>
            </a:tbl>
          </a:graphicData>
        </a:graphic>
      </p:graphicFrame>
      <p:pic>
        <p:nvPicPr>
          <p:cNvPr id="5" name="Picture 4" descr="Отображается файл &quot;img-router.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4059" y="1965482"/>
            <a:ext cx="512565" cy="51256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2559" y="2802535"/>
            <a:ext cx="499051" cy="4990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682" y="2802535"/>
            <a:ext cx="499051" cy="49905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30642" y="3301587"/>
            <a:ext cx="1228221" cy="307777"/>
          </a:xfrm>
          <a:prstGeom prst="rect">
            <a:avLst/>
          </a:prstGeom>
          <a:noFill/>
        </p:spPr>
        <p:txBody>
          <a:bodyPr wrap="none" rtlCol="0">
            <a:spAutoFit/>
          </a:bodyPr>
          <a:lstStyle/>
          <a:p>
            <a:r>
              <a:rPr lang="ru-RU" dirty="0" smtClean="0"/>
              <a:t>172.16.30.10</a:t>
            </a:r>
            <a:endParaRPr lang="ru-RU" dirty="0"/>
          </a:p>
        </p:txBody>
      </p:sp>
      <p:sp>
        <p:nvSpPr>
          <p:cNvPr id="10" name="TextBox 9"/>
          <p:cNvSpPr txBox="1"/>
          <p:nvPr/>
        </p:nvSpPr>
        <p:spPr>
          <a:xfrm>
            <a:off x="1687666" y="3307280"/>
            <a:ext cx="1128835" cy="307777"/>
          </a:xfrm>
          <a:prstGeom prst="rect">
            <a:avLst/>
          </a:prstGeom>
          <a:noFill/>
        </p:spPr>
        <p:txBody>
          <a:bodyPr wrap="none" rtlCol="0">
            <a:spAutoFit/>
          </a:bodyPr>
          <a:lstStyle/>
          <a:p>
            <a:r>
              <a:rPr lang="ru-RU" dirty="0" smtClean="0"/>
              <a:t>172.16.20.1</a:t>
            </a:r>
            <a:endParaRPr lang="ru-RU" dirty="0"/>
          </a:p>
        </p:txBody>
      </p:sp>
      <p:sp>
        <p:nvSpPr>
          <p:cNvPr id="11" name="TextBox 10"/>
          <p:cNvSpPr txBox="1"/>
          <p:nvPr/>
        </p:nvSpPr>
        <p:spPr>
          <a:xfrm>
            <a:off x="1598133" y="2335603"/>
            <a:ext cx="1256612" cy="307777"/>
          </a:xfrm>
          <a:prstGeom prst="rect">
            <a:avLst/>
          </a:prstGeom>
          <a:noFill/>
        </p:spPr>
        <p:txBody>
          <a:bodyPr wrap="square" rtlCol="0">
            <a:spAutoFit/>
          </a:bodyPr>
          <a:lstStyle/>
          <a:p>
            <a:r>
              <a:rPr lang="ru-RU" dirty="0" smtClean="0"/>
              <a:t>172.16.1.1</a:t>
            </a:r>
            <a:endParaRPr lang="ru-RU" dirty="0"/>
          </a:p>
        </p:txBody>
      </p:sp>
      <p:cxnSp>
        <p:nvCxnSpPr>
          <p:cNvPr id="13" name="Прямая со стрелкой 12"/>
          <p:cNvCxnSpPr>
            <a:stCxn id="8" idx="3"/>
            <a:endCxn id="5" idx="2"/>
          </p:cNvCxnSpPr>
          <p:nvPr/>
        </p:nvCxnSpPr>
        <p:spPr>
          <a:xfrm flipV="1">
            <a:off x="1091733" y="2478048"/>
            <a:ext cx="498609" cy="5740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a:stCxn id="7" idx="1"/>
            <a:endCxn id="5" idx="2"/>
          </p:cNvCxnSpPr>
          <p:nvPr/>
        </p:nvCxnSpPr>
        <p:spPr>
          <a:xfrm flipH="1" flipV="1">
            <a:off x="1590342" y="2478048"/>
            <a:ext cx="412217" cy="5740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Скругленный прямоугольник 17"/>
          <p:cNvSpPr/>
          <p:nvPr/>
        </p:nvSpPr>
        <p:spPr>
          <a:xfrm>
            <a:off x="130642" y="1867353"/>
            <a:ext cx="2854745" cy="1870364"/>
          </a:xfrm>
          <a:prstGeom prst="roundRect">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TextBox 18"/>
          <p:cNvSpPr txBox="1"/>
          <p:nvPr/>
        </p:nvSpPr>
        <p:spPr>
          <a:xfrm>
            <a:off x="926949" y="1527933"/>
            <a:ext cx="1624375" cy="307777"/>
          </a:xfrm>
          <a:prstGeom prst="rect">
            <a:avLst/>
          </a:prstGeom>
          <a:noFill/>
        </p:spPr>
        <p:txBody>
          <a:bodyPr wrap="square" rtlCol="0">
            <a:spAutoFit/>
          </a:bodyPr>
          <a:lstStyle/>
          <a:p>
            <a:r>
              <a:rPr lang="ru-RU" dirty="0" smtClean="0"/>
              <a:t>172.16.0.0</a:t>
            </a:r>
            <a:endParaRPr lang="ru-RU" dirty="0"/>
          </a:p>
        </p:txBody>
      </p:sp>
      <p:sp>
        <p:nvSpPr>
          <p:cNvPr id="20" name="Прямоугольник 19"/>
          <p:cNvSpPr/>
          <p:nvPr/>
        </p:nvSpPr>
        <p:spPr>
          <a:xfrm>
            <a:off x="3801058" y="1340915"/>
            <a:ext cx="2440087" cy="52643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NETID </a:t>
            </a:r>
            <a:endParaRPr lang="en-US" dirty="0"/>
          </a:p>
          <a:p>
            <a:pPr algn="ctr"/>
            <a:r>
              <a:rPr lang="ru-RU" sz="1050" dirty="0" smtClean="0"/>
              <a:t>значения 1 байта: 128-191  </a:t>
            </a:r>
          </a:p>
          <a:p>
            <a:pPr algn="ctr"/>
            <a:r>
              <a:rPr lang="ru-RU" sz="1050" dirty="0" smtClean="0"/>
              <a:t>(14 бит 1600 сетей)</a:t>
            </a:r>
            <a:endParaRPr lang="ru-RU" sz="1050" dirty="0"/>
          </a:p>
        </p:txBody>
      </p:sp>
      <p:sp>
        <p:nvSpPr>
          <p:cNvPr id="21" name="Прямоугольник 20"/>
          <p:cNvSpPr/>
          <p:nvPr/>
        </p:nvSpPr>
        <p:spPr>
          <a:xfrm>
            <a:off x="6241146" y="1340916"/>
            <a:ext cx="2279400" cy="526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FFFFFF"/>
                </a:solidFill>
              </a:rPr>
              <a:t>HOSTID</a:t>
            </a:r>
          </a:p>
          <a:p>
            <a:pPr lvl="0" algn="ctr"/>
            <a:r>
              <a:rPr lang="en-US" sz="1100" dirty="0" smtClean="0">
                <a:solidFill>
                  <a:srgbClr val="FFFFFF"/>
                </a:solidFill>
              </a:rPr>
              <a:t>(</a:t>
            </a:r>
            <a:r>
              <a:rPr lang="ru-RU" sz="1100" dirty="0" smtClean="0">
                <a:solidFill>
                  <a:srgbClr val="FFFFFF"/>
                </a:solidFill>
              </a:rPr>
              <a:t>16</a:t>
            </a:r>
            <a:r>
              <a:rPr lang="en-US" sz="1100" dirty="0" smtClean="0">
                <a:solidFill>
                  <a:srgbClr val="FFFFFF"/>
                </a:solidFill>
              </a:rPr>
              <a:t> </a:t>
            </a:r>
            <a:r>
              <a:rPr lang="ru-RU" sz="1100" dirty="0">
                <a:solidFill>
                  <a:srgbClr val="FFFFFF"/>
                </a:solidFill>
              </a:rPr>
              <a:t>бита: </a:t>
            </a:r>
            <a:r>
              <a:rPr lang="ru-RU" sz="1100" dirty="0" smtClean="0">
                <a:solidFill>
                  <a:srgbClr val="FFFFFF"/>
                </a:solidFill>
              </a:rPr>
              <a:t>65000 </a:t>
            </a:r>
            <a:r>
              <a:rPr lang="ru-RU" sz="1100" dirty="0">
                <a:solidFill>
                  <a:srgbClr val="FFFFFF"/>
                </a:solidFill>
              </a:rPr>
              <a:t>узлов в сети</a:t>
            </a:r>
            <a:r>
              <a:rPr lang="ru-RU" sz="1100" dirty="0" smtClean="0">
                <a:solidFill>
                  <a:srgbClr val="FFFFFF"/>
                </a:solidFill>
              </a:rPr>
              <a:t>)</a:t>
            </a:r>
            <a:endParaRPr lang="ru-RU" sz="1100" dirty="0">
              <a:solidFill>
                <a:srgbClr val="FFFFFF"/>
              </a:solidFill>
            </a:endParaRPr>
          </a:p>
        </p:txBody>
      </p:sp>
      <p:sp>
        <p:nvSpPr>
          <p:cNvPr id="22" name="TextBox 21"/>
          <p:cNvSpPr txBox="1"/>
          <p:nvPr/>
        </p:nvSpPr>
        <p:spPr>
          <a:xfrm>
            <a:off x="2959160" y="1450244"/>
            <a:ext cx="841897" cy="307777"/>
          </a:xfrm>
          <a:prstGeom prst="rect">
            <a:avLst/>
          </a:prstGeom>
          <a:noFill/>
        </p:spPr>
        <p:txBody>
          <a:bodyPr wrap="none" rtlCol="0">
            <a:spAutoFit/>
          </a:bodyPr>
          <a:lstStyle/>
          <a:p>
            <a:r>
              <a:rPr lang="ru-RU" dirty="0" smtClean="0"/>
              <a:t>Класс В</a:t>
            </a:r>
            <a:endParaRPr lang="ru-RU" dirty="0"/>
          </a:p>
        </p:txBody>
      </p:sp>
    </p:spTree>
    <p:extLst>
      <p:ext uri="{BB962C8B-B14F-4D97-AF65-F5344CB8AC3E}">
        <p14:creationId xmlns:p14="http://schemas.microsoft.com/office/powerpoint/2010/main" val="34602732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81343"/>
            <a:ext cx="8520600" cy="479766"/>
          </a:xfrm>
        </p:spPr>
        <p:txBody>
          <a:bodyPr/>
          <a:lstStyle/>
          <a:p>
            <a:r>
              <a:rPr lang="ru-RU" sz="2000" dirty="0" smtClean="0"/>
              <a:t>Бесклассовая адресация</a:t>
            </a:r>
            <a:endParaRPr lang="ru-RU" sz="2000" dirty="0"/>
          </a:p>
        </p:txBody>
      </p:sp>
      <p:sp>
        <p:nvSpPr>
          <p:cNvPr id="3" name="Текст 2"/>
          <p:cNvSpPr>
            <a:spLocks noGrp="1"/>
          </p:cNvSpPr>
          <p:nvPr>
            <p:ph type="body" idx="1"/>
          </p:nvPr>
        </p:nvSpPr>
        <p:spPr>
          <a:xfrm>
            <a:off x="301370" y="845352"/>
            <a:ext cx="8520600" cy="2271828"/>
          </a:xfrm>
        </p:spPr>
        <p:txBody>
          <a:bodyPr numCol="2"/>
          <a:lstStyle/>
          <a:p>
            <a:pPr>
              <a:spcAft>
                <a:spcPts val="0"/>
              </a:spcAft>
            </a:pPr>
            <a:r>
              <a:rPr lang="ru-RU" sz="1200" dirty="0" smtClean="0"/>
              <a:t>Приведем пример разбиения на </a:t>
            </a:r>
            <a:r>
              <a:rPr lang="ru-RU" sz="1200" dirty="0"/>
              <a:t>подсети. Задача администратора сети разбить сеть 201.222.5.0 на 1 магистральную подсеть, </a:t>
            </a:r>
            <a:r>
              <a:rPr lang="ru-RU" sz="1200" dirty="0" smtClean="0"/>
              <a:t>и 2 </a:t>
            </a:r>
            <a:r>
              <a:rPr lang="ru-RU" sz="1200" dirty="0"/>
              <a:t>подсети пользователей, таким </a:t>
            </a:r>
            <a:r>
              <a:rPr lang="ru-RU" sz="1200" dirty="0" smtClean="0"/>
              <a:t>образом, </a:t>
            </a:r>
            <a:r>
              <a:rPr lang="ru-RU" sz="1200" dirty="0"/>
              <a:t>чтобы в пользовательских подсетях было </a:t>
            </a:r>
            <a:r>
              <a:rPr lang="ru-RU" sz="1200" dirty="0" smtClean="0"/>
              <a:t>5 узлов</a:t>
            </a:r>
            <a:r>
              <a:rPr lang="ru-RU" sz="1200" dirty="0"/>
              <a:t>. Подсети </a:t>
            </a:r>
            <a:r>
              <a:rPr lang="ru-RU" sz="1200" dirty="0" smtClean="0"/>
              <a:t>объединены 2 </a:t>
            </a:r>
            <a:r>
              <a:rPr lang="ru-RU" sz="1200" dirty="0"/>
              <a:t>маршрутизаторами, и имеют 1 маршрутизатор </a:t>
            </a:r>
            <a:r>
              <a:rPr lang="ru-RU" sz="1200" dirty="0" smtClean="0"/>
              <a:t>верхнего уровня </a:t>
            </a:r>
            <a:r>
              <a:rPr lang="ru-RU" sz="1200" dirty="0"/>
              <a:t>для выхода в вышележащие </a:t>
            </a:r>
            <a:r>
              <a:rPr lang="ru-RU" sz="1200" dirty="0" smtClean="0"/>
              <a:t>сети. Администратор </a:t>
            </a:r>
            <a:r>
              <a:rPr lang="ru-RU" sz="1200" dirty="0"/>
              <a:t>применяет </a:t>
            </a:r>
            <a:r>
              <a:rPr lang="ru-RU" sz="1200" b="1" dirty="0"/>
              <a:t>маску = 29 (255.255.255.248</a:t>
            </a:r>
            <a:r>
              <a:rPr lang="ru-RU" sz="1200" b="1" dirty="0" smtClean="0"/>
              <a:t>)</a:t>
            </a:r>
            <a:r>
              <a:rPr lang="ru-RU" sz="1200" dirty="0" smtClean="0"/>
              <a:t>, производит разбиение </a:t>
            </a:r>
            <a:r>
              <a:rPr lang="ru-RU" sz="1200" dirty="0"/>
              <a:t>на подсети с адресами: 201.222.5.0, 201.222.5.8(обратите внимание, что </a:t>
            </a:r>
            <a:r>
              <a:rPr lang="ru-RU" sz="1200" dirty="0" smtClean="0"/>
              <a:t>это адрес </a:t>
            </a:r>
            <a:r>
              <a:rPr lang="ru-RU" sz="1200" dirty="0"/>
              <a:t>сети - HOSTID), </a:t>
            </a:r>
            <a:r>
              <a:rPr lang="ru-RU" sz="1200" dirty="0" smtClean="0"/>
              <a:t>201.222.5.16.</a:t>
            </a:r>
          </a:p>
          <a:p>
            <a:pPr>
              <a:spcAft>
                <a:spcPts val="0"/>
              </a:spcAft>
            </a:pPr>
            <a:r>
              <a:rPr lang="ru-RU" sz="1200" dirty="0"/>
              <a:t>В таких сетях на HOSTID остается 3 бита: - 7 адресов, из которых 1 адрес сети, </a:t>
            </a:r>
            <a:r>
              <a:rPr lang="ru-RU" sz="1200" dirty="0" smtClean="0"/>
              <a:t>5 адресов </a:t>
            </a:r>
            <a:r>
              <a:rPr lang="ru-RU" sz="1200" dirty="0"/>
              <a:t>узлов и 1 адрес широковещательный в данной сети. Например, адрес сети </a:t>
            </a:r>
            <a:r>
              <a:rPr lang="ru-RU" sz="1200" dirty="0" smtClean="0"/>
              <a:t>-201.222.5.8</a:t>
            </a:r>
            <a:r>
              <a:rPr lang="ru-RU" sz="1200" dirty="0"/>
              <a:t>, широковещательный адрес этой сети 201.222.5.15, адрес одного из </a:t>
            </a:r>
            <a:r>
              <a:rPr lang="ru-RU" sz="1200" dirty="0" smtClean="0"/>
              <a:t>узлов сети </a:t>
            </a:r>
            <a:r>
              <a:rPr lang="ru-RU" sz="1200" dirty="0"/>
              <a:t>- 201.222.5.14, при этом HOSTID = 0.0.0.6.</a:t>
            </a:r>
          </a:p>
        </p:txBody>
      </p:sp>
      <p:sp>
        <p:nvSpPr>
          <p:cNvPr id="4" name="TextBox 3"/>
          <p:cNvSpPr txBox="1"/>
          <p:nvPr/>
        </p:nvSpPr>
        <p:spPr>
          <a:xfrm>
            <a:off x="311700" y="423272"/>
            <a:ext cx="7304836" cy="523220"/>
          </a:xfrm>
          <a:prstGeom prst="rect">
            <a:avLst/>
          </a:prstGeom>
          <a:noFill/>
        </p:spPr>
        <p:txBody>
          <a:bodyPr wrap="square" rtlCol="0">
            <a:spAutoFit/>
          </a:bodyPr>
          <a:lstStyle/>
          <a:p>
            <a:r>
              <a:rPr lang="ru-RU" dirty="0">
                <a:solidFill>
                  <a:srgbClr val="695D46"/>
                </a:solidFill>
              </a:rPr>
              <a:t>Снабжая каждый IP-адрес маской, можно отказаться от понятий классов адресов и сделать более гибкой систему адресации.</a:t>
            </a:r>
          </a:p>
        </p:txBody>
      </p:sp>
      <p:pic>
        <p:nvPicPr>
          <p:cNvPr id="6" name="Picture 4" descr="Отображается файл &quot;img-router.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0580" y="3964180"/>
            <a:ext cx="512565" cy="51256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4755" y="4335699"/>
            <a:ext cx="499051" cy="49905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096" y="3405500"/>
            <a:ext cx="499051" cy="4990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Отображается файл &quot;img-router.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9435" y="3234735"/>
            <a:ext cx="512565" cy="51256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Отображается файл &quot;img-router.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3259" y="3964180"/>
            <a:ext cx="512565" cy="51256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9648" y="4280174"/>
            <a:ext cx="499051" cy="49905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9648" y="3313971"/>
            <a:ext cx="499051" cy="499052"/>
          </a:xfrm>
          <a:prstGeom prst="rect">
            <a:avLst/>
          </a:prstGeom>
          <a:noFill/>
          <a:extLst>
            <a:ext uri="{909E8E84-426E-40DD-AFC4-6F175D3DCCD1}">
              <a14:hiddenFill xmlns:a14="http://schemas.microsoft.com/office/drawing/2010/main">
                <a:solidFill>
                  <a:srgbClr val="FFFFFF"/>
                </a:solidFill>
              </a14:hiddenFill>
            </a:ext>
          </a:extLst>
        </p:spPr>
      </p:pic>
      <p:sp>
        <p:nvSpPr>
          <p:cNvPr id="17" name="Скругленный прямоугольник 16"/>
          <p:cNvSpPr/>
          <p:nvPr/>
        </p:nvSpPr>
        <p:spPr>
          <a:xfrm>
            <a:off x="3483145" y="3688773"/>
            <a:ext cx="1730114" cy="997527"/>
          </a:xfrm>
          <a:prstGeom prst="roundRect">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TextBox 17"/>
          <p:cNvSpPr txBox="1"/>
          <p:nvPr/>
        </p:nvSpPr>
        <p:spPr>
          <a:xfrm>
            <a:off x="3792570" y="4027922"/>
            <a:ext cx="1128835" cy="307777"/>
          </a:xfrm>
          <a:prstGeom prst="rect">
            <a:avLst/>
          </a:prstGeom>
          <a:noFill/>
        </p:spPr>
        <p:txBody>
          <a:bodyPr wrap="none" rtlCol="0">
            <a:spAutoFit/>
          </a:bodyPr>
          <a:lstStyle/>
          <a:p>
            <a:r>
              <a:rPr lang="ru-RU" dirty="0" smtClean="0"/>
              <a:t>201.222.5.0</a:t>
            </a:r>
            <a:endParaRPr lang="ru-RU" dirty="0"/>
          </a:p>
        </p:txBody>
      </p:sp>
      <p:sp>
        <p:nvSpPr>
          <p:cNvPr id="19" name="Скругленный прямоугольник 18"/>
          <p:cNvSpPr/>
          <p:nvPr/>
        </p:nvSpPr>
        <p:spPr>
          <a:xfrm>
            <a:off x="1194955" y="3345874"/>
            <a:ext cx="1775625" cy="1532994"/>
          </a:xfrm>
          <a:prstGeom prst="roundRect">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Скругленный прямоугольник 20"/>
          <p:cNvSpPr/>
          <p:nvPr/>
        </p:nvSpPr>
        <p:spPr>
          <a:xfrm>
            <a:off x="5725824" y="3329476"/>
            <a:ext cx="1890712" cy="1549391"/>
          </a:xfrm>
          <a:prstGeom prst="roundRect">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TextBox 21"/>
          <p:cNvSpPr txBox="1"/>
          <p:nvPr/>
        </p:nvSpPr>
        <p:spPr>
          <a:xfrm>
            <a:off x="1551648" y="3972397"/>
            <a:ext cx="1128835" cy="307777"/>
          </a:xfrm>
          <a:prstGeom prst="rect">
            <a:avLst/>
          </a:prstGeom>
          <a:noFill/>
        </p:spPr>
        <p:txBody>
          <a:bodyPr wrap="none" rtlCol="0">
            <a:spAutoFit/>
          </a:bodyPr>
          <a:lstStyle/>
          <a:p>
            <a:r>
              <a:rPr lang="ru-RU" dirty="0" smtClean="0"/>
              <a:t>201.222.5.8</a:t>
            </a:r>
            <a:endParaRPr lang="ru-RU" dirty="0"/>
          </a:p>
        </p:txBody>
      </p:sp>
      <p:sp>
        <p:nvSpPr>
          <p:cNvPr id="23" name="TextBox 22"/>
          <p:cNvSpPr txBox="1"/>
          <p:nvPr/>
        </p:nvSpPr>
        <p:spPr>
          <a:xfrm>
            <a:off x="6025520" y="3949184"/>
            <a:ext cx="1228221" cy="307777"/>
          </a:xfrm>
          <a:prstGeom prst="rect">
            <a:avLst/>
          </a:prstGeom>
          <a:noFill/>
        </p:spPr>
        <p:txBody>
          <a:bodyPr wrap="none" rtlCol="0">
            <a:spAutoFit/>
          </a:bodyPr>
          <a:lstStyle/>
          <a:p>
            <a:r>
              <a:rPr lang="ru-RU" dirty="0" smtClean="0"/>
              <a:t>201.222.5.16</a:t>
            </a:r>
            <a:endParaRPr lang="ru-RU" dirty="0"/>
          </a:p>
        </p:txBody>
      </p:sp>
      <p:sp>
        <p:nvSpPr>
          <p:cNvPr id="24" name="Овал 23"/>
          <p:cNvSpPr/>
          <p:nvPr/>
        </p:nvSpPr>
        <p:spPr>
          <a:xfrm>
            <a:off x="4266774" y="3650374"/>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5" name="Овал 24"/>
          <p:cNvSpPr/>
          <p:nvPr/>
        </p:nvSpPr>
        <p:spPr>
          <a:xfrm>
            <a:off x="5177715" y="4187241"/>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Овал 25"/>
          <p:cNvSpPr/>
          <p:nvPr/>
        </p:nvSpPr>
        <p:spPr>
          <a:xfrm>
            <a:off x="3449359" y="4183776"/>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Овал 26"/>
          <p:cNvSpPr/>
          <p:nvPr/>
        </p:nvSpPr>
        <p:spPr>
          <a:xfrm>
            <a:off x="2929813" y="4183776"/>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Овал 27"/>
          <p:cNvSpPr/>
          <p:nvPr/>
        </p:nvSpPr>
        <p:spPr>
          <a:xfrm>
            <a:off x="5690335" y="4201093"/>
            <a:ext cx="72000" cy="7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Выноска 1 28"/>
          <p:cNvSpPr/>
          <p:nvPr/>
        </p:nvSpPr>
        <p:spPr>
          <a:xfrm>
            <a:off x="2029544" y="3560683"/>
            <a:ext cx="1253444" cy="252339"/>
          </a:xfrm>
          <a:prstGeom prst="borderCallout1">
            <a:avLst>
              <a:gd name="adj1" fmla="val 105078"/>
              <a:gd name="adj2" fmla="val 35082"/>
              <a:gd name="adj3" fmla="val 266268"/>
              <a:gd name="adj4" fmla="val 74016"/>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201.222.5.9</a:t>
            </a:r>
            <a:endParaRPr lang="ru-RU" dirty="0"/>
          </a:p>
        </p:txBody>
      </p:sp>
      <p:sp>
        <p:nvSpPr>
          <p:cNvPr id="30" name="Выноска 1 29"/>
          <p:cNvSpPr/>
          <p:nvPr/>
        </p:nvSpPr>
        <p:spPr>
          <a:xfrm>
            <a:off x="5430450" y="3567132"/>
            <a:ext cx="1253444" cy="252339"/>
          </a:xfrm>
          <a:prstGeom prst="borderCallout1">
            <a:avLst>
              <a:gd name="adj1" fmla="val 105078"/>
              <a:gd name="adj2" fmla="val 35082"/>
              <a:gd name="adj3" fmla="val 253914"/>
              <a:gd name="adj4" fmla="val 26764"/>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201.222.5.25</a:t>
            </a:r>
            <a:endParaRPr lang="ru-RU" dirty="0"/>
          </a:p>
        </p:txBody>
      </p:sp>
      <p:sp>
        <p:nvSpPr>
          <p:cNvPr id="31" name="Выноска 1 30"/>
          <p:cNvSpPr/>
          <p:nvPr/>
        </p:nvSpPr>
        <p:spPr>
          <a:xfrm>
            <a:off x="4356987" y="2960293"/>
            <a:ext cx="1253444" cy="252339"/>
          </a:xfrm>
          <a:prstGeom prst="borderCallout1">
            <a:avLst>
              <a:gd name="adj1" fmla="val 105078"/>
              <a:gd name="adj2" fmla="val 35082"/>
              <a:gd name="adj3" fmla="val 295093"/>
              <a:gd name="adj4" fmla="val -225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201.222.5.1</a:t>
            </a:r>
            <a:endParaRPr lang="ru-RU" dirty="0"/>
          </a:p>
        </p:txBody>
      </p:sp>
      <p:sp>
        <p:nvSpPr>
          <p:cNvPr id="32" name="Выноска 1 31"/>
          <p:cNvSpPr/>
          <p:nvPr/>
        </p:nvSpPr>
        <p:spPr>
          <a:xfrm>
            <a:off x="4567697" y="4506787"/>
            <a:ext cx="1253444" cy="252339"/>
          </a:xfrm>
          <a:prstGeom prst="borderCallout1">
            <a:avLst>
              <a:gd name="adj1" fmla="val -1985"/>
              <a:gd name="adj2" fmla="val 16844"/>
              <a:gd name="adj3" fmla="val -112573"/>
              <a:gd name="adj4" fmla="val 51633"/>
            </a:avLst>
          </a:prstGeom>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201.222.5.3</a:t>
            </a:r>
            <a:endParaRPr lang="ru-RU" dirty="0"/>
          </a:p>
        </p:txBody>
      </p:sp>
      <p:sp>
        <p:nvSpPr>
          <p:cNvPr id="33" name="Выноска 1 32"/>
          <p:cNvSpPr/>
          <p:nvPr/>
        </p:nvSpPr>
        <p:spPr>
          <a:xfrm>
            <a:off x="2594932" y="4570172"/>
            <a:ext cx="1253444" cy="252339"/>
          </a:xfrm>
          <a:prstGeom prst="borderCallout1">
            <a:avLst>
              <a:gd name="adj1" fmla="val -1986"/>
              <a:gd name="adj2" fmla="val 88137"/>
              <a:gd name="adj3" fmla="val -129044"/>
              <a:gd name="adj4" fmla="val 69871"/>
            </a:avLst>
          </a:prstGeom>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201.222.5.2</a:t>
            </a:r>
            <a:endParaRPr lang="ru-RU" dirty="0"/>
          </a:p>
        </p:txBody>
      </p:sp>
      <p:sp>
        <p:nvSpPr>
          <p:cNvPr id="34" name="TextBox 33"/>
          <p:cNvSpPr txBox="1"/>
          <p:nvPr/>
        </p:nvSpPr>
        <p:spPr>
          <a:xfrm>
            <a:off x="289428" y="3491018"/>
            <a:ext cx="1228221" cy="307777"/>
          </a:xfrm>
          <a:prstGeom prst="rect">
            <a:avLst/>
          </a:prstGeom>
          <a:noFill/>
        </p:spPr>
        <p:txBody>
          <a:bodyPr wrap="none" rtlCol="0">
            <a:spAutoFit/>
          </a:bodyPr>
          <a:lstStyle/>
          <a:p>
            <a:r>
              <a:rPr lang="ru-RU" dirty="0" smtClean="0"/>
              <a:t>201.222.5.10</a:t>
            </a:r>
            <a:endParaRPr lang="ru-RU" dirty="0"/>
          </a:p>
        </p:txBody>
      </p:sp>
      <p:sp>
        <p:nvSpPr>
          <p:cNvPr id="35" name="TextBox 34"/>
          <p:cNvSpPr txBox="1"/>
          <p:nvPr/>
        </p:nvSpPr>
        <p:spPr>
          <a:xfrm>
            <a:off x="281148" y="4448262"/>
            <a:ext cx="1228221" cy="307777"/>
          </a:xfrm>
          <a:prstGeom prst="rect">
            <a:avLst/>
          </a:prstGeom>
          <a:noFill/>
        </p:spPr>
        <p:txBody>
          <a:bodyPr wrap="none" rtlCol="0">
            <a:spAutoFit/>
          </a:bodyPr>
          <a:lstStyle/>
          <a:p>
            <a:r>
              <a:rPr lang="ru-RU" dirty="0" smtClean="0"/>
              <a:t>201.222.5.14</a:t>
            </a:r>
            <a:endParaRPr lang="ru-RU" dirty="0"/>
          </a:p>
        </p:txBody>
      </p:sp>
      <p:sp>
        <p:nvSpPr>
          <p:cNvPr id="36" name="TextBox 35"/>
          <p:cNvSpPr txBox="1"/>
          <p:nvPr/>
        </p:nvSpPr>
        <p:spPr>
          <a:xfrm>
            <a:off x="7398388" y="3444222"/>
            <a:ext cx="1361236" cy="307777"/>
          </a:xfrm>
          <a:prstGeom prst="rect">
            <a:avLst/>
          </a:prstGeom>
          <a:noFill/>
        </p:spPr>
        <p:txBody>
          <a:bodyPr wrap="square" rtlCol="0">
            <a:spAutoFit/>
          </a:bodyPr>
          <a:lstStyle/>
          <a:p>
            <a:r>
              <a:rPr lang="ru-RU" dirty="0" smtClean="0"/>
              <a:t>201.222.5.22</a:t>
            </a:r>
            <a:endParaRPr lang="ru-RU" dirty="0"/>
          </a:p>
        </p:txBody>
      </p:sp>
      <p:sp>
        <p:nvSpPr>
          <p:cNvPr id="37" name="TextBox 36"/>
          <p:cNvSpPr txBox="1"/>
          <p:nvPr/>
        </p:nvSpPr>
        <p:spPr>
          <a:xfrm>
            <a:off x="7383127" y="4378523"/>
            <a:ext cx="1228221" cy="307777"/>
          </a:xfrm>
          <a:prstGeom prst="rect">
            <a:avLst/>
          </a:prstGeom>
          <a:noFill/>
        </p:spPr>
        <p:txBody>
          <a:bodyPr wrap="none" rtlCol="0">
            <a:spAutoFit/>
          </a:bodyPr>
          <a:lstStyle/>
          <a:p>
            <a:r>
              <a:rPr lang="ru-RU" dirty="0" smtClean="0"/>
              <a:t>201.222.5.18</a:t>
            </a:r>
            <a:endParaRPr lang="ru-RU" dirty="0"/>
          </a:p>
        </p:txBody>
      </p:sp>
    </p:spTree>
    <p:extLst>
      <p:ext uri="{BB962C8B-B14F-4D97-AF65-F5344CB8AC3E}">
        <p14:creationId xmlns:p14="http://schemas.microsoft.com/office/powerpoint/2010/main" val="12030580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185252"/>
            <a:ext cx="8520600" cy="707400"/>
          </a:xfrm>
        </p:spPr>
        <p:txBody>
          <a:bodyPr/>
          <a:lstStyle/>
          <a:p>
            <a:r>
              <a:rPr lang="ru-RU" sz="2000" dirty="0" smtClean="0"/>
              <a:t>Пример расчета маски подсети, количества хостов, </a:t>
            </a:r>
            <a:r>
              <a:rPr lang="en-US" sz="2000" dirty="0" smtClean="0"/>
              <a:t>broadcast-</a:t>
            </a:r>
            <a:r>
              <a:rPr lang="ru-RU" sz="2000" dirty="0" smtClean="0"/>
              <a:t>адреса.</a:t>
            </a:r>
            <a:endParaRPr lang="ru-RU" sz="2000" dirty="0"/>
          </a:p>
        </p:txBody>
      </p:sp>
      <mc:AlternateContent xmlns:mc="http://schemas.openxmlformats.org/markup-compatibility/2006" xmlns:a14="http://schemas.microsoft.com/office/drawing/2010/main">
        <mc:Choice Requires="a14">
          <p:sp>
            <p:nvSpPr>
              <p:cNvPr id="3" name="Текст 2"/>
              <p:cNvSpPr>
                <a:spLocks noGrp="1"/>
              </p:cNvSpPr>
              <p:nvPr>
                <p:ph type="body" idx="1"/>
              </p:nvPr>
            </p:nvSpPr>
            <p:spPr>
              <a:xfrm>
                <a:off x="425763" y="3467249"/>
                <a:ext cx="8292473" cy="1454226"/>
              </a:xfrm>
            </p:spPr>
            <p:txBody>
              <a:bodyPr/>
              <a:lstStyle/>
              <a:p>
                <a:pPr>
                  <a:spcAft>
                    <a:spcPts val="0"/>
                  </a:spcAft>
                </a:pPr>
                <a:r>
                  <a:rPr lang="ru-RU" sz="1400" dirty="0" smtClean="0"/>
                  <a:t>Количество хостов при использовании данной маски </a:t>
                </a:r>
                <a14:m>
                  <m:oMath xmlns:m="http://schemas.openxmlformats.org/officeDocument/2006/math">
                    <m:sSup>
                      <m:sSupPr>
                        <m:ctrlPr>
                          <a:rPr lang="ru-RU" sz="1400" i="1" smtClean="0">
                            <a:latin typeface="Cambria Math" panose="02040503050406030204" pitchFamily="18" charset="0"/>
                          </a:rPr>
                        </m:ctrlPr>
                      </m:sSupPr>
                      <m:e>
                        <m:r>
                          <a:rPr lang="en-US" sz="1400" b="0" i="1" smtClean="0">
                            <a:latin typeface="Cambria Math" panose="02040503050406030204" pitchFamily="18" charset="0"/>
                          </a:rPr>
                          <m:t>2</m:t>
                        </m:r>
                      </m:e>
                      <m:sup>
                        <m:r>
                          <a:rPr lang="en-US" sz="1400" b="0" i="1" smtClean="0">
                            <a:latin typeface="Cambria Math" panose="02040503050406030204" pitchFamily="18" charset="0"/>
                          </a:rPr>
                          <m:t>3</m:t>
                        </m:r>
                      </m:sup>
                    </m:sSup>
                    <m:r>
                      <a:rPr lang="en-US" sz="1400" b="0" i="1" smtClean="0">
                        <a:latin typeface="Cambria Math" panose="02040503050406030204" pitchFamily="18" charset="0"/>
                      </a:rPr>
                      <m:t>−2=6</m:t>
                    </m:r>
                  </m:oMath>
                </a14:m>
                <a:endParaRPr lang="ru-RU" sz="1400" b="0" dirty="0" smtClean="0"/>
              </a:p>
              <a:p>
                <a:pPr>
                  <a:spcAft>
                    <a:spcPts val="0"/>
                  </a:spcAft>
                </a:pPr>
                <a:r>
                  <a:rPr lang="ru-RU" sz="1400" dirty="0" smtClean="0"/>
                  <a:t>Вычитается </a:t>
                </a:r>
                <a:r>
                  <a:rPr lang="ru-RU" sz="1400" dirty="0"/>
                  <a:t>2 Т.к. следует вычесть одно </a:t>
                </a:r>
                <a:r>
                  <a:rPr lang="ru-RU" sz="1400" dirty="0" smtClean="0"/>
                  <a:t>значение определяющее </a:t>
                </a:r>
                <a:r>
                  <a:rPr lang="ru-RU" sz="1400" dirty="0"/>
                  <a:t>адрес подсети и одно значение для широковещательного </a:t>
                </a:r>
                <a:r>
                  <a:rPr lang="ru-RU" sz="1400" dirty="0" smtClean="0"/>
                  <a:t>адреса.</a:t>
                </a:r>
              </a:p>
            </p:txBody>
          </p:sp>
        </mc:Choice>
        <mc:Fallback xmlns="">
          <p:sp>
            <p:nvSpPr>
              <p:cNvPr id="3" name="Текст 2"/>
              <p:cNvSpPr>
                <a:spLocks noGrp="1" noRot="1" noChangeAspect="1" noMove="1" noResize="1" noEditPoints="1" noAdjustHandles="1" noChangeArrowheads="1" noChangeShapeType="1" noTextEdit="1"/>
              </p:cNvSpPr>
              <p:nvPr>
                <p:ph type="body" idx="1"/>
              </p:nvPr>
            </p:nvSpPr>
            <p:spPr>
              <a:xfrm>
                <a:off x="425763" y="3467249"/>
                <a:ext cx="8292473" cy="1454226"/>
              </a:xfrm>
              <a:blipFill>
                <a:blip r:embed="rId2"/>
                <a:stretch>
                  <a:fillRect l="-221"/>
                </a:stretch>
              </a:blipFill>
            </p:spPr>
            <p:txBody>
              <a:bodyPr/>
              <a:lstStyle/>
              <a:p>
                <a:r>
                  <a:rPr lang="ru-RU">
                    <a:noFill/>
                  </a:rPr>
                  <a:t> </a:t>
                </a:r>
              </a:p>
            </p:txBody>
          </p:sp>
        </mc:Fallback>
      </mc:AlternateContent>
      <p:graphicFrame>
        <p:nvGraphicFramePr>
          <p:cNvPr id="4" name="Таблица 3"/>
          <p:cNvGraphicFramePr>
            <a:graphicFrameLocks noGrp="1"/>
          </p:cNvGraphicFramePr>
          <p:nvPr>
            <p:extLst>
              <p:ext uri="{D42A27DB-BD31-4B8C-83A1-F6EECF244321}">
                <p14:modId xmlns:p14="http://schemas.microsoft.com/office/powerpoint/2010/main" val="2953358075"/>
              </p:ext>
            </p:extLst>
          </p:nvPr>
        </p:nvGraphicFramePr>
        <p:xfrm>
          <a:off x="489936" y="1010793"/>
          <a:ext cx="7936000" cy="2250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679804759"/>
                    </a:ext>
                  </a:extLst>
                </a:gridCol>
                <a:gridCol w="2016000">
                  <a:extLst>
                    <a:ext uri="{9D8B030D-6E8A-4147-A177-3AD203B41FA5}">
                      <a16:colId xmlns:a16="http://schemas.microsoft.com/office/drawing/2014/main" val="1878973812"/>
                    </a:ext>
                  </a:extLst>
                </a:gridCol>
                <a:gridCol w="3888000">
                  <a:extLst>
                    <a:ext uri="{9D8B030D-6E8A-4147-A177-3AD203B41FA5}">
                      <a16:colId xmlns:a16="http://schemas.microsoft.com/office/drawing/2014/main" val="42419627"/>
                    </a:ext>
                  </a:extLst>
                </a:gridCol>
              </a:tblGrid>
              <a:tr h="396000">
                <a:tc>
                  <a:txBody>
                    <a:bodyPr/>
                    <a:lstStyle/>
                    <a:p>
                      <a:r>
                        <a:rPr lang="ru-RU" b="1" dirty="0" smtClean="0">
                          <a:solidFill>
                            <a:schemeClr val="bg1"/>
                          </a:solidFill>
                        </a:rPr>
                        <a:t>Адрес узла </a:t>
                      </a:r>
                      <a:endParaRPr lang="ru-RU" b="1" dirty="0">
                        <a:solidFill>
                          <a:schemeClr val="bg1"/>
                        </a:solidFill>
                      </a:endParaRPr>
                    </a:p>
                  </a:txBody>
                  <a:tcPr anchor="ctr">
                    <a:solidFill>
                      <a:srgbClr val="EF6C00"/>
                    </a:solidFill>
                  </a:tcPr>
                </a:tc>
                <a:tc>
                  <a:txBody>
                    <a:bodyPr/>
                    <a:lstStyle/>
                    <a:p>
                      <a:pPr algn="ctr"/>
                      <a:r>
                        <a:rPr lang="ru-RU" b="1" dirty="0" smtClean="0">
                          <a:solidFill>
                            <a:srgbClr val="695D46"/>
                          </a:solidFill>
                        </a:rPr>
                        <a:t>201.222.5.10</a:t>
                      </a:r>
                      <a:endParaRPr lang="ru-RU" b="1" dirty="0">
                        <a:solidFill>
                          <a:srgbClr val="695D46"/>
                        </a:solidFill>
                      </a:endParaRPr>
                    </a:p>
                  </a:txBody>
                  <a:tcPr anchor="ctr">
                    <a:solidFill>
                      <a:srgbClr val="FCEBE7"/>
                    </a:solidFill>
                  </a:tcP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11001001.11011110.00000101.00001010</a:t>
                      </a:r>
                      <a:endParaRPr lang="ru-RU" b="1" dirty="0">
                        <a:solidFill>
                          <a:srgbClr val="695D46"/>
                        </a:solidFill>
                      </a:endParaRPr>
                    </a:p>
                  </a:txBody>
                  <a:tcPr anchor="ctr">
                    <a:solidFill>
                      <a:srgbClr val="FCEBE7"/>
                    </a:solidFill>
                  </a:tcPr>
                </a:tc>
                <a:extLst>
                  <a:ext uri="{0D108BD9-81ED-4DB2-BD59-A6C34878D82A}">
                    <a16:rowId xmlns:a16="http://schemas.microsoft.com/office/drawing/2014/main" val="1341711998"/>
                  </a:ext>
                </a:extLst>
              </a:tr>
              <a:tr h="370840">
                <a:tc>
                  <a:txBody>
                    <a:bodyPr/>
                    <a:lstStyle/>
                    <a:p>
                      <a:r>
                        <a:rPr lang="ru-RU" b="1" dirty="0" smtClean="0">
                          <a:solidFill>
                            <a:schemeClr val="bg1"/>
                          </a:solidFill>
                        </a:rPr>
                        <a:t>Маска подсети</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255.255.255.248</a:t>
                      </a:r>
                      <a:endParaRPr lang="ru-RU" b="1" dirty="0">
                        <a:solidFill>
                          <a:srgbClr val="695D46"/>
                        </a:solidFill>
                      </a:endParaRPr>
                    </a:p>
                  </a:txBody>
                  <a:tcPr anchor="ctr"/>
                </a:tc>
                <a:tc>
                  <a:txBody>
                    <a:bodyPr/>
                    <a:lstStyle/>
                    <a:p>
                      <a:pPr algn="ctr"/>
                      <a:r>
                        <a:rPr lang="ru-RU" b="1" dirty="0" smtClean="0">
                          <a:solidFill>
                            <a:srgbClr val="695D46"/>
                          </a:solidFill>
                        </a:rPr>
                        <a:t>11111111.11111111.11111111.11111000</a:t>
                      </a:r>
                      <a:endParaRPr lang="ru-RU" b="1" dirty="0">
                        <a:solidFill>
                          <a:srgbClr val="695D46"/>
                        </a:solidFill>
                      </a:endParaRPr>
                    </a:p>
                  </a:txBody>
                  <a:tcPr anchor="ctr"/>
                </a:tc>
                <a:extLst>
                  <a:ext uri="{0D108BD9-81ED-4DB2-BD59-A6C34878D82A}">
                    <a16:rowId xmlns:a16="http://schemas.microsoft.com/office/drawing/2014/main" val="2459432965"/>
                  </a:ext>
                </a:extLst>
              </a:tr>
              <a:tr h="370840">
                <a:tc>
                  <a:txBody>
                    <a:bodyPr/>
                    <a:lstStyle/>
                    <a:p>
                      <a:r>
                        <a:rPr lang="ru-RU" b="1" dirty="0" smtClean="0">
                          <a:solidFill>
                            <a:schemeClr val="bg1"/>
                          </a:solidFill>
                        </a:rPr>
                        <a:t>Адрес подсети</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201.222.5.8</a:t>
                      </a:r>
                      <a:endParaRPr lang="ru-RU" b="1" dirty="0">
                        <a:solidFill>
                          <a:srgbClr val="695D46"/>
                        </a:solidFill>
                      </a:endParaRPr>
                    </a:p>
                  </a:txBody>
                  <a:tcPr anchor="ct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11001001.11011110.00000101.00001000</a:t>
                      </a:r>
                      <a:endParaRPr lang="ru-RU" b="1" dirty="0">
                        <a:solidFill>
                          <a:srgbClr val="695D46"/>
                        </a:solidFill>
                      </a:endParaRPr>
                    </a:p>
                  </a:txBody>
                  <a:tcPr anchor="ctr"/>
                </a:tc>
                <a:extLst>
                  <a:ext uri="{0D108BD9-81ED-4DB2-BD59-A6C34878D82A}">
                    <a16:rowId xmlns:a16="http://schemas.microsoft.com/office/drawing/2014/main" val="2532783343"/>
                  </a:ext>
                </a:extLst>
              </a:tr>
              <a:tr h="370840">
                <a:tc>
                  <a:txBody>
                    <a:bodyPr/>
                    <a:lstStyle/>
                    <a:p>
                      <a:r>
                        <a:rPr lang="ru-RU" b="1" dirty="0" smtClean="0">
                          <a:solidFill>
                            <a:schemeClr val="bg1"/>
                          </a:solidFill>
                        </a:rPr>
                        <a:t>Первый адрес</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201.222.5.9</a:t>
                      </a:r>
                      <a:endParaRPr lang="ru-RU" b="1" dirty="0">
                        <a:solidFill>
                          <a:srgbClr val="695D46"/>
                        </a:solidFill>
                      </a:endParaRPr>
                    </a:p>
                  </a:txBody>
                  <a:tcPr anchor="ct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11001001.11011110.00000101.00001001</a:t>
                      </a:r>
                      <a:endParaRPr lang="ru-RU" b="1" dirty="0">
                        <a:solidFill>
                          <a:srgbClr val="695D46"/>
                        </a:solidFill>
                      </a:endParaRPr>
                    </a:p>
                  </a:txBody>
                  <a:tcPr anchor="ctr"/>
                </a:tc>
                <a:extLst>
                  <a:ext uri="{0D108BD9-81ED-4DB2-BD59-A6C34878D82A}">
                    <a16:rowId xmlns:a16="http://schemas.microsoft.com/office/drawing/2014/main" val="1853183565"/>
                  </a:ext>
                </a:extLst>
              </a:tr>
              <a:tr h="370840">
                <a:tc>
                  <a:txBody>
                    <a:bodyPr/>
                    <a:lstStyle/>
                    <a:p>
                      <a:r>
                        <a:rPr lang="ru-RU" b="1" dirty="0" smtClean="0">
                          <a:solidFill>
                            <a:schemeClr val="bg1"/>
                          </a:solidFill>
                        </a:rPr>
                        <a:t>Последний</a:t>
                      </a:r>
                      <a:r>
                        <a:rPr lang="ru-RU" b="1" baseline="0" dirty="0" smtClean="0">
                          <a:solidFill>
                            <a:schemeClr val="bg1"/>
                          </a:solidFill>
                        </a:rPr>
                        <a:t> адрес</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201.222.5.14</a:t>
                      </a:r>
                      <a:endParaRPr lang="ru-RU" b="1" dirty="0">
                        <a:solidFill>
                          <a:srgbClr val="695D46"/>
                        </a:solidFill>
                      </a:endParaRPr>
                    </a:p>
                  </a:txBody>
                  <a:tcPr anchor="ct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11001001.11011110.00000101.00001110</a:t>
                      </a:r>
                      <a:endParaRPr lang="ru-RU" b="1" dirty="0">
                        <a:solidFill>
                          <a:srgbClr val="695D46"/>
                        </a:solidFill>
                      </a:endParaRPr>
                    </a:p>
                  </a:txBody>
                  <a:tcPr anchor="ctr"/>
                </a:tc>
                <a:extLst>
                  <a:ext uri="{0D108BD9-81ED-4DB2-BD59-A6C34878D82A}">
                    <a16:rowId xmlns:a16="http://schemas.microsoft.com/office/drawing/2014/main" val="154715498"/>
                  </a:ext>
                </a:extLst>
              </a:tr>
              <a:tr h="370840">
                <a:tc>
                  <a:txBody>
                    <a:bodyPr/>
                    <a:lstStyle/>
                    <a:p>
                      <a:r>
                        <a:rPr lang="en-US" b="1" dirty="0" smtClean="0">
                          <a:solidFill>
                            <a:schemeClr val="bg1"/>
                          </a:solidFill>
                        </a:rPr>
                        <a:t>Broadcast</a:t>
                      </a:r>
                      <a:r>
                        <a:rPr lang="en-US" b="1" baseline="0" dirty="0" smtClean="0">
                          <a:solidFill>
                            <a:schemeClr val="bg1"/>
                          </a:solidFill>
                        </a:rPr>
                        <a:t> </a:t>
                      </a:r>
                      <a:r>
                        <a:rPr lang="ru-RU" b="1" baseline="0" dirty="0" smtClean="0">
                          <a:solidFill>
                            <a:schemeClr val="bg1"/>
                          </a:solidFill>
                        </a:rPr>
                        <a:t>адрес</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201.222.5.15</a:t>
                      </a:r>
                      <a:endParaRPr lang="ru-RU" b="1" dirty="0">
                        <a:solidFill>
                          <a:srgbClr val="695D46"/>
                        </a:solidFill>
                      </a:endParaRPr>
                    </a:p>
                  </a:txBody>
                  <a:tcPr anchor="ct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11001001.11011110.00000101.00001111</a:t>
                      </a:r>
                      <a:endParaRPr lang="ru-RU" b="1" dirty="0">
                        <a:solidFill>
                          <a:srgbClr val="695D46"/>
                        </a:solidFill>
                      </a:endParaRPr>
                    </a:p>
                  </a:txBody>
                  <a:tcPr anchor="ctr"/>
                </a:tc>
                <a:extLst>
                  <a:ext uri="{0D108BD9-81ED-4DB2-BD59-A6C34878D82A}">
                    <a16:rowId xmlns:a16="http://schemas.microsoft.com/office/drawing/2014/main" val="1749656593"/>
                  </a:ext>
                </a:extLst>
              </a:tr>
            </a:tbl>
          </a:graphicData>
        </a:graphic>
      </p:graphicFrame>
    </p:spTree>
    <p:extLst>
      <p:ext uri="{BB962C8B-B14F-4D97-AF65-F5344CB8AC3E}">
        <p14:creationId xmlns:p14="http://schemas.microsoft.com/office/powerpoint/2010/main" val="2481082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311700" y="445025"/>
            <a:ext cx="8520600" cy="707400"/>
          </a:xfrm>
          <a:prstGeom prst="rect">
            <a:avLst/>
          </a:prstGeom>
        </p:spPr>
        <p:txBody>
          <a:bodyPr wrap="square" lIns="91425" tIns="91425" rIns="91425" bIns="91425" anchor="t" anchorCtr="0">
            <a:noAutofit/>
          </a:bodyPr>
          <a:lstStyle/>
          <a:p>
            <a:pPr lvl="0">
              <a:spcBef>
                <a:spcPts val="0"/>
              </a:spcBef>
              <a:buNone/>
            </a:pPr>
            <a:r>
              <a:rPr lang="ru"/>
              <a:t>Содержание презентации по темам</a:t>
            </a:r>
          </a:p>
        </p:txBody>
      </p:sp>
      <p:sp>
        <p:nvSpPr>
          <p:cNvPr id="73" name="Shape 73"/>
          <p:cNvSpPr txBox="1">
            <a:spLocks noGrp="1"/>
          </p:cNvSpPr>
          <p:nvPr>
            <p:ph type="body" idx="1"/>
          </p:nvPr>
        </p:nvSpPr>
        <p:spPr>
          <a:xfrm>
            <a:off x="311700" y="1266325"/>
            <a:ext cx="8520600" cy="3302700"/>
          </a:xfrm>
          <a:prstGeom prst="rect">
            <a:avLst/>
          </a:prstGeom>
        </p:spPr>
        <p:txBody>
          <a:bodyPr wrap="square" lIns="91425" tIns="91425" rIns="91425" bIns="91425" anchor="t" anchorCtr="0">
            <a:noAutofit/>
          </a:bodyPr>
          <a:lstStyle/>
          <a:p>
            <a:pPr marL="400050" indent="-285750">
              <a:lnSpc>
                <a:spcPct val="100000"/>
              </a:lnSpc>
              <a:spcAft>
                <a:spcPts val="0"/>
              </a:spcAft>
            </a:pPr>
            <a:r>
              <a:rPr lang="ru" dirty="0"/>
              <a:t>Назначение протокола (модель OSI, описание зачем нужен, что может) 3-5 слайдов с примерами</a:t>
            </a:r>
          </a:p>
          <a:p>
            <a:pPr marL="400050" indent="-285750">
              <a:lnSpc>
                <a:spcPct val="100000"/>
              </a:lnSpc>
              <a:spcAft>
                <a:spcPts val="0"/>
              </a:spcAft>
            </a:pPr>
            <a:r>
              <a:rPr lang="ru" dirty="0"/>
              <a:t>Стандартизирующие документы (1 слайд)</a:t>
            </a:r>
          </a:p>
          <a:p>
            <a:pPr marL="400050" indent="-285750">
              <a:lnSpc>
                <a:spcPct val="100000"/>
              </a:lnSpc>
              <a:spcAft>
                <a:spcPts val="0"/>
              </a:spcAft>
            </a:pPr>
            <a:r>
              <a:rPr lang="ru" dirty="0"/>
              <a:t>Адресация, формат адреса, маска, классовая и бесклассовая адресация, пример расчета маски</a:t>
            </a:r>
          </a:p>
          <a:p>
            <a:pPr marL="400050" indent="-285750">
              <a:lnSpc>
                <a:spcPct val="100000"/>
              </a:lnSpc>
              <a:spcAft>
                <a:spcPts val="0"/>
              </a:spcAft>
            </a:pPr>
            <a:r>
              <a:rPr lang="ru" dirty="0"/>
              <a:t>Формат заголовка, описание полей протокола</a:t>
            </a:r>
          </a:p>
          <a:p>
            <a:pPr marL="400050" indent="-285750">
              <a:lnSpc>
                <a:spcPct val="100000"/>
              </a:lnSpc>
              <a:spcAft>
                <a:spcPts val="0"/>
              </a:spcAft>
            </a:pPr>
            <a:r>
              <a:rPr lang="ru" dirty="0"/>
              <a:t>Описание специфичных для протокола полей и информации в них</a:t>
            </a:r>
          </a:p>
          <a:p>
            <a:pPr marL="400050" indent="-285750">
              <a:lnSpc>
                <a:spcPct val="100000"/>
              </a:lnSpc>
              <a:spcAft>
                <a:spcPts val="0"/>
              </a:spcAft>
            </a:pPr>
            <a:r>
              <a:rPr lang="ru" dirty="0"/>
              <a:t>Процедуры работы протокола с MSC сценариями примерами и описанием</a:t>
            </a:r>
          </a:p>
          <a:p>
            <a:pPr marL="400050" indent="-285750">
              <a:lnSpc>
                <a:spcPct val="100000"/>
              </a:lnSpc>
              <a:spcAft>
                <a:spcPts val="0"/>
              </a:spcAft>
            </a:pPr>
            <a:r>
              <a:rPr lang="ru" dirty="0"/>
              <a:t>Применение протокола (утилиты, программы и т.д.)</a:t>
            </a:r>
          </a:p>
          <a:p>
            <a:pPr marL="400050" indent="-285750">
              <a:lnSpc>
                <a:spcPct val="100000"/>
              </a:lnSpc>
              <a:spcAft>
                <a:spcPts val="0"/>
              </a:spcAft>
            </a:pPr>
            <a:r>
              <a:rPr lang="ru" dirty="0"/>
              <a:t>Уязвимости протокола</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185252"/>
            <a:ext cx="8520600" cy="707400"/>
          </a:xfrm>
        </p:spPr>
        <p:txBody>
          <a:bodyPr/>
          <a:lstStyle/>
          <a:p>
            <a:r>
              <a:rPr lang="ru-RU" sz="2000" dirty="0" smtClean="0"/>
              <a:t>Пример расчета маски подсети /31, количества хостов, </a:t>
            </a:r>
            <a:r>
              <a:rPr lang="en-US" sz="2000" dirty="0" smtClean="0"/>
              <a:t>broadcast-</a:t>
            </a:r>
            <a:r>
              <a:rPr lang="ru-RU" sz="2000" dirty="0" smtClean="0"/>
              <a:t>адреса.</a:t>
            </a:r>
            <a:endParaRPr lang="ru-RU" sz="2000" dirty="0"/>
          </a:p>
        </p:txBody>
      </p:sp>
      <p:sp>
        <p:nvSpPr>
          <p:cNvPr id="3" name="Текст 2"/>
          <p:cNvSpPr>
            <a:spLocks noGrp="1"/>
          </p:cNvSpPr>
          <p:nvPr>
            <p:ph type="body" idx="1"/>
          </p:nvPr>
        </p:nvSpPr>
        <p:spPr>
          <a:xfrm>
            <a:off x="425763" y="3185367"/>
            <a:ext cx="8292473" cy="1454226"/>
          </a:xfrm>
        </p:spPr>
        <p:txBody>
          <a:bodyPr/>
          <a:lstStyle/>
          <a:p>
            <a:pPr marL="171450" indent="-171450">
              <a:spcAft>
                <a:spcPts val="0"/>
              </a:spcAft>
            </a:pPr>
            <a:r>
              <a:rPr lang="ru-RU" sz="1200" dirty="0"/>
              <a:t>Б</a:t>
            </a:r>
            <a:r>
              <a:rPr lang="ru-RU" sz="1200" dirty="0" smtClean="0"/>
              <a:t>ольшинство </a:t>
            </a:r>
            <a:r>
              <a:rPr lang="ru-RU" sz="1200" dirty="0"/>
              <a:t>современных маршрутизаторов отлично работают и с масками /31, используя адрес подсети </a:t>
            </a:r>
            <a:r>
              <a:rPr lang="ru-RU" sz="1200" dirty="0" smtClean="0"/>
              <a:t>и </a:t>
            </a:r>
            <a:r>
              <a:rPr lang="en-US" sz="1200" dirty="0"/>
              <a:t>broadcast</a:t>
            </a:r>
            <a:r>
              <a:rPr lang="ru-RU" sz="1200" dirty="0" smtClean="0"/>
              <a:t> в </a:t>
            </a:r>
            <a:r>
              <a:rPr lang="ru-RU" sz="1200" dirty="0"/>
              <a:t>качестве адресов </a:t>
            </a:r>
            <a:r>
              <a:rPr lang="ru-RU" sz="1200" dirty="0" smtClean="0"/>
              <a:t>интерфейсов. Например </a:t>
            </a:r>
            <a:r>
              <a:rPr lang="ru-RU" sz="1200" dirty="0"/>
              <a:t>на </a:t>
            </a:r>
            <a:r>
              <a:rPr lang="ru-RU" sz="1200" dirty="0" err="1"/>
              <a:t>Juniper</a:t>
            </a:r>
            <a:r>
              <a:rPr lang="ru-RU" sz="1200" dirty="0"/>
              <a:t> и </a:t>
            </a:r>
            <a:r>
              <a:rPr lang="ru-RU" sz="1200" dirty="0" err="1"/>
              <a:t>Cisco</a:t>
            </a:r>
            <a:r>
              <a:rPr lang="ru-RU" sz="1200" dirty="0"/>
              <a:t> вы можете смело использовать маску /31, хотя </a:t>
            </a:r>
            <a:r>
              <a:rPr lang="en-US" sz="1200" dirty="0" smtClean="0"/>
              <a:t>C</a:t>
            </a:r>
            <a:r>
              <a:rPr lang="ru-RU" sz="1200" dirty="0" err="1" smtClean="0"/>
              <a:t>isco</a:t>
            </a:r>
            <a:r>
              <a:rPr lang="ru-RU" sz="1200" dirty="0" smtClean="0"/>
              <a:t> </a:t>
            </a:r>
            <a:r>
              <a:rPr lang="ru-RU" sz="1200" dirty="0"/>
              <a:t>при этом выдает предупреждение, а вот </a:t>
            </a:r>
            <a:r>
              <a:rPr lang="ru-RU" sz="1200" dirty="0" err="1"/>
              <a:t>ZyXEL</a:t>
            </a:r>
            <a:r>
              <a:rPr lang="ru-RU" sz="1200" dirty="0"/>
              <a:t> уже не дает выбрать маску /</a:t>
            </a:r>
            <a:r>
              <a:rPr lang="ru-RU" sz="1200" dirty="0" smtClean="0"/>
              <a:t>31.</a:t>
            </a:r>
          </a:p>
          <a:p>
            <a:pPr marL="171450" indent="-171450">
              <a:spcAft>
                <a:spcPts val="0"/>
              </a:spcAft>
            </a:pPr>
            <a:r>
              <a:rPr lang="ru-RU" sz="1200" dirty="0" smtClean="0"/>
              <a:t>Также </a:t>
            </a:r>
            <a:r>
              <a:rPr lang="ru-RU" sz="1200" dirty="0"/>
              <a:t>достаточно часто </a:t>
            </a:r>
            <a:r>
              <a:rPr lang="ru-RU" sz="1200" dirty="0" smtClean="0"/>
              <a:t>используется</a:t>
            </a:r>
            <a:r>
              <a:rPr lang="ru-RU" sz="1200" dirty="0"/>
              <a:t> маска /32</a:t>
            </a:r>
            <a:r>
              <a:rPr lang="ru-RU" sz="1200" dirty="0" smtClean="0"/>
              <a:t>. </a:t>
            </a:r>
            <a:r>
              <a:rPr lang="ru-RU" sz="1200" dirty="0"/>
              <a:t>Во-первых, для всяких служебных </a:t>
            </a:r>
            <a:r>
              <a:rPr lang="ru-RU" sz="1200" dirty="0" smtClean="0"/>
              <a:t>нужд </a:t>
            </a:r>
            <a:r>
              <a:rPr lang="ru-RU" sz="1200" dirty="0"/>
              <a:t>при </a:t>
            </a:r>
            <a:r>
              <a:rPr lang="ru-RU" sz="1200" dirty="0" smtClean="0"/>
              <a:t>адресации, </a:t>
            </a:r>
            <a:r>
              <a:rPr lang="ru-RU" sz="1200" dirty="0"/>
              <a:t>т. н. </a:t>
            </a:r>
            <a:r>
              <a:rPr lang="ru-RU" sz="1200" dirty="0" err="1"/>
              <a:t>loopback</a:t>
            </a:r>
            <a:r>
              <a:rPr lang="ru-RU" sz="1200" dirty="0"/>
              <a:t>-интерфейсов, во-вторых, </a:t>
            </a:r>
            <a:r>
              <a:rPr lang="ru-RU" sz="1200" dirty="0" smtClean="0"/>
              <a:t>/</a:t>
            </a:r>
            <a:r>
              <a:rPr lang="ru-RU" sz="1200" dirty="0"/>
              <a:t>32 — это подсеть, состоящая из одного хоста, то есть никакая и не сеть, в сущности. Чем чаще администратор сети оперирует не с группами хостов, а с индивидуальными машинами, тем менее сеть </a:t>
            </a:r>
            <a:r>
              <a:rPr lang="ru-RU" sz="1200" dirty="0" smtClean="0"/>
              <a:t>масштабируема. С </a:t>
            </a:r>
            <a:r>
              <a:rPr lang="ru-RU" sz="1200" dirty="0"/>
              <a:t>пользователями лучше обращаться не индивидуально, а </a:t>
            </a:r>
            <a:r>
              <a:rPr lang="ru-RU" sz="1200" dirty="0" smtClean="0"/>
              <a:t>целыми </a:t>
            </a:r>
            <a:r>
              <a:rPr lang="ru-RU" sz="1200" dirty="0"/>
              <a:t>подсетями, иначе сеть быстро станет неуправляемой.</a:t>
            </a:r>
          </a:p>
          <a:p>
            <a:pPr>
              <a:spcAft>
                <a:spcPts val="0"/>
              </a:spcAft>
              <a:buNone/>
            </a:pPr>
            <a:endParaRPr lang="ru-RU" sz="1050" dirty="0"/>
          </a:p>
        </p:txBody>
      </p:sp>
      <p:graphicFrame>
        <p:nvGraphicFramePr>
          <p:cNvPr id="4" name="Таблица 3"/>
          <p:cNvGraphicFramePr>
            <a:graphicFrameLocks noGrp="1"/>
          </p:cNvGraphicFramePr>
          <p:nvPr>
            <p:extLst>
              <p:ext uri="{D42A27DB-BD31-4B8C-83A1-F6EECF244321}">
                <p14:modId xmlns:p14="http://schemas.microsoft.com/office/powerpoint/2010/main" val="1462330238"/>
              </p:ext>
            </p:extLst>
          </p:nvPr>
        </p:nvGraphicFramePr>
        <p:xfrm>
          <a:off x="483061" y="892652"/>
          <a:ext cx="7936000" cy="2250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679804759"/>
                    </a:ext>
                  </a:extLst>
                </a:gridCol>
                <a:gridCol w="2016000">
                  <a:extLst>
                    <a:ext uri="{9D8B030D-6E8A-4147-A177-3AD203B41FA5}">
                      <a16:colId xmlns:a16="http://schemas.microsoft.com/office/drawing/2014/main" val="1878973812"/>
                    </a:ext>
                  </a:extLst>
                </a:gridCol>
                <a:gridCol w="3888000">
                  <a:extLst>
                    <a:ext uri="{9D8B030D-6E8A-4147-A177-3AD203B41FA5}">
                      <a16:colId xmlns:a16="http://schemas.microsoft.com/office/drawing/2014/main" val="42419627"/>
                    </a:ext>
                  </a:extLst>
                </a:gridCol>
              </a:tblGrid>
              <a:tr h="396000">
                <a:tc>
                  <a:txBody>
                    <a:bodyPr/>
                    <a:lstStyle/>
                    <a:p>
                      <a:r>
                        <a:rPr lang="ru-RU" b="1" dirty="0" smtClean="0">
                          <a:solidFill>
                            <a:schemeClr val="bg1"/>
                          </a:solidFill>
                        </a:rPr>
                        <a:t>Адрес узла </a:t>
                      </a:r>
                      <a:endParaRPr lang="ru-RU" b="1" dirty="0">
                        <a:solidFill>
                          <a:schemeClr val="bg1"/>
                        </a:solidFill>
                      </a:endParaRPr>
                    </a:p>
                  </a:txBody>
                  <a:tcPr anchor="ctr">
                    <a:solidFill>
                      <a:srgbClr val="EF6C00"/>
                    </a:solidFill>
                  </a:tcPr>
                </a:tc>
                <a:tc>
                  <a:txBody>
                    <a:bodyPr/>
                    <a:lstStyle/>
                    <a:p>
                      <a:pPr algn="ctr"/>
                      <a:r>
                        <a:rPr lang="ru-RU" b="1" dirty="0" smtClean="0">
                          <a:solidFill>
                            <a:srgbClr val="695D46"/>
                          </a:solidFill>
                        </a:rPr>
                        <a:t>201.222.5.10</a:t>
                      </a:r>
                      <a:endParaRPr lang="ru-RU" b="1" dirty="0">
                        <a:solidFill>
                          <a:srgbClr val="695D46"/>
                        </a:solidFill>
                      </a:endParaRPr>
                    </a:p>
                  </a:txBody>
                  <a:tcPr anchor="ctr">
                    <a:solidFill>
                      <a:srgbClr val="FCEBE7"/>
                    </a:solidFill>
                  </a:tcP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11001001.11011110.00000101.00001010</a:t>
                      </a:r>
                      <a:endParaRPr lang="ru-RU" b="1" dirty="0">
                        <a:solidFill>
                          <a:srgbClr val="695D46"/>
                        </a:solidFill>
                      </a:endParaRPr>
                    </a:p>
                  </a:txBody>
                  <a:tcPr anchor="ctr">
                    <a:solidFill>
                      <a:srgbClr val="FCEBE7"/>
                    </a:solidFill>
                  </a:tcPr>
                </a:tc>
                <a:extLst>
                  <a:ext uri="{0D108BD9-81ED-4DB2-BD59-A6C34878D82A}">
                    <a16:rowId xmlns:a16="http://schemas.microsoft.com/office/drawing/2014/main" val="1341711998"/>
                  </a:ext>
                </a:extLst>
              </a:tr>
              <a:tr h="370840">
                <a:tc>
                  <a:txBody>
                    <a:bodyPr/>
                    <a:lstStyle/>
                    <a:p>
                      <a:r>
                        <a:rPr lang="ru-RU" b="1" dirty="0" smtClean="0">
                          <a:solidFill>
                            <a:schemeClr val="bg1"/>
                          </a:solidFill>
                        </a:rPr>
                        <a:t>Маска подсети</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255.255.255.254</a:t>
                      </a:r>
                      <a:endParaRPr lang="ru-RU" b="1" dirty="0">
                        <a:solidFill>
                          <a:srgbClr val="695D46"/>
                        </a:solidFill>
                      </a:endParaRPr>
                    </a:p>
                  </a:txBody>
                  <a:tcPr anchor="ctr"/>
                </a:tc>
                <a:tc>
                  <a:txBody>
                    <a:bodyPr/>
                    <a:lstStyle/>
                    <a:p>
                      <a:pPr algn="ctr"/>
                      <a:r>
                        <a:rPr lang="ru-RU" b="1" dirty="0" smtClean="0">
                          <a:solidFill>
                            <a:srgbClr val="695D46"/>
                          </a:solidFill>
                        </a:rPr>
                        <a:t>11111111.11111111.11111111.11111110</a:t>
                      </a:r>
                      <a:endParaRPr lang="ru-RU" b="1" dirty="0">
                        <a:solidFill>
                          <a:srgbClr val="695D46"/>
                        </a:solidFill>
                      </a:endParaRPr>
                    </a:p>
                  </a:txBody>
                  <a:tcPr anchor="ctr"/>
                </a:tc>
                <a:extLst>
                  <a:ext uri="{0D108BD9-81ED-4DB2-BD59-A6C34878D82A}">
                    <a16:rowId xmlns:a16="http://schemas.microsoft.com/office/drawing/2014/main" val="2459432965"/>
                  </a:ext>
                </a:extLst>
              </a:tr>
              <a:tr h="370840">
                <a:tc>
                  <a:txBody>
                    <a:bodyPr/>
                    <a:lstStyle/>
                    <a:p>
                      <a:r>
                        <a:rPr lang="ru-RU" b="1" dirty="0" smtClean="0">
                          <a:solidFill>
                            <a:schemeClr val="bg1"/>
                          </a:solidFill>
                        </a:rPr>
                        <a:t>Адрес подсети</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201.222.5.10</a:t>
                      </a:r>
                      <a:endParaRPr lang="ru-RU" b="1" dirty="0">
                        <a:solidFill>
                          <a:srgbClr val="695D46"/>
                        </a:solidFill>
                      </a:endParaRPr>
                    </a:p>
                  </a:txBody>
                  <a:tcPr anchor="ct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11001001.11011110.00000101.00001010</a:t>
                      </a:r>
                      <a:endParaRPr lang="ru-RU" b="1" dirty="0">
                        <a:solidFill>
                          <a:srgbClr val="695D46"/>
                        </a:solidFill>
                      </a:endParaRPr>
                    </a:p>
                  </a:txBody>
                  <a:tcPr anchor="ctr"/>
                </a:tc>
                <a:extLst>
                  <a:ext uri="{0D108BD9-81ED-4DB2-BD59-A6C34878D82A}">
                    <a16:rowId xmlns:a16="http://schemas.microsoft.com/office/drawing/2014/main" val="2532783343"/>
                  </a:ext>
                </a:extLst>
              </a:tr>
              <a:tr h="370840">
                <a:tc>
                  <a:txBody>
                    <a:bodyPr/>
                    <a:lstStyle/>
                    <a:p>
                      <a:r>
                        <a:rPr lang="ru-RU" b="1" dirty="0" smtClean="0">
                          <a:solidFill>
                            <a:schemeClr val="bg1"/>
                          </a:solidFill>
                        </a:rPr>
                        <a:t>Первый адрес</a:t>
                      </a:r>
                      <a:endParaRPr lang="ru-RU" b="1" dirty="0">
                        <a:solidFill>
                          <a:schemeClr val="bg1"/>
                        </a:solidFill>
                      </a:endParaRPr>
                    </a:p>
                  </a:txBody>
                  <a:tcPr>
                    <a:solidFill>
                      <a:srgbClr val="EF6C00"/>
                    </a:solidFill>
                  </a:tcPr>
                </a:tc>
                <a:tc>
                  <a:txBody>
                    <a:bodyPr/>
                    <a:lstStyle/>
                    <a:p>
                      <a:pPr algn="ctr"/>
                      <a:r>
                        <a:rPr lang="ru-RU" b="1" baseline="0" dirty="0" smtClean="0">
                          <a:solidFill>
                            <a:srgbClr val="695D46"/>
                          </a:solidFill>
                        </a:rPr>
                        <a:t> – </a:t>
                      </a:r>
                      <a:endParaRPr lang="ru-RU" b="1" dirty="0">
                        <a:solidFill>
                          <a:srgbClr val="695D46"/>
                        </a:solidFill>
                      </a:endParaRPr>
                    </a:p>
                  </a:txBody>
                  <a:tcPr anchor="ctr"/>
                </a:tc>
                <a:tc>
                  <a:txBody>
                    <a:bodyPr/>
                    <a:lstStyle/>
                    <a:p>
                      <a:pPr algn="ctr"/>
                      <a:r>
                        <a:rPr lang="ru-RU" b="1" baseline="0" dirty="0" smtClean="0">
                          <a:solidFill>
                            <a:srgbClr val="695D46"/>
                          </a:solidFill>
                        </a:rPr>
                        <a:t> – </a:t>
                      </a:r>
                      <a:endParaRPr lang="ru-RU" b="1" dirty="0">
                        <a:solidFill>
                          <a:srgbClr val="695D46"/>
                        </a:solidFill>
                      </a:endParaRPr>
                    </a:p>
                  </a:txBody>
                  <a:tcPr anchor="ctr"/>
                </a:tc>
                <a:extLst>
                  <a:ext uri="{0D108BD9-81ED-4DB2-BD59-A6C34878D82A}">
                    <a16:rowId xmlns:a16="http://schemas.microsoft.com/office/drawing/2014/main" val="1853183565"/>
                  </a:ext>
                </a:extLst>
              </a:tr>
              <a:tr h="370840">
                <a:tc>
                  <a:txBody>
                    <a:bodyPr/>
                    <a:lstStyle/>
                    <a:p>
                      <a:r>
                        <a:rPr lang="ru-RU" b="1" dirty="0" smtClean="0">
                          <a:solidFill>
                            <a:schemeClr val="bg1"/>
                          </a:solidFill>
                        </a:rPr>
                        <a:t>Последний</a:t>
                      </a:r>
                      <a:r>
                        <a:rPr lang="ru-RU" b="1" baseline="0" dirty="0" smtClean="0">
                          <a:solidFill>
                            <a:schemeClr val="bg1"/>
                          </a:solidFill>
                        </a:rPr>
                        <a:t> адрес</a:t>
                      </a:r>
                      <a:endParaRPr lang="ru-RU" b="1" dirty="0">
                        <a:solidFill>
                          <a:schemeClr val="bg1"/>
                        </a:solidFill>
                      </a:endParaRPr>
                    </a:p>
                  </a:txBody>
                  <a:tcPr>
                    <a:solidFill>
                      <a:srgbClr val="EF6C00"/>
                    </a:solidFill>
                  </a:tcPr>
                </a:tc>
                <a:tc>
                  <a:txBody>
                    <a:bodyPr/>
                    <a:lstStyle/>
                    <a:p>
                      <a:pPr algn="ctr"/>
                      <a:r>
                        <a:rPr lang="ru-RU" b="1" baseline="0" dirty="0" smtClean="0">
                          <a:solidFill>
                            <a:srgbClr val="695D46"/>
                          </a:solidFill>
                        </a:rPr>
                        <a:t> – </a:t>
                      </a:r>
                      <a:endParaRPr lang="ru-RU" b="1" dirty="0">
                        <a:solidFill>
                          <a:srgbClr val="695D46"/>
                        </a:solidFill>
                      </a:endParaRPr>
                    </a:p>
                  </a:txBody>
                  <a:tcPr anchor="ctr"/>
                </a:tc>
                <a:tc>
                  <a:txBody>
                    <a:bodyPr/>
                    <a:lstStyle/>
                    <a:p>
                      <a:pPr algn="ctr"/>
                      <a:r>
                        <a:rPr lang="ru-RU" b="1" baseline="0" dirty="0" smtClean="0">
                          <a:solidFill>
                            <a:srgbClr val="695D46"/>
                          </a:solidFill>
                        </a:rPr>
                        <a:t> – </a:t>
                      </a:r>
                      <a:endParaRPr lang="ru-RU" b="1" dirty="0">
                        <a:solidFill>
                          <a:srgbClr val="695D46"/>
                        </a:solidFill>
                      </a:endParaRPr>
                    </a:p>
                  </a:txBody>
                  <a:tcPr anchor="ctr"/>
                </a:tc>
                <a:extLst>
                  <a:ext uri="{0D108BD9-81ED-4DB2-BD59-A6C34878D82A}">
                    <a16:rowId xmlns:a16="http://schemas.microsoft.com/office/drawing/2014/main" val="154715498"/>
                  </a:ext>
                </a:extLst>
              </a:tr>
              <a:tr h="370840">
                <a:tc>
                  <a:txBody>
                    <a:bodyPr/>
                    <a:lstStyle/>
                    <a:p>
                      <a:r>
                        <a:rPr lang="en-US" b="1" dirty="0" smtClean="0">
                          <a:solidFill>
                            <a:schemeClr val="bg1"/>
                          </a:solidFill>
                        </a:rPr>
                        <a:t>Broadcast</a:t>
                      </a:r>
                      <a:r>
                        <a:rPr lang="en-US" b="1" baseline="0" dirty="0" smtClean="0">
                          <a:solidFill>
                            <a:schemeClr val="bg1"/>
                          </a:solidFill>
                        </a:rPr>
                        <a:t> </a:t>
                      </a:r>
                      <a:r>
                        <a:rPr lang="ru-RU" b="1" baseline="0" dirty="0" smtClean="0">
                          <a:solidFill>
                            <a:schemeClr val="bg1"/>
                          </a:solidFill>
                        </a:rPr>
                        <a:t>адрес</a:t>
                      </a:r>
                      <a:endParaRPr lang="ru-RU" b="1" dirty="0">
                        <a:solidFill>
                          <a:schemeClr val="bg1"/>
                        </a:solidFill>
                      </a:endParaRPr>
                    </a:p>
                  </a:txBody>
                  <a:tcPr>
                    <a:solidFill>
                      <a:srgbClr val="EF6C00"/>
                    </a:solidFill>
                  </a:tcPr>
                </a:tc>
                <a:tc>
                  <a:txBody>
                    <a:bodyPr/>
                    <a:lstStyle/>
                    <a:p>
                      <a:pPr algn="ctr"/>
                      <a:r>
                        <a:rPr lang="ru-RU" b="1" dirty="0" smtClean="0">
                          <a:solidFill>
                            <a:srgbClr val="695D46"/>
                          </a:solidFill>
                        </a:rPr>
                        <a:t>201.222.5.11</a:t>
                      </a:r>
                      <a:endParaRPr lang="ru-RU" b="1" dirty="0">
                        <a:solidFill>
                          <a:srgbClr val="695D46"/>
                        </a:solidFill>
                      </a:endParaRPr>
                    </a:p>
                  </a:txBody>
                  <a:tcPr anchor="ctr"/>
                </a:tc>
                <a:tc>
                  <a:txBody>
                    <a:bodyPr/>
                    <a:lstStyle/>
                    <a:p>
                      <a:pPr algn="ctr"/>
                      <a:r>
                        <a:rPr lang="ru-RU" sz="1400" b="1" i="0" u="none" strike="noStrike" cap="none" dirty="0" smtClean="0">
                          <a:solidFill>
                            <a:srgbClr val="695D46"/>
                          </a:solidFill>
                          <a:effectLst/>
                          <a:latin typeface="+mn-lt"/>
                          <a:ea typeface="+mn-ea"/>
                          <a:cs typeface="+mn-cs"/>
                          <a:sym typeface="Arial"/>
                        </a:rPr>
                        <a:t>11001001.11011110.00000101.00001011</a:t>
                      </a:r>
                      <a:endParaRPr lang="ru-RU" b="1" dirty="0">
                        <a:solidFill>
                          <a:srgbClr val="695D46"/>
                        </a:solidFill>
                      </a:endParaRPr>
                    </a:p>
                  </a:txBody>
                  <a:tcPr anchor="ctr"/>
                </a:tc>
                <a:extLst>
                  <a:ext uri="{0D108BD9-81ED-4DB2-BD59-A6C34878D82A}">
                    <a16:rowId xmlns:a16="http://schemas.microsoft.com/office/drawing/2014/main" val="1749656593"/>
                  </a:ext>
                </a:extLst>
              </a:tr>
            </a:tbl>
          </a:graphicData>
        </a:graphic>
      </p:graphicFrame>
    </p:spTree>
    <p:extLst>
      <p:ext uri="{BB962C8B-B14F-4D97-AF65-F5344CB8AC3E}">
        <p14:creationId xmlns:p14="http://schemas.microsoft.com/office/powerpoint/2010/main" val="14514837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624" y="9241"/>
            <a:ext cx="8520600" cy="707400"/>
          </a:xfrm>
        </p:spPr>
        <p:txBody>
          <a:bodyPr/>
          <a:lstStyle/>
          <a:p>
            <a:r>
              <a:rPr lang="ru-RU" sz="2000" dirty="0" smtClean="0"/>
              <a:t>Формат заголовка </a:t>
            </a:r>
            <a:r>
              <a:rPr lang="en-US" sz="2000" dirty="0" smtClean="0"/>
              <a:t>IPv4</a:t>
            </a:r>
            <a:endParaRPr lang="ru-RU" sz="2000" dirty="0"/>
          </a:p>
        </p:txBody>
      </p:sp>
      <p:sp>
        <p:nvSpPr>
          <p:cNvPr id="4" name="Прямоугольник 3"/>
          <p:cNvSpPr/>
          <p:nvPr/>
        </p:nvSpPr>
        <p:spPr>
          <a:xfrm>
            <a:off x="251539" y="1635896"/>
            <a:ext cx="554574"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V</a:t>
            </a:r>
            <a:endParaRPr lang="ru-RU" dirty="0"/>
          </a:p>
        </p:txBody>
      </p:sp>
      <p:sp>
        <p:nvSpPr>
          <p:cNvPr id="5" name="Прямоугольник 4"/>
          <p:cNvSpPr/>
          <p:nvPr/>
        </p:nvSpPr>
        <p:spPr>
          <a:xfrm>
            <a:off x="866274" y="1635899"/>
            <a:ext cx="559890"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IHL</a:t>
            </a:r>
          </a:p>
        </p:txBody>
      </p:sp>
      <p:sp>
        <p:nvSpPr>
          <p:cNvPr id="6" name="Прямоугольник 5"/>
          <p:cNvSpPr/>
          <p:nvPr/>
        </p:nvSpPr>
        <p:spPr>
          <a:xfrm>
            <a:off x="1471023" y="1635899"/>
            <a:ext cx="554574"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err="1" smtClean="0"/>
              <a:t>ToS</a:t>
            </a:r>
            <a:endParaRPr lang="ru-RU" dirty="0"/>
          </a:p>
        </p:txBody>
      </p:sp>
      <p:sp>
        <p:nvSpPr>
          <p:cNvPr id="9" name="Прямоугольник 8"/>
          <p:cNvSpPr/>
          <p:nvPr/>
        </p:nvSpPr>
        <p:spPr>
          <a:xfrm>
            <a:off x="2675205" y="1635899"/>
            <a:ext cx="554574"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ID</a:t>
            </a:r>
            <a:endParaRPr lang="ru-RU" dirty="0"/>
          </a:p>
        </p:txBody>
      </p:sp>
      <p:sp>
        <p:nvSpPr>
          <p:cNvPr id="11" name="Прямоугольник 10"/>
          <p:cNvSpPr/>
          <p:nvPr/>
        </p:nvSpPr>
        <p:spPr>
          <a:xfrm>
            <a:off x="3879387" y="1635899"/>
            <a:ext cx="554574"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FO</a:t>
            </a:r>
            <a:endParaRPr lang="ru-RU" dirty="0"/>
          </a:p>
        </p:txBody>
      </p:sp>
      <p:sp>
        <p:nvSpPr>
          <p:cNvPr id="13" name="Прямоугольник 12"/>
          <p:cNvSpPr/>
          <p:nvPr/>
        </p:nvSpPr>
        <p:spPr>
          <a:xfrm>
            <a:off x="5096213" y="1635899"/>
            <a:ext cx="554574"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P</a:t>
            </a:r>
            <a:endParaRPr lang="ru-RU" dirty="0"/>
          </a:p>
        </p:txBody>
      </p:sp>
      <p:sp>
        <p:nvSpPr>
          <p:cNvPr id="14" name="Прямоугольник 13"/>
          <p:cNvSpPr/>
          <p:nvPr/>
        </p:nvSpPr>
        <p:spPr>
          <a:xfrm>
            <a:off x="6313039" y="1635897"/>
            <a:ext cx="892887"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S</a:t>
            </a:r>
          </a:p>
          <a:p>
            <a:pPr algn="ctr"/>
            <a:r>
              <a:rPr lang="en-US" sz="1100" dirty="0" smtClean="0"/>
              <a:t>IP-address</a:t>
            </a:r>
            <a:endParaRPr lang="ru-RU" sz="1100" dirty="0"/>
          </a:p>
        </p:txBody>
      </p:sp>
      <p:sp>
        <p:nvSpPr>
          <p:cNvPr id="16" name="Прямоугольник 15"/>
          <p:cNvSpPr/>
          <p:nvPr/>
        </p:nvSpPr>
        <p:spPr>
          <a:xfrm>
            <a:off x="8247136" y="1635897"/>
            <a:ext cx="690491" cy="521331"/>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DATA</a:t>
            </a:r>
            <a:endParaRPr lang="ru-RU" sz="1100" dirty="0"/>
          </a:p>
        </p:txBody>
      </p:sp>
      <p:sp>
        <p:nvSpPr>
          <p:cNvPr id="17" name="Прямоугольник 16"/>
          <p:cNvSpPr/>
          <p:nvPr/>
        </p:nvSpPr>
        <p:spPr>
          <a:xfrm>
            <a:off x="2070456" y="1635899"/>
            <a:ext cx="559890"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TL</a:t>
            </a:r>
            <a:endParaRPr lang="en-US" dirty="0" smtClean="0"/>
          </a:p>
        </p:txBody>
      </p:sp>
      <p:sp>
        <p:nvSpPr>
          <p:cNvPr id="18" name="Прямоугольник 17"/>
          <p:cNvSpPr/>
          <p:nvPr/>
        </p:nvSpPr>
        <p:spPr>
          <a:xfrm>
            <a:off x="3274638" y="1635899"/>
            <a:ext cx="559890"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FL</a:t>
            </a:r>
          </a:p>
        </p:txBody>
      </p:sp>
      <p:sp>
        <p:nvSpPr>
          <p:cNvPr id="19" name="Прямоугольник 18"/>
          <p:cNvSpPr/>
          <p:nvPr/>
        </p:nvSpPr>
        <p:spPr>
          <a:xfrm>
            <a:off x="4485142" y="1635899"/>
            <a:ext cx="559890"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TTL</a:t>
            </a:r>
          </a:p>
        </p:txBody>
      </p:sp>
      <p:sp>
        <p:nvSpPr>
          <p:cNvPr id="20" name="Прямоугольник 19"/>
          <p:cNvSpPr/>
          <p:nvPr/>
        </p:nvSpPr>
        <p:spPr>
          <a:xfrm>
            <a:off x="5701968" y="1635898"/>
            <a:ext cx="559890"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HC</a:t>
            </a:r>
          </a:p>
        </p:txBody>
      </p:sp>
      <p:sp>
        <p:nvSpPr>
          <p:cNvPr id="21" name="Прямоугольник 20"/>
          <p:cNvSpPr/>
          <p:nvPr/>
        </p:nvSpPr>
        <p:spPr>
          <a:xfrm>
            <a:off x="7257108" y="1635899"/>
            <a:ext cx="938846" cy="521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a:t>
            </a:r>
          </a:p>
          <a:p>
            <a:pPr algn="ctr"/>
            <a:r>
              <a:rPr lang="en-US" sz="1100" dirty="0" smtClean="0"/>
              <a:t>IP-address</a:t>
            </a:r>
          </a:p>
        </p:txBody>
      </p:sp>
      <p:sp>
        <p:nvSpPr>
          <p:cNvPr id="22" name="Левая фигурная скобка 21"/>
          <p:cNvSpPr/>
          <p:nvPr/>
        </p:nvSpPr>
        <p:spPr>
          <a:xfrm rot="5400000">
            <a:off x="1652318" y="1230020"/>
            <a:ext cx="191983" cy="5545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3" name="Левая фигурная скобка 22"/>
          <p:cNvSpPr/>
          <p:nvPr/>
        </p:nvSpPr>
        <p:spPr>
          <a:xfrm rot="16200000">
            <a:off x="3462061" y="1478193"/>
            <a:ext cx="191983" cy="17518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4" name="Левая фигурная скобка 23"/>
          <p:cNvSpPr/>
          <p:nvPr/>
        </p:nvSpPr>
        <p:spPr>
          <a:xfrm rot="5400000">
            <a:off x="4666438" y="1210896"/>
            <a:ext cx="191983" cy="5545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5" name="Левая фигурная скобка 24"/>
          <p:cNvSpPr/>
          <p:nvPr/>
        </p:nvSpPr>
        <p:spPr>
          <a:xfrm rot="16200000">
            <a:off x="5277509" y="2076815"/>
            <a:ext cx="191983" cy="55457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6" name="Левая фигурная скобка 25"/>
          <p:cNvSpPr/>
          <p:nvPr/>
        </p:nvSpPr>
        <p:spPr>
          <a:xfrm rot="16200000">
            <a:off x="7158506" y="1412645"/>
            <a:ext cx="191983" cy="188291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7" name="TextBox 26"/>
          <p:cNvSpPr txBox="1"/>
          <p:nvPr/>
        </p:nvSpPr>
        <p:spPr>
          <a:xfrm>
            <a:off x="639468" y="453472"/>
            <a:ext cx="2313024" cy="900246"/>
          </a:xfrm>
          <a:prstGeom prst="rect">
            <a:avLst/>
          </a:prstGeom>
          <a:noFill/>
        </p:spPr>
        <p:txBody>
          <a:bodyPr wrap="square" rtlCol="0">
            <a:spAutoFit/>
          </a:bodyPr>
          <a:lstStyle/>
          <a:p>
            <a:pPr algn="ctr"/>
            <a:r>
              <a:rPr lang="ru-RU" sz="1050" dirty="0" smtClean="0"/>
              <a:t>Указывает предпочтительные для данного пакета тип приоритета, задержку, пропускную способность и надежность</a:t>
            </a:r>
            <a:endParaRPr lang="ru-RU" sz="1050" dirty="0"/>
          </a:p>
        </p:txBody>
      </p:sp>
      <p:sp>
        <p:nvSpPr>
          <p:cNvPr id="28" name="TextBox 27"/>
          <p:cNvSpPr txBox="1"/>
          <p:nvPr/>
        </p:nvSpPr>
        <p:spPr>
          <a:xfrm>
            <a:off x="2242143" y="2440711"/>
            <a:ext cx="2520286" cy="1061829"/>
          </a:xfrm>
          <a:prstGeom prst="rect">
            <a:avLst/>
          </a:prstGeom>
          <a:noFill/>
        </p:spPr>
        <p:txBody>
          <a:bodyPr wrap="square" rtlCol="0">
            <a:spAutoFit/>
          </a:bodyPr>
          <a:lstStyle/>
          <a:p>
            <a:pPr algn="ctr"/>
            <a:r>
              <a:rPr lang="ru-RU" sz="1050" dirty="0" smtClean="0"/>
              <a:t>Обеспечивают фрагментацию и сборку пакетов. Теоретически длина пакета может достигать 65535 байт. На практике все рабочие станции и маршрутизаторы работают с длиной не превышающей 576 байт</a:t>
            </a:r>
            <a:endParaRPr lang="ru-RU" sz="1050" dirty="0"/>
          </a:p>
        </p:txBody>
      </p:sp>
      <p:sp>
        <p:nvSpPr>
          <p:cNvPr id="29" name="TextBox 28"/>
          <p:cNvSpPr txBox="1"/>
          <p:nvPr/>
        </p:nvSpPr>
        <p:spPr>
          <a:xfrm>
            <a:off x="3502286" y="453472"/>
            <a:ext cx="2520286" cy="900246"/>
          </a:xfrm>
          <a:prstGeom prst="rect">
            <a:avLst/>
          </a:prstGeom>
          <a:noFill/>
        </p:spPr>
        <p:txBody>
          <a:bodyPr wrap="square" rtlCol="0">
            <a:spAutoFit/>
          </a:bodyPr>
          <a:lstStyle/>
          <a:p>
            <a:pPr algn="ctr"/>
            <a:r>
              <a:rPr lang="ru-RU" sz="1050" dirty="0" smtClean="0"/>
              <a:t>Определяет время жизни пакета в сети, каждый маршрутизатор уменьшает значение поля на единицу и отбрасывает пакет, когда оно принимает значение 0</a:t>
            </a:r>
            <a:endParaRPr lang="ru-RU" sz="1050" dirty="0"/>
          </a:p>
        </p:txBody>
      </p:sp>
      <p:sp>
        <p:nvSpPr>
          <p:cNvPr id="30" name="TextBox 29"/>
          <p:cNvSpPr txBox="1"/>
          <p:nvPr/>
        </p:nvSpPr>
        <p:spPr>
          <a:xfrm>
            <a:off x="4655795" y="2450092"/>
            <a:ext cx="1537774" cy="738664"/>
          </a:xfrm>
          <a:prstGeom prst="rect">
            <a:avLst/>
          </a:prstGeom>
          <a:noFill/>
        </p:spPr>
        <p:txBody>
          <a:bodyPr wrap="square" rtlCol="0">
            <a:spAutoFit/>
          </a:bodyPr>
          <a:lstStyle/>
          <a:p>
            <a:pPr algn="ctr"/>
            <a:r>
              <a:rPr lang="ru-RU" sz="1050" dirty="0" smtClean="0"/>
              <a:t>Идентифицирует протокол верхнего уровня (</a:t>
            </a:r>
            <a:r>
              <a:rPr lang="en-US" sz="1050" dirty="0" smtClean="0"/>
              <a:t>TCP </a:t>
            </a:r>
            <a:r>
              <a:rPr lang="ru-RU" sz="1050" dirty="0" smtClean="0"/>
              <a:t>или </a:t>
            </a:r>
            <a:r>
              <a:rPr lang="en-US" sz="1050" dirty="0" smtClean="0"/>
              <a:t>UDP</a:t>
            </a:r>
            <a:r>
              <a:rPr lang="ru-RU" sz="1050" dirty="0" smtClean="0"/>
              <a:t>)</a:t>
            </a:r>
            <a:endParaRPr lang="ru-RU" sz="1050" dirty="0"/>
          </a:p>
        </p:txBody>
      </p:sp>
      <p:sp>
        <p:nvSpPr>
          <p:cNvPr id="31" name="TextBox 30"/>
          <p:cNvSpPr txBox="1"/>
          <p:nvPr/>
        </p:nvSpPr>
        <p:spPr>
          <a:xfrm>
            <a:off x="6022572" y="2440710"/>
            <a:ext cx="2591781" cy="1061829"/>
          </a:xfrm>
          <a:prstGeom prst="rect">
            <a:avLst/>
          </a:prstGeom>
          <a:noFill/>
        </p:spPr>
        <p:txBody>
          <a:bodyPr wrap="square" rtlCol="0">
            <a:spAutoFit/>
          </a:bodyPr>
          <a:lstStyle/>
          <a:p>
            <a:pPr algn="ctr"/>
            <a:r>
              <a:rPr lang="ru-RU" sz="1050" dirty="0" smtClean="0"/>
              <a:t>Содержит адрес источника пакета и адрес получателя, на основании которых осуществляется маршрутизация пакета в соответствующее цифровое устройство</a:t>
            </a:r>
            <a:endParaRPr lang="ru-RU" sz="1050" dirty="0"/>
          </a:p>
        </p:txBody>
      </p:sp>
      <p:sp>
        <p:nvSpPr>
          <p:cNvPr id="32" name="TextBox 31"/>
          <p:cNvSpPr txBox="1"/>
          <p:nvPr/>
        </p:nvSpPr>
        <p:spPr>
          <a:xfrm>
            <a:off x="314405" y="3581603"/>
            <a:ext cx="1537774" cy="246221"/>
          </a:xfrm>
          <a:prstGeom prst="rect">
            <a:avLst/>
          </a:prstGeom>
          <a:noFill/>
        </p:spPr>
        <p:txBody>
          <a:bodyPr wrap="square" rtlCol="0">
            <a:spAutoFit/>
          </a:bodyPr>
          <a:lstStyle/>
          <a:p>
            <a:pPr algn="ctr"/>
            <a:r>
              <a:rPr lang="en-US" sz="1000" b="1" dirty="0" smtClean="0"/>
              <a:t>V</a:t>
            </a:r>
            <a:r>
              <a:rPr lang="en-US" sz="1000" dirty="0" smtClean="0"/>
              <a:t> – </a:t>
            </a:r>
            <a:r>
              <a:rPr lang="ru-RU" sz="1000" dirty="0" smtClean="0"/>
              <a:t>Версия. 4 бита</a:t>
            </a:r>
            <a:endParaRPr lang="ru-RU" sz="1000" dirty="0"/>
          </a:p>
        </p:txBody>
      </p:sp>
      <p:sp>
        <p:nvSpPr>
          <p:cNvPr id="33" name="TextBox 32"/>
          <p:cNvSpPr txBox="1"/>
          <p:nvPr/>
        </p:nvSpPr>
        <p:spPr>
          <a:xfrm>
            <a:off x="251539" y="3890699"/>
            <a:ext cx="1872090" cy="400110"/>
          </a:xfrm>
          <a:prstGeom prst="rect">
            <a:avLst/>
          </a:prstGeom>
          <a:noFill/>
        </p:spPr>
        <p:txBody>
          <a:bodyPr wrap="square" rtlCol="0">
            <a:spAutoFit/>
          </a:bodyPr>
          <a:lstStyle/>
          <a:p>
            <a:pPr algn="ctr"/>
            <a:r>
              <a:rPr lang="en-US" sz="1000" b="1" dirty="0" smtClean="0"/>
              <a:t>IHL</a:t>
            </a:r>
            <a:r>
              <a:rPr lang="en-US" sz="1000" dirty="0" smtClean="0"/>
              <a:t> – </a:t>
            </a:r>
            <a:r>
              <a:rPr lang="ru-RU" sz="1000" dirty="0" smtClean="0"/>
              <a:t>Длина заголовка.</a:t>
            </a:r>
            <a:endParaRPr lang="en-US" sz="1000" dirty="0" smtClean="0"/>
          </a:p>
          <a:p>
            <a:pPr algn="ctr"/>
            <a:r>
              <a:rPr lang="ru-RU" sz="1000" dirty="0" smtClean="0"/>
              <a:t> 4 бита</a:t>
            </a:r>
            <a:endParaRPr lang="ru-RU" sz="1000" dirty="0"/>
          </a:p>
        </p:txBody>
      </p:sp>
      <p:sp>
        <p:nvSpPr>
          <p:cNvPr id="34" name="TextBox 33"/>
          <p:cNvSpPr txBox="1"/>
          <p:nvPr/>
        </p:nvSpPr>
        <p:spPr>
          <a:xfrm>
            <a:off x="314405" y="4478625"/>
            <a:ext cx="1872090" cy="400110"/>
          </a:xfrm>
          <a:prstGeom prst="rect">
            <a:avLst/>
          </a:prstGeom>
          <a:noFill/>
        </p:spPr>
        <p:txBody>
          <a:bodyPr wrap="square" rtlCol="0">
            <a:spAutoFit/>
          </a:bodyPr>
          <a:lstStyle/>
          <a:p>
            <a:pPr algn="ctr"/>
            <a:r>
              <a:rPr lang="en-US" sz="1000" b="1" dirty="0" err="1" smtClean="0"/>
              <a:t>ToS</a:t>
            </a:r>
            <a:r>
              <a:rPr lang="en-US" sz="1000" b="1" dirty="0" smtClean="0"/>
              <a:t> </a:t>
            </a:r>
            <a:r>
              <a:rPr lang="en-US" sz="1000" dirty="0" smtClean="0"/>
              <a:t>– </a:t>
            </a:r>
            <a:r>
              <a:rPr lang="ru-RU" sz="1000" dirty="0" smtClean="0"/>
              <a:t>Тип обслуживания.</a:t>
            </a:r>
          </a:p>
          <a:p>
            <a:pPr algn="ctr"/>
            <a:r>
              <a:rPr lang="ru-RU" sz="1000" dirty="0" smtClean="0"/>
              <a:t> 8 бит</a:t>
            </a:r>
            <a:endParaRPr lang="ru-RU" sz="1000" dirty="0"/>
          </a:p>
        </p:txBody>
      </p:sp>
      <p:sp>
        <p:nvSpPr>
          <p:cNvPr id="35" name="TextBox 34"/>
          <p:cNvSpPr txBox="1"/>
          <p:nvPr/>
        </p:nvSpPr>
        <p:spPr>
          <a:xfrm>
            <a:off x="2009083" y="3571969"/>
            <a:ext cx="1872090" cy="400110"/>
          </a:xfrm>
          <a:prstGeom prst="rect">
            <a:avLst/>
          </a:prstGeom>
          <a:noFill/>
        </p:spPr>
        <p:txBody>
          <a:bodyPr wrap="square" rtlCol="0">
            <a:spAutoFit/>
          </a:bodyPr>
          <a:lstStyle/>
          <a:p>
            <a:pPr algn="ctr"/>
            <a:r>
              <a:rPr lang="en-US" sz="1000" b="1" dirty="0" smtClean="0"/>
              <a:t>TL</a:t>
            </a:r>
            <a:r>
              <a:rPr lang="en-US" sz="1000" dirty="0" smtClean="0"/>
              <a:t> – </a:t>
            </a:r>
            <a:r>
              <a:rPr lang="ru-RU" sz="1000" dirty="0" smtClean="0"/>
              <a:t>Длина пакета </a:t>
            </a:r>
            <a:r>
              <a:rPr lang="en-US" sz="1000" dirty="0" smtClean="0"/>
              <a:t>IP</a:t>
            </a:r>
            <a:r>
              <a:rPr lang="ru-RU" sz="1000" dirty="0" smtClean="0"/>
              <a:t>. </a:t>
            </a:r>
            <a:endParaRPr lang="en-US" sz="1000" dirty="0" smtClean="0"/>
          </a:p>
          <a:p>
            <a:pPr algn="ctr"/>
            <a:r>
              <a:rPr lang="en-US" sz="1000" dirty="0" smtClean="0"/>
              <a:t>16</a:t>
            </a:r>
            <a:r>
              <a:rPr lang="ru-RU" sz="1000" dirty="0" smtClean="0"/>
              <a:t> бит</a:t>
            </a:r>
            <a:endParaRPr lang="ru-RU" sz="1000" dirty="0"/>
          </a:p>
        </p:txBody>
      </p:sp>
      <p:sp>
        <p:nvSpPr>
          <p:cNvPr id="36" name="TextBox 35"/>
          <p:cNvSpPr txBox="1"/>
          <p:nvPr/>
        </p:nvSpPr>
        <p:spPr>
          <a:xfrm>
            <a:off x="1961412" y="3924627"/>
            <a:ext cx="1872090" cy="553998"/>
          </a:xfrm>
          <a:prstGeom prst="rect">
            <a:avLst/>
          </a:prstGeom>
          <a:noFill/>
        </p:spPr>
        <p:txBody>
          <a:bodyPr wrap="square" rtlCol="0">
            <a:spAutoFit/>
          </a:bodyPr>
          <a:lstStyle/>
          <a:p>
            <a:pPr algn="ctr"/>
            <a:r>
              <a:rPr lang="en-US" sz="1000" b="1" dirty="0" smtClean="0"/>
              <a:t>ID</a:t>
            </a:r>
            <a:r>
              <a:rPr lang="en-US" sz="1000" dirty="0" smtClean="0"/>
              <a:t> – </a:t>
            </a:r>
            <a:r>
              <a:rPr lang="ru-RU" sz="1000" dirty="0" smtClean="0"/>
              <a:t>Идентификатор фрагмента. </a:t>
            </a:r>
            <a:endParaRPr lang="en-US" sz="1000" dirty="0" smtClean="0"/>
          </a:p>
          <a:p>
            <a:pPr algn="ctr"/>
            <a:r>
              <a:rPr lang="en-US" sz="1000" dirty="0" smtClean="0"/>
              <a:t>16</a:t>
            </a:r>
            <a:r>
              <a:rPr lang="ru-RU" sz="1000" dirty="0" smtClean="0"/>
              <a:t> бит</a:t>
            </a:r>
            <a:endParaRPr lang="ru-RU" sz="1000" dirty="0"/>
          </a:p>
        </p:txBody>
      </p:sp>
      <p:sp>
        <p:nvSpPr>
          <p:cNvPr id="37" name="TextBox 36"/>
          <p:cNvSpPr txBox="1"/>
          <p:nvPr/>
        </p:nvSpPr>
        <p:spPr>
          <a:xfrm>
            <a:off x="1907404" y="4496231"/>
            <a:ext cx="1872090" cy="246221"/>
          </a:xfrm>
          <a:prstGeom prst="rect">
            <a:avLst/>
          </a:prstGeom>
          <a:noFill/>
        </p:spPr>
        <p:txBody>
          <a:bodyPr wrap="square" rtlCol="0">
            <a:spAutoFit/>
          </a:bodyPr>
          <a:lstStyle/>
          <a:p>
            <a:pPr algn="ctr"/>
            <a:r>
              <a:rPr lang="en-US" sz="1000" b="1" dirty="0" smtClean="0"/>
              <a:t>FL</a:t>
            </a:r>
            <a:r>
              <a:rPr lang="en-US" sz="1000" dirty="0" smtClean="0"/>
              <a:t> – </a:t>
            </a:r>
            <a:r>
              <a:rPr lang="ru-RU" sz="1000" dirty="0"/>
              <a:t>Ф</a:t>
            </a:r>
            <a:r>
              <a:rPr lang="ru-RU" sz="1000" dirty="0" smtClean="0"/>
              <a:t>лаги. 3 бита</a:t>
            </a:r>
            <a:endParaRPr lang="ru-RU" sz="1000" dirty="0"/>
          </a:p>
        </p:txBody>
      </p:sp>
      <p:sp>
        <p:nvSpPr>
          <p:cNvPr id="38" name="TextBox 37"/>
          <p:cNvSpPr txBox="1"/>
          <p:nvPr/>
        </p:nvSpPr>
        <p:spPr>
          <a:xfrm>
            <a:off x="3690194" y="3569593"/>
            <a:ext cx="1872090" cy="400110"/>
          </a:xfrm>
          <a:prstGeom prst="rect">
            <a:avLst/>
          </a:prstGeom>
          <a:noFill/>
        </p:spPr>
        <p:txBody>
          <a:bodyPr wrap="square" rtlCol="0">
            <a:spAutoFit/>
          </a:bodyPr>
          <a:lstStyle/>
          <a:p>
            <a:pPr algn="ctr"/>
            <a:r>
              <a:rPr lang="en-US" sz="1000" b="1" dirty="0" smtClean="0"/>
              <a:t>F</a:t>
            </a:r>
            <a:r>
              <a:rPr lang="ru-RU" sz="1000" b="1" dirty="0" smtClean="0"/>
              <a:t>О</a:t>
            </a:r>
            <a:r>
              <a:rPr lang="en-US" sz="1000" b="1" dirty="0" smtClean="0"/>
              <a:t> </a:t>
            </a:r>
            <a:r>
              <a:rPr lang="en-US" sz="1000" dirty="0" smtClean="0"/>
              <a:t>– </a:t>
            </a:r>
            <a:r>
              <a:rPr lang="ru-RU" sz="1000" dirty="0"/>
              <a:t>С</a:t>
            </a:r>
            <a:r>
              <a:rPr lang="ru-RU" sz="1000" dirty="0" smtClean="0"/>
              <a:t>мещение фрагмента. 3 бита</a:t>
            </a:r>
            <a:endParaRPr lang="ru-RU" sz="1000" dirty="0"/>
          </a:p>
        </p:txBody>
      </p:sp>
      <p:sp>
        <p:nvSpPr>
          <p:cNvPr id="39" name="TextBox 38"/>
          <p:cNvSpPr txBox="1"/>
          <p:nvPr/>
        </p:nvSpPr>
        <p:spPr>
          <a:xfrm>
            <a:off x="3642523" y="3941240"/>
            <a:ext cx="1872090" cy="553998"/>
          </a:xfrm>
          <a:prstGeom prst="rect">
            <a:avLst/>
          </a:prstGeom>
          <a:noFill/>
        </p:spPr>
        <p:txBody>
          <a:bodyPr wrap="square" rtlCol="0">
            <a:spAutoFit/>
          </a:bodyPr>
          <a:lstStyle/>
          <a:p>
            <a:pPr algn="ctr"/>
            <a:r>
              <a:rPr lang="en-US" sz="1000" b="1" dirty="0" smtClean="0"/>
              <a:t>TTL</a:t>
            </a:r>
            <a:r>
              <a:rPr lang="en-US" sz="1000" dirty="0" smtClean="0"/>
              <a:t>– </a:t>
            </a:r>
            <a:r>
              <a:rPr lang="ru-RU" sz="1000" dirty="0"/>
              <a:t>С</a:t>
            </a:r>
            <a:r>
              <a:rPr lang="ru-RU" sz="1000" dirty="0" smtClean="0"/>
              <a:t>четчик допустимого времени пребывания пакета в сети. 8 бит</a:t>
            </a:r>
            <a:endParaRPr lang="ru-RU" sz="1000" dirty="0"/>
          </a:p>
        </p:txBody>
      </p:sp>
      <p:sp>
        <p:nvSpPr>
          <p:cNvPr id="40" name="TextBox 39"/>
          <p:cNvSpPr txBox="1"/>
          <p:nvPr/>
        </p:nvSpPr>
        <p:spPr>
          <a:xfrm>
            <a:off x="3450998" y="4497434"/>
            <a:ext cx="1872090" cy="246221"/>
          </a:xfrm>
          <a:prstGeom prst="rect">
            <a:avLst/>
          </a:prstGeom>
          <a:noFill/>
        </p:spPr>
        <p:txBody>
          <a:bodyPr wrap="square" rtlCol="0">
            <a:spAutoFit/>
          </a:bodyPr>
          <a:lstStyle/>
          <a:p>
            <a:pPr algn="ctr"/>
            <a:r>
              <a:rPr lang="en-US" sz="1000" b="1" dirty="0"/>
              <a:t>P</a:t>
            </a:r>
            <a:r>
              <a:rPr lang="en-US" sz="1000" dirty="0" smtClean="0"/>
              <a:t> – </a:t>
            </a:r>
            <a:r>
              <a:rPr lang="ru-RU" sz="1000" dirty="0"/>
              <a:t>П</a:t>
            </a:r>
            <a:r>
              <a:rPr lang="ru-RU" sz="1000" dirty="0" smtClean="0"/>
              <a:t>ротокол. </a:t>
            </a:r>
            <a:r>
              <a:rPr lang="ru-RU" sz="1000" dirty="0"/>
              <a:t>8</a:t>
            </a:r>
            <a:r>
              <a:rPr lang="ru-RU" sz="1000" dirty="0" smtClean="0"/>
              <a:t> бит</a:t>
            </a:r>
            <a:endParaRPr lang="ru-RU" sz="1000" dirty="0"/>
          </a:p>
        </p:txBody>
      </p:sp>
      <p:sp>
        <p:nvSpPr>
          <p:cNvPr id="41" name="TextBox 40"/>
          <p:cNvSpPr txBox="1"/>
          <p:nvPr/>
        </p:nvSpPr>
        <p:spPr>
          <a:xfrm>
            <a:off x="5470627" y="3577873"/>
            <a:ext cx="1872090" cy="400110"/>
          </a:xfrm>
          <a:prstGeom prst="rect">
            <a:avLst/>
          </a:prstGeom>
          <a:noFill/>
        </p:spPr>
        <p:txBody>
          <a:bodyPr wrap="square" rtlCol="0">
            <a:spAutoFit/>
          </a:bodyPr>
          <a:lstStyle/>
          <a:p>
            <a:pPr algn="ctr"/>
            <a:r>
              <a:rPr lang="en-US" sz="1000" b="1" dirty="0" smtClean="0"/>
              <a:t>HC</a:t>
            </a:r>
            <a:r>
              <a:rPr lang="en-US" sz="1000" dirty="0" smtClean="0"/>
              <a:t> – </a:t>
            </a:r>
            <a:r>
              <a:rPr lang="ru-RU" sz="1000" dirty="0"/>
              <a:t>К</a:t>
            </a:r>
            <a:r>
              <a:rPr lang="ru-RU" sz="1000" dirty="0" smtClean="0"/>
              <a:t>онтрольная сумма заголовка. 16 бит</a:t>
            </a:r>
            <a:endParaRPr lang="ru-RU" sz="1000" dirty="0"/>
          </a:p>
        </p:txBody>
      </p:sp>
      <p:sp>
        <p:nvSpPr>
          <p:cNvPr id="42" name="TextBox 41"/>
          <p:cNvSpPr txBox="1"/>
          <p:nvPr/>
        </p:nvSpPr>
        <p:spPr>
          <a:xfrm>
            <a:off x="5562284" y="3965465"/>
            <a:ext cx="1872090" cy="415498"/>
          </a:xfrm>
          <a:prstGeom prst="rect">
            <a:avLst/>
          </a:prstGeom>
          <a:noFill/>
        </p:spPr>
        <p:txBody>
          <a:bodyPr wrap="square" rtlCol="0">
            <a:spAutoFit/>
          </a:bodyPr>
          <a:lstStyle/>
          <a:p>
            <a:r>
              <a:rPr lang="en-US" sz="1000" b="1" dirty="0" smtClean="0"/>
              <a:t>IP-address S</a:t>
            </a:r>
            <a:r>
              <a:rPr lang="en-US" sz="1000" dirty="0" smtClean="0"/>
              <a:t> – </a:t>
            </a:r>
            <a:r>
              <a:rPr lang="ru-RU" sz="1000" dirty="0" smtClean="0"/>
              <a:t>Адрес источника пакета. 32 бита</a:t>
            </a:r>
            <a:endParaRPr lang="ru-RU" sz="1000" dirty="0"/>
          </a:p>
        </p:txBody>
      </p:sp>
      <p:sp>
        <p:nvSpPr>
          <p:cNvPr id="44" name="TextBox 43"/>
          <p:cNvSpPr txBox="1"/>
          <p:nvPr/>
        </p:nvSpPr>
        <p:spPr>
          <a:xfrm>
            <a:off x="5562284" y="4478625"/>
            <a:ext cx="1872090" cy="400110"/>
          </a:xfrm>
          <a:prstGeom prst="rect">
            <a:avLst/>
          </a:prstGeom>
          <a:noFill/>
        </p:spPr>
        <p:txBody>
          <a:bodyPr wrap="square" rtlCol="0">
            <a:spAutoFit/>
          </a:bodyPr>
          <a:lstStyle/>
          <a:p>
            <a:r>
              <a:rPr lang="en-US" sz="1000" b="1" dirty="0" smtClean="0"/>
              <a:t>IP-address </a:t>
            </a:r>
            <a:r>
              <a:rPr lang="en-US" sz="1000" b="1" dirty="0"/>
              <a:t>D</a:t>
            </a:r>
            <a:r>
              <a:rPr lang="en-US" sz="1000" dirty="0" smtClean="0"/>
              <a:t> – </a:t>
            </a:r>
            <a:r>
              <a:rPr lang="ru-RU" sz="1000" dirty="0" smtClean="0"/>
              <a:t>Адрес получателя пакета. 32 бита</a:t>
            </a:r>
            <a:endParaRPr lang="ru-RU" sz="1000" dirty="0"/>
          </a:p>
        </p:txBody>
      </p:sp>
      <p:sp>
        <p:nvSpPr>
          <p:cNvPr id="45" name="TextBox 44"/>
          <p:cNvSpPr txBox="1"/>
          <p:nvPr/>
        </p:nvSpPr>
        <p:spPr>
          <a:xfrm>
            <a:off x="7199409" y="3591994"/>
            <a:ext cx="1872090" cy="246221"/>
          </a:xfrm>
          <a:prstGeom prst="rect">
            <a:avLst/>
          </a:prstGeom>
          <a:noFill/>
        </p:spPr>
        <p:txBody>
          <a:bodyPr wrap="square" rtlCol="0">
            <a:spAutoFit/>
          </a:bodyPr>
          <a:lstStyle/>
          <a:p>
            <a:pPr algn="ctr"/>
            <a:r>
              <a:rPr lang="en-US" sz="1000" b="1" dirty="0" smtClean="0"/>
              <a:t>DATA</a:t>
            </a:r>
            <a:r>
              <a:rPr lang="en-US" sz="1000" dirty="0" smtClean="0"/>
              <a:t>– </a:t>
            </a:r>
            <a:r>
              <a:rPr lang="ru-RU" sz="1000" dirty="0" smtClean="0"/>
              <a:t>Данные</a:t>
            </a:r>
            <a:endParaRPr lang="ru-RU" sz="1000" dirty="0"/>
          </a:p>
        </p:txBody>
      </p:sp>
      <p:sp>
        <p:nvSpPr>
          <p:cNvPr id="46" name="Скругленный прямоугольник 45"/>
          <p:cNvSpPr/>
          <p:nvPr/>
        </p:nvSpPr>
        <p:spPr>
          <a:xfrm>
            <a:off x="251539" y="3537087"/>
            <a:ext cx="8686088" cy="1341648"/>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8990679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8859" y="636306"/>
            <a:ext cx="614735" cy="557287"/>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V</a:t>
            </a:r>
            <a:endParaRPr lang="ru-RU" dirty="0"/>
          </a:p>
        </p:txBody>
      </p:sp>
      <p:sp>
        <p:nvSpPr>
          <p:cNvPr id="5" name="Прямоугольник 4"/>
          <p:cNvSpPr/>
          <p:nvPr/>
        </p:nvSpPr>
        <p:spPr>
          <a:xfrm>
            <a:off x="853594" y="636310"/>
            <a:ext cx="587859" cy="557286"/>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IHL</a:t>
            </a:r>
          </a:p>
        </p:txBody>
      </p:sp>
      <p:sp>
        <p:nvSpPr>
          <p:cNvPr id="6" name="Прямоугольник 5"/>
          <p:cNvSpPr/>
          <p:nvPr/>
        </p:nvSpPr>
        <p:spPr>
          <a:xfrm>
            <a:off x="1423226" y="636307"/>
            <a:ext cx="582277" cy="557286"/>
          </a:xfrm>
          <a:prstGeom prst="rect">
            <a:avLst/>
          </a:prstGeom>
          <a:solidFill>
            <a:srgbClr val="EF6C00"/>
          </a:solidFill>
          <a:ln>
            <a:solidFill>
              <a:srgbClr val="FF0000"/>
            </a:solid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err="1" smtClean="0"/>
              <a:t>ToS</a:t>
            </a:r>
            <a:endParaRPr lang="ru-RU" dirty="0"/>
          </a:p>
        </p:txBody>
      </p:sp>
      <p:sp>
        <p:nvSpPr>
          <p:cNvPr id="7" name="Прямоугольник 6"/>
          <p:cNvSpPr/>
          <p:nvPr/>
        </p:nvSpPr>
        <p:spPr>
          <a:xfrm>
            <a:off x="2662525" y="636310"/>
            <a:ext cx="582277"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ID</a:t>
            </a:r>
            <a:endParaRPr lang="ru-RU" dirty="0"/>
          </a:p>
        </p:txBody>
      </p:sp>
      <p:sp>
        <p:nvSpPr>
          <p:cNvPr id="8" name="Прямоугольник 7"/>
          <p:cNvSpPr/>
          <p:nvPr/>
        </p:nvSpPr>
        <p:spPr>
          <a:xfrm>
            <a:off x="3866707" y="636310"/>
            <a:ext cx="582277"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FO</a:t>
            </a:r>
            <a:endParaRPr lang="ru-RU" dirty="0"/>
          </a:p>
        </p:txBody>
      </p:sp>
      <p:sp>
        <p:nvSpPr>
          <p:cNvPr id="9" name="Прямоугольник 8"/>
          <p:cNvSpPr/>
          <p:nvPr/>
        </p:nvSpPr>
        <p:spPr>
          <a:xfrm>
            <a:off x="5083533" y="636310"/>
            <a:ext cx="582277"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P</a:t>
            </a:r>
            <a:endParaRPr lang="ru-RU" dirty="0"/>
          </a:p>
        </p:txBody>
      </p:sp>
      <p:sp>
        <p:nvSpPr>
          <p:cNvPr id="10" name="Прямоугольник 9"/>
          <p:cNvSpPr/>
          <p:nvPr/>
        </p:nvSpPr>
        <p:spPr>
          <a:xfrm>
            <a:off x="6300360" y="636308"/>
            <a:ext cx="937491"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S</a:t>
            </a:r>
          </a:p>
          <a:p>
            <a:pPr algn="ctr"/>
            <a:r>
              <a:rPr lang="en-US" sz="1100" dirty="0" smtClean="0"/>
              <a:t>IP-address</a:t>
            </a:r>
            <a:endParaRPr lang="ru-RU" sz="1100" dirty="0"/>
          </a:p>
        </p:txBody>
      </p:sp>
      <p:sp>
        <p:nvSpPr>
          <p:cNvPr id="11" name="Прямоугольник 10"/>
          <p:cNvSpPr/>
          <p:nvPr/>
        </p:nvSpPr>
        <p:spPr>
          <a:xfrm>
            <a:off x="8234457" y="636308"/>
            <a:ext cx="724984"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DATA</a:t>
            </a:r>
            <a:endParaRPr lang="ru-RU" sz="1100" dirty="0"/>
          </a:p>
        </p:txBody>
      </p:sp>
      <p:sp>
        <p:nvSpPr>
          <p:cNvPr id="12" name="Прямоугольник 11"/>
          <p:cNvSpPr/>
          <p:nvPr/>
        </p:nvSpPr>
        <p:spPr>
          <a:xfrm>
            <a:off x="2057776" y="636310"/>
            <a:ext cx="587859"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TL</a:t>
            </a:r>
            <a:endParaRPr lang="en-US" dirty="0" smtClean="0"/>
          </a:p>
        </p:txBody>
      </p:sp>
      <p:sp>
        <p:nvSpPr>
          <p:cNvPr id="13" name="Прямоугольник 12"/>
          <p:cNvSpPr/>
          <p:nvPr/>
        </p:nvSpPr>
        <p:spPr>
          <a:xfrm>
            <a:off x="3261958" y="636310"/>
            <a:ext cx="587859"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FL</a:t>
            </a:r>
          </a:p>
        </p:txBody>
      </p:sp>
      <p:sp>
        <p:nvSpPr>
          <p:cNvPr id="14" name="Прямоугольник 13"/>
          <p:cNvSpPr/>
          <p:nvPr/>
        </p:nvSpPr>
        <p:spPr>
          <a:xfrm>
            <a:off x="4472462" y="636310"/>
            <a:ext cx="587859"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TTL</a:t>
            </a:r>
          </a:p>
        </p:txBody>
      </p:sp>
      <p:sp>
        <p:nvSpPr>
          <p:cNvPr id="15" name="Прямоугольник 14"/>
          <p:cNvSpPr/>
          <p:nvPr/>
        </p:nvSpPr>
        <p:spPr>
          <a:xfrm>
            <a:off x="5689288" y="636309"/>
            <a:ext cx="587859"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HC</a:t>
            </a:r>
          </a:p>
        </p:txBody>
      </p:sp>
      <p:sp>
        <p:nvSpPr>
          <p:cNvPr id="16" name="Прямоугольник 15"/>
          <p:cNvSpPr/>
          <p:nvPr/>
        </p:nvSpPr>
        <p:spPr>
          <a:xfrm>
            <a:off x="7244428" y="636310"/>
            <a:ext cx="985746"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a:t>
            </a:r>
          </a:p>
          <a:p>
            <a:pPr algn="ctr"/>
            <a:r>
              <a:rPr lang="en-US" sz="1100" dirty="0" smtClean="0"/>
              <a:t>IP-address</a:t>
            </a:r>
          </a:p>
        </p:txBody>
      </p:sp>
      <p:sp>
        <p:nvSpPr>
          <p:cNvPr id="17" name="TextBox 16"/>
          <p:cNvSpPr txBox="1"/>
          <p:nvPr/>
        </p:nvSpPr>
        <p:spPr>
          <a:xfrm>
            <a:off x="257338" y="127609"/>
            <a:ext cx="8886662" cy="276999"/>
          </a:xfrm>
          <a:prstGeom prst="rect">
            <a:avLst/>
          </a:prstGeom>
          <a:noFill/>
        </p:spPr>
        <p:txBody>
          <a:bodyPr wrap="square" rtlCol="0">
            <a:spAutoFit/>
          </a:bodyPr>
          <a:lstStyle/>
          <a:p>
            <a:pPr algn="ctr"/>
            <a:r>
              <a:rPr lang="ru-RU" sz="1200" b="1" dirty="0"/>
              <a:t>Заголовок пакета IPv4 содержит 20 байт, которые занимают служебные </a:t>
            </a:r>
            <a:r>
              <a:rPr lang="ru-RU" sz="1200" b="1" dirty="0" smtClean="0"/>
              <a:t>поля.</a:t>
            </a:r>
            <a:r>
              <a:rPr lang="en-US" sz="1200" b="1" dirty="0" smtClean="0"/>
              <a:t> </a:t>
            </a:r>
            <a:r>
              <a:rPr lang="ru-RU" sz="1200" b="1" dirty="0" smtClean="0"/>
              <a:t>Рассмотрим </a:t>
            </a:r>
            <a:r>
              <a:rPr lang="ru-RU" sz="1200" b="1" dirty="0"/>
              <a:t>первые 2 байта</a:t>
            </a:r>
            <a:r>
              <a:rPr lang="ru-RU" sz="1200" b="1" dirty="0" smtClean="0"/>
              <a:t>.</a:t>
            </a:r>
            <a:endParaRPr lang="ru-RU" sz="1200" b="1" dirty="0"/>
          </a:p>
        </p:txBody>
      </p:sp>
      <p:sp>
        <p:nvSpPr>
          <p:cNvPr id="18" name="Прямоугольник 17"/>
          <p:cNvSpPr/>
          <p:nvPr/>
        </p:nvSpPr>
        <p:spPr>
          <a:xfrm>
            <a:off x="3682543" y="1587201"/>
            <a:ext cx="271647" cy="331078"/>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D</a:t>
            </a:r>
            <a:endParaRPr lang="ru-RU" dirty="0"/>
          </a:p>
        </p:txBody>
      </p:sp>
      <p:sp>
        <p:nvSpPr>
          <p:cNvPr id="19" name="Прямоугольник 18"/>
          <p:cNvSpPr/>
          <p:nvPr/>
        </p:nvSpPr>
        <p:spPr>
          <a:xfrm>
            <a:off x="4223058" y="1592669"/>
            <a:ext cx="271647" cy="331078"/>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a:t>R</a:t>
            </a:r>
            <a:endParaRPr lang="ru-RU" dirty="0"/>
          </a:p>
        </p:txBody>
      </p:sp>
      <p:sp>
        <p:nvSpPr>
          <p:cNvPr id="20" name="Прямоугольник 19"/>
          <p:cNvSpPr/>
          <p:nvPr/>
        </p:nvSpPr>
        <p:spPr>
          <a:xfrm>
            <a:off x="4772948" y="1587201"/>
            <a:ext cx="271647" cy="331078"/>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a:t>0</a:t>
            </a:r>
            <a:endParaRPr lang="ru-RU" dirty="0"/>
          </a:p>
        </p:txBody>
      </p:sp>
      <p:sp>
        <p:nvSpPr>
          <p:cNvPr id="21" name="Прямоугольник 20"/>
          <p:cNvSpPr/>
          <p:nvPr/>
        </p:nvSpPr>
        <p:spPr>
          <a:xfrm>
            <a:off x="2459784" y="1587201"/>
            <a:ext cx="1222759" cy="331078"/>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Precedence</a:t>
            </a:r>
          </a:p>
        </p:txBody>
      </p:sp>
      <p:sp>
        <p:nvSpPr>
          <p:cNvPr id="22" name="Прямоугольник 21"/>
          <p:cNvSpPr/>
          <p:nvPr/>
        </p:nvSpPr>
        <p:spPr>
          <a:xfrm>
            <a:off x="3951411" y="1587201"/>
            <a:ext cx="274251" cy="331078"/>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t>
            </a:r>
            <a:endParaRPr lang="en-US" dirty="0" smtClean="0"/>
          </a:p>
        </p:txBody>
      </p:sp>
      <p:sp>
        <p:nvSpPr>
          <p:cNvPr id="23" name="Прямоугольник 22"/>
          <p:cNvSpPr/>
          <p:nvPr/>
        </p:nvSpPr>
        <p:spPr>
          <a:xfrm>
            <a:off x="4498003" y="1587201"/>
            <a:ext cx="274251" cy="331078"/>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endParaRPr lang="en-US" dirty="0" smtClean="0"/>
          </a:p>
        </p:txBody>
      </p:sp>
      <p:cxnSp>
        <p:nvCxnSpPr>
          <p:cNvPr id="25" name="Прямая соединительная линия 24"/>
          <p:cNvCxnSpPr/>
          <p:nvPr/>
        </p:nvCxnSpPr>
        <p:spPr>
          <a:xfrm>
            <a:off x="1458343" y="1193593"/>
            <a:ext cx="1001441" cy="39360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a:off x="2040620" y="1193593"/>
            <a:ext cx="3042913" cy="39360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72205" y="2494917"/>
            <a:ext cx="2954551" cy="646331"/>
          </a:xfrm>
          <a:prstGeom prst="rect">
            <a:avLst/>
          </a:prstGeom>
          <a:noFill/>
        </p:spPr>
        <p:txBody>
          <a:bodyPr wrap="square" rtlCol="0">
            <a:spAutoFit/>
          </a:bodyPr>
          <a:lstStyle/>
          <a:p>
            <a:r>
              <a:rPr lang="ru-RU" sz="1200" b="1" dirty="0"/>
              <a:t>Первое поле версия протокола(V) </a:t>
            </a:r>
            <a:r>
              <a:rPr lang="ru-RU" sz="1200" dirty="0"/>
              <a:t>- 4 бита, указывает 4ю версию протокола IP.</a:t>
            </a:r>
          </a:p>
        </p:txBody>
      </p:sp>
      <p:sp>
        <p:nvSpPr>
          <p:cNvPr id="34" name="TextBox 33"/>
          <p:cNvSpPr txBox="1"/>
          <p:nvPr/>
        </p:nvSpPr>
        <p:spPr>
          <a:xfrm>
            <a:off x="250692" y="3842476"/>
            <a:ext cx="2818964" cy="492443"/>
          </a:xfrm>
          <a:prstGeom prst="rect">
            <a:avLst/>
          </a:prstGeom>
          <a:noFill/>
        </p:spPr>
        <p:txBody>
          <a:bodyPr wrap="square" rtlCol="0">
            <a:spAutoFit/>
          </a:bodyPr>
          <a:lstStyle/>
          <a:p>
            <a:r>
              <a:rPr lang="ru-RU" sz="1200" b="1" dirty="0" smtClean="0"/>
              <a:t>Поле</a:t>
            </a:r>
            <a:r>
              <a:rPr lang="en-US" sz="1200" b="1" dirty="0" smtClean="0"/>
              <a:t> </a:t>
            </a:r>
            <a:r>
              <a:rPr lang="ru-RU" sz="1200" b="1" dirty="0" smtClean="0"/>
              <a:t>IHL </a:t>
            </a:r>
            <a:r>
              <a:rPr lang="ru-RU" sz="1200" dirty="0"/>
              <a:t>- 4 бита </a:t>
            </a:r>
            <a:r>
              <a:rPr lang="ru-RU" sz="1200" dirty="0" smtClean="0"/>
              <a:t>- </a:t>
            </a:r>
            <a:r>
              <a:rPr lang="ru-RU" sz="1200" dirty="0"/>
              <a:t>длина заголовка.</a:t>
            </a:r>
          </a:p>
          <a:p>
            <a:endParaRPr lang="ru-RU" dirty="0"/>
          </a:p>
        </p:txBody>
      </p:sp>
      <p:sp>
        <p:nvSpPr>
          <p:cNvPr id="35" name="TextBox 34"/>
          <p:cNvSpPr txBox="1"/>
          <p:nvPr/>
        </p:nvSpPr>
        <p:spPr>
          <a:xfrm>
            <a:off x="3268580" y="2378111"/>
            <a:ext cx="3105893" cy="2123658"/>
          </a:xfrm>
          <a:prstGeom prst="rect">
            <a:avLst/>
          </a:prstGeom>
          <a:noFill/>
        </p:spPr>
        <p:txBody>
          <a:bodyPr wrap="square" rtlCol="0">
            <a:spAutoFit/>
          </a:bodyPr>
          <a:lstStyle/>
          <a:p>
            <a:r>
              <a:rPr lang="ru-RU" sz="1200" b="1" dirty="0"/>
              <a:t>Поле тип обслуживания(</a:t>
            </a:r>
            <a:r>
              <a:rPr lang="ru-RU" sz="1200" b="1" dirty="0" err="1"/>
              <a:t>ToS</a:t>
            </a:r>
            <a:r>
              <a:rPr lang="ru-RU" sz="1200" b="1" dirty="0"/>
              <a:t>) </a:t>
            </a:r>
            <a:r>
              <a:rPr lang="ru-RU" sz="1200" dirty="0"/>
              <a:t>- 8 бит. Изначально был определен в RFC-791. Первые 3</a:t>
            </a:r>
          </a:p>
          <a:p>
            <a:r>
              <a:rPr lang="ru-RU" sz="1200" dirty="0"/>
              <a:t>бита определяют приоритет трафика (обычный, приоритетный, срочный, видео и</a:t>
            </a:r>
          </a:p>
          <a:p>
            <a:r>
              <a:rPr lang="ru-RU" sz="1200" dirty="0"/>
              <a:t>голос, видео, экстренные службы и прочее). Далее следует 3 флага: задержка,</a:t>
            </a:r>
          </a:p>
          <a:p>
            <a:r>
              <a:rPr lang="ru-RU" sz="1200" dirty="0"/>
              <a:t>пропускная способность, надежность. Последние 2 бита зарезервированы</a:t>
            </a:r>
            <a:r>
              <a:rPr lang="ru-RU" sz="1200" dirty="0" smtClean="0"/>
              <a:t>.</a:t>
            </a:r>
            <a:endParaRPr lang="ru-RU" sz="1200" dirty="0"/>
          </a:p>
        </p:txBody>
      </p:sp>
      <p:sp>
        <p:nvSpPr>
          <p:cNvPr id="38" name="Скругленный прямоугольник 37"/>
          <p:cNvSpPr/>
          <p:nvPr/>
        </p:nvSpPr>
        <p:spPr>
          <a:xfrm>
            <a:off x="238859" y="2328805"/>
            <a:ext cx="2896558" cy="978556"/>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39" name="Скругленный прямоугольник 38"/>
          <p:cNvSpPr/>
          <p:nvPr/>
        </p:nvSpPr>
        <p:spPr>
          <a:xfrm>
            <a:off x="238859" y="3506737"/>
            <a:ext cx="2896558" cy="1006309"/>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40" name="Скругленный прямоугольник 39"/>
          <p:cNvSpPr/>
          <p:nvPr/>
        </p:nvSpPr>
        <p:spPr>
          <a:xfrm>
            <a:off x="3236963" y="2330485"/>
            <a:ext cx="3035964" cy="2184241"/>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41" name="TextBox 40"/>
          <p:cNvSpPr txBox="1"/>
          <p:nvPr/>
        </p:nvSpPr>
        <p:spPr>
          <a:xfrm>
            <a:off x="6406090" y="2368238"/>
            <a:ext cx="2364493" cy="261610"/>
          </a:xfrm>
          <a:prstGeom prst="rect">
            <a:avLst/>
          </a:prstGeom>
          <a:noFill/>
        </p:spPr>
        <p:txBody>
          <a:bodyPr wrap="square" rtlCol="0">
            <a:spAutoFit/>
          </a:bodyPr>
          <a:lstStyle/>
          <a:p>
            <a:r>
              <a:rPr lang="en-US" sz="1100" b="1" dirty="0" smtClean="0"/>
              <a:t>Precedence</a:t>
            </a:r>
            <a:r>
              <a:rPr lang="en-US" sz="1100" dirty="0" smtClean="0"/>
              <a:t> – </a:t>
            </a:r>
            <a:r>
              <a:rPr lang="ru-RU" sz="1100" dirty="0" smtClean="0"/>
              <a:t>приоритет</a:t>
            </a:r>
            <a:endParaRPr lang="ru-RU" sz="1100" dirty="0"/>
          </a:p>
        </p:txBody>
      </p:sp>
      <p:sp>
        <p:nvSpPr>
          <p:cNvPr id="42" name="TextBox 41"/>
          <p:cNvSpPr txBox="1"/>
          <p:nvPr/>
        </p:nvSpPr>
        <p:spPr>
          <a:xfrm>
            <a:off x="6406090" y="3439940"/>
            <a:ext cx="2553351" cy="430887"/>
          </a:xfrm>
          <a:prstGeom prst="rect">
            <a:avLst/>
          </a:prstGeom>
          <a:noFill/>
        </p:spPr>
        <p:txBody>
          <a:bodyPr wrap="square" rtlCol="0">
            <a:spAutoFit/>
          </a:bodyPr>
          <a:lstStyle/>
          <a:p>
            <a:r>
              <a:rPr lang="en-US" sz="1100" b="1" dirty="0" smtClean="0"/>
              <a:t>D, Delay </a:t>
            </a:r>
            <a:r>
              <a:rPr lang="en-US" sz="1100" dirty="0" smtClean="0"/>
              <a:t>– </a:t>
            </a:r>
            <a:r>
              <a:rPr lang="ru-RU" sz="1100" dirty="0" smtClean="0"/>
              <a:t>задержка</a:t>
            </a:r>
          </a:p>
          <a:p>
            <a:r>
              <a:rPr lang="ru-RU" sz="1100" dirty="0" smtClean="0"/>
              <a:t>(0=нормальная, 1=низкая)</a:t>
            </a:r>
            <a:endParaRPr lang="ru-RU" sz="1100" dirty="0"/>
          </a:p>
        </p:txBody>
      </p:sp>
      <p:sp>
        <p:nvSpPr>
          <p:cNvPr id="43" name="TextBox 42"/>
          <p:cNvSpPr txBox="1"/>
          <p:nvPr/>
        </p:nvSpPr>
        <p:spPr>
          <a:xfrm>
            <a:off x="6406090" y="2740895"/>
            <a:ext cx="2553351" cy="600164"/>
          </a:xfrm>
          <a:prstGeom prst="rect">
            <a:avLst/>
          </a:prstGeom>
          <a:noFill/>
        </p:spPr>
        <p:txBody>
          <a:bodyPr wrap="square" rtlCol="0">
            <a:spAutoFit/>
          </a:bodyPr>
          <a:lstStyle/>
          <a:p>
            <a:r>
              <a:rPr lang="en-US" sz="1100" b="1" dirty="0" smtClean="0"/>
              <a:t>T, Throughput  </a:t>
            </a:r>
            <a:r>
              <a:rPr lang="en-US" sz="1100" dirty="0" smtClean="0"/>
              <a:t>– </a:t>
            </a:r>
            <a:r>
              <a:rPr lang="ru-RU" sz="1100" dirty="0" smtClean="0"/>
              <a:t>пропускная </a:t>
            </a:r>
          </a:p>
          <a:p>
            <a:r>
              <a:rPr lang="ru-RU" sz="1100" dirty="0" smtClean="0"/>
              <a:t>способность </a:t>
            </a:r>
          </a:p>
          <a:p>
            <a:r>
              <a:rPr lang="ru-RU" sz="1100" dirty="0" smtClean="0"/>
              <a:t>(0=нормальная,1=высокая)</a:t>
            </a:r>
            <a:endParaRPr lang="ru-RU" sz="1100" dirty="0"/>
          </a:p>
        </p:txBody>
      </p:sp>
      <p:sp>
        <p:nvSpPr>
          <p:cNvPr id="44" name="TextBox 43"/>
          <p:cNvSpPr txBox="1"/>
          <p:nvPr/>
        </p:nvSpPr>
        <p:spPr>
          <a:xfrm>
            <a:off x="6406090" y="3993955"/>
            <a:ext cx="2553352" cy="430887"/>
          </a:xfrm>
          <a:prstGeom prst="rect">
            <a:avLst/>
          </a:prstGeom>
          <a:noFill/>
        </p:spPr>
        <p:txBody>
          <a:bodyPr wrap="square" rtlCol="0">
            <a:spAutoFit/>
          </a:bodyPr>
          <a:lstStyle/>
          <a:p>
            <a:r>
              <a:rPr lang="en-US" sz="1100" b="1" dirty="0" smtClean="0"/>
              <a:t>R, Reliability </a:t>
            </a:r>
            <a:r>
              <a:rPr lang="en-US" sz="1100" dirty="0" smtClean="0"/>
              <a:t>– </a:t>
            </a:r>
            <a:r>
              <a:rPr lang="ru-RU" sz="1100" dirty="0" smtClean="0"/>
              <a:t>надежность </a:t>
            </a:r>
          </a:p>
          <a:p>
            <a:r>
              <a:rPr lang="ru-RU" sz="1100" dirty="0" smtClean="0"/>
              <a:t>(0=нормальная, 1=высокая)</a:t>
            </a:r>
            <a:endParaRPr lang="ru-RU" sz="1100" dirty="0"/>
          </a:p>
        </p:txBody>
      </p:sp>
      <p:sp>
        <p:nvSpPr>
          <p:cNvPr id="45" name="Скругленный прямоугольник 44"/>
          <p:cNvSpPr/>
          <p:nvPr/>
        </p:nvSpPr>
        <p:spPr>
          <a:xfrm>
            <a:off x="6374473" y="2328805"/>
            <a:ext cx="2619950" cy="2184241"/>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cxnSp>
        <p:nvCxnSpPr>
          <p:cNvPr id="47" name="Прямая соединительная линия 46"/>
          <p:cNvCxnSpPr/>
          <p:nvPr/>
        </p:nvCxnSpPr>
        <p:spPr>
          <a:xfrm>
            <a:off x="6374473" y="2685371"/>
            <a:ext cx="2619950" cy="0"/>
          </a:xfrm>
          <a:prstGeom prst="line">
            <a:avLst/>
          </a:prstGeom>
          <a:ln w="19050">
            <a:solidFill>
              <a:srgbClr val="EF6C00"/>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6374473" y="3387187"/>
            <a:ext cx="2619950" cy="0"/>
          </a:xfrm>
          <a:prstGeom prst="line">
            <a:avLst/>
          </a:prstGeom>
          <a:ln w="19050">
            <a:solidFill>
              <a:srgbClr val="EF6C00"/>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6374473" y="3972958"/>
            <a:ext cx="2619950" cy="0"/>
          </a:xfrm>
          <a:prstGeom prst="line">
            <a:avLst/>
          </a:prstGeom>
          <a:ln w="19050">
            <a:solidFill>
              <a:srgbClr val="EF6C00"/>
            </a:solidFill>
          </a:ln>
        </p:spPr>
        <p:style>
          <a:lnRef idx="1">
            <a:schemeClr val="accent1"/>
          </a:lnRef>
          <a:fillRef idx="0">
            <a:schemeClr val="accent1"/>
          </a:fillRef>
          <a:effectRef idx="0">
            <a:schemeClr val="accent1"/>
          </a:effectRef>
          <a:fontRef idx="minor">
            <a:schemeClr val="tx1"/>
          </a:fontRef>
        </p:style>
      </p:cxnSp>
      <p:sp>
        <p:nvSpPr>
          <p:cNvPr id="46" name="Прямоугольник 45"/>
          <p:cNvSpPr/>
          <p:nvPr/>
        </p:nvSpPr>
        <p:spPr>
          <a:xfrm>
            <a:off x="221970" y="623349"/>
            <a:ext cx="1806006" cy="5599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0" name="Прямоугольник 49"/>
          <p:cNvSpPr/>
          <p:nvPr/>
        </p:nvSpPr>
        <p:spPr>
          <a:xfrm>
            <a:off x="2462398" y="1587202"/>
            <a:ext cx="2597923" cy="33107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161957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512" y="102981"/>
            <a:ext cx="8520600" cy="471482"/>
          </a:xfrm>
        </p:spPr>
        <p:txBody>
          <a:bodyPr/>
          <a:lstStyle/>
          <a:p>
            <a:r>
              <a:rPr lang="ru-RU" sz="2000" dirty="0" smtClean="0"/>
              <a:t>Изменения в </a:t>
            </a:r>
            <a:r>
              <a:rPr lang="en-US" sz="2000" dirty="0" err="1" smtClean="0"/>
              <a:t>ToS</a:t>
            </a:r>
            <a:endParaRPr lang="ru-RU" sz="2000" dirty="0"/>
          </a:p>
        </p:txBody>
      </p:sp>
      <p:sp>
        <p:nvSpPr>
          <p:cNvPr id="4" name="Прямоугольник 3"/>
          <p:cNvSpPr/>
          <p:nvPr/>
        </p:nvSpPr>
        <p:spPr>
          <a:xfrm>
            <a:off x="4238417" y="721169"/>
            <a:ext cx="271647"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D</a:t>
            </a:r>
            <a:endParaRPr lang="ru-RU" dirty="0"/>
          </a:p>
        </p:txBody>
      </p:sp>
      <p:sp>
        <p:nvSpPr>
          <p:cNvPr id="5" name="Прямоугольник 4"/>
          <p:cNvSpPr/>
          <p:nvPr/>
        </p:nvSpPr>
        <p:spPr>
          <a:xfrm>
            <a:off x="4829147" y="721168"/>
            <a:ext cx="271647"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a:t>R</a:t>
            </a:r>
            <a:endParaRPr lang="ru-RU" dirty="0"/>
          </a:p>
        </p:txBody>
      </p:sp>
      <p:sp>
        <p:nvSpPr>
          <p:cNvPr id="6" name="Прямоугольник 5"/>
          <p:cNvSpPr/>
          <p:nvPr/>
        </p:nvSpPr>
        <p:spPr>
          <a:xfrm>
            <a:off x="5417199" y="721168"/>
            <a:ext cx="271647"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a:t>0</a:t>
            </a:r>
            <a:endParaRPr lang="ru-RU" dirty="0"/>
          </a:p>
        </p:txBody>
      </p:sp>
      <p:sp>
        <p:nvSpPr>
          <p:cNvPr id="7" name="Прямоугольник 6"/>
          <p:cNvSpPr/>
          <p:nvPr/>
        </p:nvSpPr>
        <p:spPr>
          <a:xfrm>
            <a:off x="2990258" y="721168"/>
            <a:ext cx="1222759"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Precedence</a:t>
            </a:r>
          </a:p>
        </p:txBody>
      </p:sp>
      <p:sp>
        <p:nvSpPr>
          <p:cNvPr id="8" name="Прямоугольник 7"/>
          <p:cNvSpPr/>
          <p:nvPr/>
        </p:nvSpPr>
        <p:spPr>
          <a:xfrm>
            <a:off x="4532480" y="721168"/>
            <a:ext cx="274251"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t>
            </a:r>
            <a:endParaRPr lang="en-US" dirty="0" smtClean="0"/>
          </a:p>
        </p:txBody>
      </p:sp>
      <p:sp>
        <p:nvSpPr>
          <p:cNvPr id="9" name="Прямоугольник 8"/>
          <p:cNvSpPr/>
          <p:nvPr/>
        </p:nvSpPr>
        <p:spPr>
          <a:xfrm>
            <a:off x="5123210" y="721168"/>
            <a:ext cx="274251"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a:t>
            </a:r>
            <a:endParaRPr lang="en-US" dirty="0" smtClean="0"/>
          </a:p>
        </p:txBody>
      </p:sp>
      <p:sp>
        <p:nvSpPr>
          <p:cNvPr id="10" name="Прямоугольник 9"/>
          <p:cNvSpPr/>
          <p:nvPr/>
        </p:nvSpPr>
        <p:spPr>
          <a:xfrm>
            <a:off x="4238417" y="1492736"/>
            <a:ext cx="271647"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D</a:t>
            </a:r>
            <a:endParaRPr lang="ru-RU" dirty="0"/>
          </a:p>
        </p:txBody>
      </p:sp>
      <p:sp>
        <p:nvSpPr>
          <p:cNvPr id="11" name="Прямоугольник 10"/>
          <p:cNvSpPr/>
          <p:nvPr/>
        </p:nvSpPr>
        <p:spPr>
          <a:xfrm>
            <a:off x="4829147" y="1492735"/>
            <a:ext cx="271647"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a:t>R</a:t>
            </a:r>
            <a:endParaRPr lang="ru-RU" dirty="0"/>
          </a:p>
        </p:txBody>
      </p:sp>
      <p:sp>
        <p:nvSpPr>
          <p:cNvPr id="12" name="Прямоугольник 11"/>
          <p:cNvSpPr/>
          <p:nvPr/>
        </p:nvSpPr>
        <p:spPr>
          <a:xfrm>
            <a:off x="5417199" y="1492735"/>
            <a:ext cx="271647"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a:t>0</a:t>
            </a:r>
            <a:endParaRPr lang="ru-RU" dirty="0"/>
          </a:p>
        </p:txBody>
      </p:sp>
      <p:sp>
        <p:nvSpPr>
          <p:cNvPr id="13" name="Прямоугольник 12"/>
          <p:cNvSpPr/>
          <p:nvPr/>
        </p:nvSpPr>
        <p:spPr>
          <a:xfrm>
            <a:off x="2990258" y="1492735"/>
            <a:ext cx="1222759"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Precedence</a:t>
            </a:r>
          </a:p>
        </p:txBody>
      </p:sp>
      <p:sp>
        <p:nvSpPr>
          <p:cNvPr id="14" name="Прямоугольник 13"/>
          <p:cNvSpPr/>
          <p:nvPr/>
        </p:nvSpPr>
        <p:spPr>
          <a:xfrm>
            <a:off x="4532480" y="1492735"/>
            <a:ext cx="274251"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t>
            </a:r>
            <a:endParaRPr lang="en-US" dirty="0" smtClean="0"/>
          </a:p>
        </p:txBody>
      </p:sp>
      <p:sp>
        <p:nvSpPr>
          <p:cNvPr id="15" name="Прямоугольник 14"/>
          <p:cNvSpPr/>
          <p:nvPr/>
        </p:nvSpPr>
        <p:spPr>
          <a:xfrm>
            <a:off x="5123210" y="1492735"/>
            <a:ext cx="274251"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t>
            </a:r>
            <a:endParaRPr lang="en-US" dirty="0" smtClean="0"/>
          </a:p>
        </p:txBody>
      </p:sp>
      <p:sp>
        <p:nvSpPr>
          <p:cNvPr id="17" name="Прямоугольник 16"/>
          <p:cNvSpPr/>
          <p:nvPr/>
        </p:nvSpPr>
        <p:spPr>
          <a:xfrm>
            <a:off x="5125814" y="2230337"/>
            <a:ext cx="271647"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0</a:t>
            </a:r>
            <a:endParaRPr lang="ru-RU" dirty="0"/>
          </a:p>
        </p:txBody>
      </p:sp>
      <p:sp>
        <p:nvSpPr>
          <p:cNvPr id="19" name="Прямоугольник 18"/>
          <p:cNvSpPr/>
          <p:nvPr/>
        </p:nvSpPr>
        <p:spPr>
          <a:xfrm>
            <a:off x="2990258" y="2230337"/>
            <a:ext cx="2110536"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DSCP</a:t>
            </a:r>
          </a:p>
        </p:txBody>
      </p:sp>
      <p:sp>
        <p:nvSpPr>
          <p:cNvPr id="21" name="Прямоугольник 20"/>
          <p:cNvSpPr/>
          <p:nvPr/>
        </p:nvSpPr>
        <p:spPr>
          <a:xfrm>
            <a:off x="5419877" y="2230337"/>
            <a:ext cx="274251"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a:t>
            </a:r>
          </a:p>
        </p:txBody>
      </p:sp>
      <p:sp>
        <p:nvSpPr>
          <p:cNvPr id="24" name="Прямоугольник 23"/>
          <p:cNvSpPr/>
          <p:nvPr/>
        </p:nvSpPr>
        <p:spPr>
          <a:xfrm>
            <a:off x="5123211" y="2750951"/>
            <a:ext cx="565636"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200" dirty="0" smtClean="0"/>
              <a:t>ECN</a:t>
            </a:r>
            <a:endParaRPr lang="ru-RU" dirty="0"/>
          </a:p>
        </p:txBody>
      </p:sp>
      <p:sp>
        <p:nvSpPr>
          <p:cNvPr id="25" name="Прямоугольник 24"/>
          <p:cNvSpPr/>
          <p:nvPr/>
        </p:nvSpPr>
        <p:spPr>
          <a:xfrm>
            <a:off x="2990259" y="2750951"/>
            <a:ext cx="2132952"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DSCP</a:t>
            </a:r>
          </a:p>
        </p:txBody>
      </p:sp>
      <p:sp>
        <p:nvSpPr>
          <p:cNvPr id="28" name="TextBox 27"/>
          <p:cNvSpPr txBox="1"/>
          <p:nvPr/>
        </p:nvSpPr>
        <p:spPr>
          <a:xfrm>
            <a:off x="1363459" y="698101"/>
            <a:ext cx="1467068" cy="307777"/>
          </a:xfrm>
          <a:prstGeom prst="rect">
            <a:avLst/>
          </a:prstGeom>
          <a:noFill/>
        </p:spPr>
        <p:txBody>
          <a:bodyPr wrap="none" rtlCol="0">
            <a:spAutoFit/>
          </a:bodyPr>
          <a:lstStyle/>
          <a:p>
            <a:r>
              <a:rPr lang="en-US" dirty="0" smtClean="0"/>
              <a:t>RFC-791 (1981</a:t>
            </a:r>
            <a:r>
              <a:rPr lang="ru-RU" dirty="0" smtClean="0"/>
              <a:t>)</a:t>
            </a:r>
            <a:endParaRPr lang="ru-RU" dirty="0"/>
          </a:p>
        </p:txBody>
      </p:sp>
      <p:sp>
        <p:nvSpPr>
          <p:cNvPr id="29" name="TextBox 28"/>
          <p:cNvSpPr txBox="1"/>
          <p:nvPr/>
        </p:nvSpPr>
        <p:spPr>
          <a:xfrm>
            <a:off x="1357813" y="1492735"/>
            <a:ext cx="1576072" cy="307777"/>
          </a:xfrm>
          <a:prstGeom prst="rect">
            <a:avLst/>
          </a:prstGeom>
          <a:noFill/>
        </p:spPr>
        <p:txBody>
          <a:bodyPr wrap="none" rtlCol="0">
            <a:spAutoFit/>
          </a:bodyPr>
          <a:lstStyle/>
          <a:p>
            <a:r>
              <a:rPr lang="en-US" dirty="0" smtClean="0"/>
              <a:t>RFC-</a:t>
            </a:r>
            <a:r>
              <a:rPr lang="ru-RU" dirty="0" smtClean="0"/>
              <a:t>1349</a:t>
            </a:r>
            <a:r>
              <a:rPr lang="en-US" dirty="0" smtClean="0"/>
              <a:t> (19</a:t>
            </a:r>
            <a:r>
              <a:rPr lang="ru-RU" dirty="0" smtClean="0"/>
              <a:t>92)</a:t>
            </a:r>
            <a:endParaRPr lang="ru-RU" dirty="0"/>
          </a:p>
        </p:txBody>
      </p:sp>
      <p:sp>
        <p:nvSpPr>
          <p:cNvPr id="30" name="TextBox 29"/>
          <p:cNvSpPr txBox="1"/>
          <p:nvPr/>
        </p:nvSpPr>
        <p:spPr>
          <a:xfrm>
            <a:off x="1357813" y="2221940"/>
            <a:ext cx="1576072" cy="307777"/>
          </a:xfrm>
          <a:prstGeom prst="rect">
            <a:avLst/>
          </a:prstGeom>
          <a:noFill/>
        </p:spPr>
        <p:txBody>
          <a:bodyPr wrap="none" rtlCol="0">
            <a:spAutoFit/>
          </a:bodyPr>
          <a:lstStyle/>
          <a:p>
            <a:r>
              <a:rPr lang="en-US" dirty="0" smtClean="0"/>
              <a:t>RFC-</a:t>
            </a:r>
            <a:r>
              <a:rPr lang="ru-RU" dirty="0" smtClean="0"/>
              <a:t>2474</a:t>
            </a:r>
            <a:r>
              <a:rPr lang="en-US" dirty="0" smtClean="0"/>
              <a:t> (19</a:t>
            </a:r>
            <a:r>
              <a:rPr lang="ru-RU" dirty="0" smtClean="0"/>
              <a:t>98)</a:t>
            </a:r>
            <a:endParaRPr lang="ru-RU" dirty="0"/>
          </a:p>
        </p:txBody>
      </p:sp>
      <p:sp>
        <p:nvSpPr>
          <p:cNvPr id="31" name="TextBox 30"/>
          <p:cNvSpPr txBox="1"/>
          <p:nvPr/>
        </p:nvSpPr>
        <p:spPr>
          <a:xfrm>
            <a:off x="1357813" y="2750951"/>
            <a:ext cx="1576072" cy="307777"/>
          </a:xfrm>
          <a:prstGeom prst="rect">
            <a:avLst/>
          </a:prstGeom>
          <a:noFill/>
        </p:spPr>
        <p:txBody>
          <a:bodyPr wrap="none" rtlCol="0">
            <a:spAutoFit/>
          </a:bodyPr>
          <a:lstStyle/>
          <a:p>
            <a:r>
              <a:rPr lang="en-US" dirty="0" smtClean="0"/>
              <a:t>RFC-</a:t>
            </a:r>
            <a:r>
              <a:rPr lang="ru-RU" dirty="0" smtClean="0"/>
              <a:t>3168</a:t>
            </a:r>
            <a:r>
              <a:rPr lang="en-US" dirty="0" smtClean="0"/>
              <a:t> (</a:t>
            </a:r>
            <a:r>
              <a:rPr lang="ru-RU" dirty="0" smtClean="0"/>
              <a:t>2001)</a:t>
            </a:r>
            <a:endParaRPr lang="ru-RU" dirty="0"/>
          </a:p>
        </p:txBody>
      </p:sp>
      <p:sp>
        <p:nvSpPr>
          <p:cNvPr id="32" name="TextBox 31"/>
          <p:cNvSpPr txBox="1"/>
          <p:nvPr/>
        </p:nvSpPr>
        <p:spPr>
          <a:xfrm>
            <a:off x="5688846" y="1654490"/>
            <a:ext cx="3700436" cy="430887"/>
          </a:xfrm>
          <a:prstGeom prst="rect">
            <a:avLst/>
          </a:prstGeom>
          <a:noFill/>
        </p:spPr>
        <p:txBody>
          <a:bodyPr wrap="square" rtlCol="0">
            <a:spAutoFit/>
          </a:bodyPr>
          <a:lstStyle/>
          <a:p>
            <a:r>
              <a:rPr lang="en-US" sz="1100" b="1" dirty="0" smtClean="0"/>
              <a:t>M, Monetary cost</a:t>
            </a:r>
            <a:r>
              <a:rPr lang="en-US" sz="1100" dirty="0" smtClean="0"/>
              <a:t>– </a:t>
            </a:r>
            <a:r>
              <a:rPr lang="ru-RU" sz="1100" dirty="0" smtClean="0"/>
              <a:t>пропускная</a:t>
            </a:r>
            <a:r>
              <a:rPr lang="en-US" sz="1100" dirty="0" smtClean="0"/>
              <a:t> </a:t>
            </a:r>
            <a:r>
              <a:rPr lang="ru-RU" sz="1100" dirty="0" smtClean="0"/>
              <a:t>способность </a:t>
            </a:r>
          </a:p>
          <a:p>
            <a:r>
              <a:rPr lang="ru-RU" sz="1100" dirty="0" smtClean="0"/>
              <a:t>(0=нормальная,1=высокая)</a:t>
            </a:r>
            <a:endParaRPr lang="ru-RU" sz="1100" dirty="0"/>
          </a:p>
        </p:txBody>
      </p:sp>
      <p:sp>
        <p:nvSpPr>
          <p:cNvPr id="33" name="TextBox 32"/>
          <p:cNvSpPr txBox="1"/>
          <p:nvPr/>
        </p:nvSpPr>
        <p:spPr>
          <a:xfrm>
            <a:off x="5708584" y="755902"/>
            <a:ext cx="3700436" cy="261610"/>
          </a:xfrm>
          <a:prstGeom prst="rect">
            <a:avLst/>
          </a:prstGeom>
          <a:noFill/>
        </p:spPr>
        <p:txBody>
          <a:bodyPr wrap="square" rtlCol="0">
            <a:spAutoFit/>
          </a:bodyPr>
          <a:lstStyle/>
          <a:p>
            <a:r>
              <a:rPr lang="en-US" sz="1100" b="1" dirty="0" smtClean="0"/>
              <a:t>DTR = TOS flags</a:t>
            </a:r>
            <a:endParaRPr lang="ru-RU" sz="1100" dirty="0"/>
          </a:p>
        </p:txBody>
      </p:sp>
      <p:sp>
        <p:nvSpPr>
          <p:cNvPr id="34" name="TextBox 33"/>
          <p:cNvSpPr txBox="1"/>
          <p:nvPr/>
        </p:nvSpPr>
        <p:spPr>
          <a:xfrm>
            <a:off x="5708584" y="1371794"/>
            <a:ext cx="3700436" cy="261610"/>
          </a:xfrm>
          <a:prstGeom prst="rect">
            <a:avLst/>
          </a:prstGeom>
          <a:noFill/>
        </p:spPr>
        <p:txBody>
          <a:bodyPr wrap="square" rtlCol="0">
            <a:spAutoFit/>
          </a:bodyPr>
          <a:lstStyle/>
          <a:p>
            <a:r>
              <a:rPr lang="en-US" sz="1100" b="1" dirty="0" smtClean="0"/>
              <a:t>DTRM = TOS flags</a:t>
            </a:r>
            <a:endParaRPr lang="ru-RU" sz="1100" dirty="0"/>
          </a:p>
        </p:txBody>
      </p:sp>
      <p:sp>
        <p:nvSpPr>
          <p:cNvPr id="35" name="TextBox 34"/>
          <p:cNvSpPr txBox="1"/>
          <p:nvPr/>
        </p:nvSpPr>
        <p:spPr>
          <a:xfrm>
            <a:off x="2859254" y="3182909"/>
            <a:ext cx="3700436" cy="261610"/>
          </a:xfrm>
          <a:prstGeom prst="rect">
            <a:avLst/>
          </a:prstGeom>
          <a:noFill/>
        </p:spPr>
        <p:txBody>
          <a:bodyPr wrap="square" rtlCol="0">
            <a:spAutoFit/>
          </a:bodyPr>
          <a:lstStyle/>
          <a:p>
            <a:r>
              <a:rPr lang="en-US" sz="1100" b="1" dirty="0" smtClean="0"/>
              <a:t>DSCP – Differentiated Services </a:t>
            </a:r>
            <a:r>
              <a:rPr lang="en-US" sz="1100" b="1" dirty="0" err="1" smtClean="0"/>
              <a:t>Codepoint</a:t>
            </a:r>
            <a:endParaRPr lang="ru-RU" sz="1100" dirty="0"/>
          </a:p>
        </p:txBody>
      </p:sp>
      <p:sp>
        <p:nvSpPr>
          <p:cNvPr id="36" name="TextBox 35"/>
          <p:cNvSpPr txBox="1"/>
          <p:nvPr/>
        </p:nvSpPr>
        <p:spPr>
          <a:xfrm>
            <a:off x="5708584" y="2797118"/>
            <a:ext cx="3700436" cy="261610"/>
          </a:xfrm>
          <a:prstGeom prst="rect">
            <a:avLst/>
          </a:prstGeom>
          <a:noFill/>
        </p:spPr>
        <p:txBody>
          <a:bodyPr wrap="square" rtlCol="0">
            <a:spAutoFit/>
          </a:bodyPr>
          <a:lstStyle/>
          <a:p>
            <a:r>
              <a:rPr lang="en-US" sz="1100" b="1" dirty="0" smtClean="0"/>
              <a:t>ECN – Explicit Congestion Notification</a:t>
            </a:r>
            <a:endParaRPr lang="ru-RU" sz="1100" dirty="0"/>
          </a:p>
        </p:txBody>
      </p:sp>
      <p:sp>
        <p:nvSpPr>
          <p:cNvPr id="37" name="TextBox 36"/>
          <p:cNvSpPr txBox="1"/>
          <p:nvPr/>
        </p:nvSpPr>
        <p:spPr>
          <a:xfrm>
            <a:off x="175257" y="3568158"/>
            <a:ext cx="9061557" cy="1277273"/>
          </a:xfrm>
          <a:prstGeom prst="rect">
            <a:avLst/>
          </a:prstGeom>
          <a:noFill/>
        </p:spPr>
        <p:txBody>
          <a:bodyPr wrap="square" rtlCol="0">
            <a:spAutoFit/>
          </a:bodyPr>
          <a:lstStyle/>
          <a:p>
            <a:r>
              <a:rPr lang="ru-RU" sz="1100" dirty="0"/>
              <a:t>Поле </a:t>
            </a:r>
            <a:r>
              <a:rPr lang="ru-RU" sz="1100" dirty="0" err="1"/>
              <a:t>ToS</a:t>
            </a:r>
            <a:r>
              <a:rPr lang="ru-RU" sz="1100" dirty="0"/>
              <a:t> всегда содержит 8 бит, однако с течением времени значения этих </a:t>
            </a:r>
            <a:r>
              <a:rPr lang="ru-RU" sz="1100" dirty="0" smtClean="0"/>
              <a:t>бит</a:t>
            </a:r>
            <a:r>
              <a:rPr lang="en-US" sz="1100" dirty="0" smtClean="0"/>
              <a:t> </a:t>
            </a:r>
            <a:r>
              <a:rPr lang="ru-RU" sz="1100" dirty="0" smtClean="0"/>
              <a:t>понимаются </a:t>
            </a:r>
            <a:r>
              <a:rPr lang="ru-RU" sz="1100" dirty="0"/>
              <a:t>по-разному. Ранее было описано изначальное их назначение </a:t>
            </a:r>
            <a:r>
              <a:rPr lang="ru-RU" sz="1100" dirty="0" smtClean="0"/>
              <a:t>согласно</a:t>
            </a:r>
            <a:r>
              <a:rPr lang="en-US" sz="1100" dirty="0" smtClean="0"/>
              <a:t> </a:t>
            </a:r>
            <a:r>
              <a:rPr lang="ru-RU" sz="1100" dirty="0" smtClean="0"/>
              <a:t>RFC-791</a:t>
            </a:r>
            <a:r>
              <a:rPr lang="ru-RU" sz="1100" dirty="0"/>
              <a:t>. Спустя 11 лет в RFC-1349 был добавлен еще один флаг - стоимость. В</a:t>
            </a:r>
          </a:p>
          <a:p>
            <a:r>
              <a:rPr lang="ru-RU" sz="1100" dirty="0"/>
              <a:t>1998г. в RFC-2474 введено понятие дифференцированного обслуживание, и </a:t>
            </a:r>
            <a:r>
              <a:rPr lang="ru-RU" sz="1100" dirty="0" smtClean="0"/>
              <a:t>значение</a:t>
            </a:r>
            <a:r>
              <a:rPr lang="en-US" sz="1100" dirty="0" smtClean="0"/>
              <a:t> </a:t>
            </a:r>
            <a:r>
              <a:rPr lang="ru-RU" sz="1100" dirty="0" smtClean="0"/>
              <a:t>бит </a:t>
            </a:r>
            <a:r>
              <a:rPr lang="ru-RU" sz="1100" dirty="0"/>
              <a:t>в поле </a:t>
            </a:r>
            <a:r>
              <a:rPr lang="ru-RU" sz="1100" dirty="0" err="1"/>
              <a:t>ToS</a:t>
            </a:r>
            <a:r>
              <a:rPr lang="ru-RU" sz="1100" dirty="0"/>
              <a:t> подразумевает </a:t>
            </a:r>
            <a:r>
              <a:rPr lang="ru-RU" sz="1100" dirty="0" err="1"/>
              <a:t>Differentiated</a:t>
            </a:r>
            <a:r>
              <a:rPr lang="ru-RU" sz="1100" dirty="0"/>
              <a:t> </a:t>
            </a:r>
            <a:r>
              <a:rPr lang="ru-RU" sz="1100" dirty="0" err="1"/>
              <a:t>Services</a:t>
            </a:r>
            <a:r>
              <a:rPr lang="ru-RU" sz="1100" dirty="0"/>
              <a:t> </a:t>
            </a:r>
            <a:r>
              <a:rPr lang="ru-RU" sz="1100" dirty="0" err="1"/>
              <a:t>Codepoint</a:t>
            </a:r>
            <a:r>
              <a:rPr lang="ru-RU" sz="1100" dirty="0"/>
              <a:t>(DSCP) использующий </a:t>
            </a:r>
            <a:r>
              <a:rPr lang="ru-RU" sz="1100" dirty="0" smtClean="0"/>
              <a:t>6</a:t>
            </a:r>
            <a:r>
              <a:rPr lang="en-US" sz="1100" dirty="0" smtClean="0"/>
              <a:t> </a:t>
            </a:r>
            <a:r>
              <a:rPr lang="ru-RU" sz="1100" dirty="0" smtClean="0"/>
              <a:t>бит</a:t>
            </a:r>
            <a:r>
              <a:rPr lang="ru-RU" sz="1100" dirty="0"/>
              <a:t>. Спустя 3 года в RFC-3168 задействуют оставшиеся 2 бит под уведомление </a:t>
            </a:r>
            <a:r>
              <a:rPr lang="ru-RU" sz="1100" dirty="0" smtClean="0"/>
              <a:t>о</a:t>
            </a:r>
            <a:r>
              <a:rPr lang="en-US" sz="1100" dirty="0" smtClean="0"/>
              <a:t> </a:t>
            </a:r>
            <a:r>
              <a:rPr lang="ru-RU" sz="1100" dirty="0" smtClean="0"/>
              <a:t>перегрузке </a:t>
            </a:r>
            <a:r>
              <a:rPr lang="ru-RU" sz="1100" dirty="0"/>
              <a:t>(</a:t>
            </a:r>
            <a:r>
              <a:rPr lang="ru-RU" sz="1100" dirty="0" err="1"/>
              <a:t>Explicit</a:t>
            </a:r>
            <a:r>
              <a:rPr lang="ru-RU" sz="1100" dirty="0"/>
              <a:t> </a:t>
            </a:r>
            <a:r>
              <a:rPr lang="ru-RU" sz="1100" dirty="0" err="1"/>
              <a:t>Congestion</a:t>
            </a:r>
            <a:r>
              <a:rPr lang="ru-RU" sz="1100" dirty="0"/>
              <a:t> </a:t>
            </a:r>
            <a:r>
              <a:rPr lang="ru-RU" sz="1100" dirty="0" err="1"/>
              <a:t>Notification</a:t>
            </a:r>
            <a:r>
              <a:rPr lang="ru-RU" sz="1100" dirty="0"/>
              <a:t>, ECN</a:t>
            </a:r>
            <a:r>
              <a:rPr lang="ru-RU" sz="1100" dirty="0" smtClean="0"/>
              <a:t>).</a:t>
            </a:r>
            <a:r>
              <a:rPr lang="en-US" sz="1100" dirty="0" smtClean="0"/>
              <a:t> </a:t>
            </a:r>
            <a:r>
              <a:rPr lang="ru-RU" sz="1100" dirty="0" smtClean="0"/>
              <a:t>Значения </a:t>
            </a:r>
            <a:r>
              <a:rPr lang="ru-RU" sz="1100" dirty="0"/>
              <a:t>EC бывают: поток не поддерживает уведомления о </a:t>
            </a:r>
            <a:r>
              <a:rPr lang="ru-RU" sz="1100" dirty="0" smtClean="0"/>
              <a:t>перегрузке,</a:t>
            </a:r>
            <a:r>
              <a:rPr lang="en-US" sz="1100" dirty="0" smtClean="0"/>
              <a:t> </a:t>
            </a:r>
            <a:r>
              <a:rPr lang="ru-RU" sz="1100" dirty="0" smtClean="0"/>
              <a:t>подтвержденная </a:t>
            </a:r>
            <a:r>
              <a:rPr lang="ru-RU" sz="1100" dirty="0"/>
              <a:t>перегрузка, поток поддерживает уведомления (причем </a:t>
            </a:r>
            <a:r>
              <a:rPr lang="ru-RU" sz="1100" dirty="0" smtClean="0"/>
              <a:t>последнее</a:t>
            </a:r>
            <a:r>
              <a:rPr lang="en-US" sz="1100" dirty="0" smtClean="0"/>
              <a:t> </a:t>
            </a:r>
            <a:r>
              <a:rPr lang="ru-RU" sz="1100" dirty="0" smtClean="0"/>
              <a:t>имеет </a:t>
            </a:r>
            <a:r>
              <a:rPr lang="ru-RU" sz="1100" dirty="0"/>
              <a:t>два </a:t>
            </a:r>
            <a:r>
              <a:rPr lang="ru-RU" sz="1100" dirty="0" smtClean="0"/>
              <a:t>значения</a:t>
            </a:r>
            <a:r>
              <a:rPr lang="en-US" sz="1100" dirty="0" smtClean="0"/>
              <a:t> </a:t>
            </a:r>
            <a:r>
              <a:rPr lang="ru-RU" sz="1100" dirty="0" smtClean="0"/>
              <a:t>оставленные </a:t>
            </a:r>
            <a:r>
              <a:rPr lang="ru-RU" sz="1100" dirty="0"/>
              <a:t>на усмотрение протоколов верхнего </a:t>
            </a:r>
            <a:r>
              <a:rPr lang="ru-RU" sz="1100" dirty="0" smtClean="0"/>
              <a:t>уровня,</a:t>
            </a:r>
            <a:r>
              <a:rPr lang="en-US" sz="1100" dirty="0" smtClean="0"/>
              <a:t> </a:t>
            </a:r>
            <a:r>
              <a:rPr lang="ru-RU" sz="1100" dirty="0" smtClean="0"/>
              <a:t>например</a:t>
            </a:r>
            <a:r>
              <a:rPr lang="ru-RU" sz="1100" dirty="0"/>
              <a:t>, TCP).</a:t>
            </a:r>
          </a:p>
        </p:txBody>
      </p:sp>
      <p:sp>
        <p:nvSpPr>
          <p:cNvPr id="38" name="Скругленный прямоугольник 37"/>
          <p:cNvSpPr/>
          <p:nvPr/>
        </p:nvSpPr>
        <p:spPr>
          <a:xfrm>
            <a:off x="175257" y="3570802"/>
            <a:ext cx="8875927" cy="1268334"/>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34903974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Скругленный прямоугольник 23"/>
          <p:cNvSpPr/>
          <p:nvPr/>
        </p:nvSpPr>
        <p:spPr>
          <a:xfrm>
            <a:off x="148386" y="1213378"/>
            <a:ext cx="4300598" cy="436591"/>
          </a:xfrm>
          <a:prstGeom prst="roundRect">
            <a:avLst>
              <a:gd name="adj" fmla="val 3040"/>
            </a:avLst>
          </a:prstGeom>
          <a:solidFill>
            <a:srgbClr val="FFEACC"/>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148386" y="12682"/>
            <a:ext cx="8520600" cy="427620"/>
          </a:xfrm>
        </p:spPr>
        <p:txBody>
          <a:bodyPr/>
          <a:lstStyle/>
          <a:p>
            <a:r>
              <a:rPr lang="ru-RU" sz="2000" dirty="0"/>
              <a:t>Формат заголовка </a:t>
            </a:r>
            <a:r>
              <a:rPr lang="en-US" sz="2000" dirty="0"/>
              <a:t>IPv4</a:t>
            </a:r>
            <a:endParaRPr lang="ru-RU" sz="2000" dirty="0"/>
          </a:p>
        </p:txBody>
      </p:sp>
      <p:sp>
        <p:nvSpPr>
          <p:cNvPr id="4" name="Прямоугольник 3"/>
          <p:cNvSpPr/>
          <p:nvPr/>
        </p:nvSpPr>
        <p:spPr>
          <a:xfrm>
            <a:off x="238859" y="485052"/>
            <a:ext cx="614735" cy="357909"/>
          </a:xfrm>
          <a:prstGeom prst="rect">
            <a:avLst/>
          </a:prstGeom>
          <a:solidFill>
            <a:srgbClr val="C7F1E8"/>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V</a:t>
            </a:r>
            <a:endParaRPr lang="ru-RU" dirty="0"/>
          </a:p>
        </p:txBody>
      </p:sp>
      <p:sp>
        <p:nvSpPr>
          <p:cNvPr id="5" name="Прямоугольник 4"/>
          <p:cNvSpPr/>
          <p:nvPr/>
        </p:nvSpPr>
        <p:spPr>
          <a:xfrm>
            <a:off x="853594" y="485056"/>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IHL</a:t>
            </a:r>
          </a:p>
        </p:txBody>
      </p:sp>
      <p:sp>
        <p:nvSpPr>
          <p:cNvPr id="6" name="Прямоугольник 5"/>
          <p:cNvSpPr/>
          <p:nvPr/>
        </p:nvSpPr>
        <p:spPr>
          <a:xfrm>
            <a:off x="1458343" y="485056"/>
            <a:ext cx="582277" cy="357905"/>
          </a:xfrm>
          <a:prstGeom prst="rect">
            <a:avLst/>
          </a:prstGeom>
          <a:solidFill>
            <a:srgbClr val="C7F1E8"/>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err="1" smtClean="0"/>
              <a:t>ToS</a:t>
            </a:r>
            <a:endParaRPr lang="ru-RU" dirty="0"/>
          </a:p>
        </p:txBody>
      </p:sp>
      <p:sp>
        <p:nvSpPr>
          <p:cNvPr id="7" name="Прямоугольник 6"/>
          <p:cNvSpPr/>
          <p:nvPr/>
        </p:nvSpPr>
        <p:spPr>
          <a:xfrm>
            <a:off x="2662525" y="485056"/>
            <a:ext cx="582277" cy="557283"/>
          </a:xfrm>
          <a:prstGeom prst="rect">
            <a:avLst/>
          </a:prstGeom>
          <a:solidFill>
            <a:srgbClr val="A1E8D9"/>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ID</a:t>
            </a:r>
            <a:endParaRPr lang="ru-RU" dirty="0"/>
          </a:p>
        </p:txBody>
      </p:sp>
      <p:sp>
        <p:nvSpPr>
          <p:cNvPr id="8" name="Прямоугольник 7"/>
          <p:cNvSpPr/>
          <p:nvPr/>
        </p:nvSpPr>
        <p:spPr>
          <a:xfrm>
            <a:off x="3866707" y="485056"/>
            <a:ext cx="582277" cy="557283"/>
          </a:xfrm>
          <a:prstGeom prst="rect">
            <a:avLst/>
          </a:prstGeom>
          <a:solidFill>
            <a:srgbClr val="A1E8D9"/>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FO</a:t>
            </a:r>
            <a:endParaRPr lang="ru-RU" dirty="0"/>
          </a:p>
        </p:txBody>
      </p:sp>
      <p:sp>
        <p:nvSpPr>
          <p:cNvPr id="9" name="Прямоугольник 8"/>
          <p:cNvSpPr/>
          <p:nvPr/>
        </p:nvSpPr>
        <p:spPr>
          <a:xfrm>
            <a:off x="5083533" y="485056"/>
            <a:ext cx="582277" cy="357907"/>
          </a:xfrm>
          <a:prstGeom prst="rect">
            <a:avLst/>
          </a:prstGeom>
          <a:solidFill>
            <a:schemeClr val="tx1">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P</a:t>
            </a:r>
            <a:endParaRPr lang="ru-RU" dirty="0"/>
          </a:p>
        </p:txBody>
      </p:sp>
      <p:sp>
        <p:nvSpPr>
          <p:cNvPr id="10" name="Прямоугольник 9"/>
          <p:cNvSpPr/>
          <p:nvPr/>
        </p:nvSpPr>
        <p:spPr>
          <a:xfrm>
            <a:off x="6300360" y="485054"/>
            <a:ext cx="937491" cy="357907"/>
          </a:xfrm>
          <a:prstGeom prst="rect">
            <a:avLst/>
          </a:prstGeom>
          <a:solidFill>
            <a:schemeClr val="tx1">
              <a:lumMod val="60000"/>
              <a:lumOff val="4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S</a:t>
            </a:r>
          </a:p>
          <a:p>
            <a:pPr algn="ctr"/>
            <a:r>
              <a:rPr lang="en-US" sz="1100" dirty="0" smtClean="0"/>
              <a:t>IP-address</a:t>
            </a:r>
            <a:endParaRPr lang="ru-RU" sz="1100" dirty="0"/>
          </a:p>
        </p:txBody>
      </p:sp>
      <p:sp>
        <p:nvSpPr>
          <p:cNvPr id="11" name="Прямоугольник 10"/>
          <p:cNvSpPr/>
          <p:nvPr/>
        </p:nvSpPr>
        <p:spPr>
          <a:xfrm>
            <a:off x="8234457" y="485054"/>
            <a:ext cx="724984"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DATA</a:t>
            </a:r>
            <a:endParaRPr lang="ru-RU" sz="1100" dirty="0"/>
          </a:p>
        </p:txBody>
      </p:sp>
      <p:sp>
        <p:nvSpPr>
          <p:cNvPr id="12" name="Прямоугольник 11"/>
          <p:cNvSpPr/>
          <p:nvPr/>
        </p:nvSpPr>
        <p:spPr>
          <a:xfrm>
            <a:off x="2057776" y="485056"/>
            <a:ext cx="587859" cy="557283"/>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TL</a:t>
            </a:r>
          </a:p>
        </p:txBody>
      </p:sp>
      <p:sp>
        <p:nvSpPr>
          <p:cNvPr id="13" name="Прямоугольник 12"/>
          <p:cNvSpPr/>
          <p:nvPr/>
        </p:nvSpPr>
        <p:spPr>
          <a:xfrm>
            <a:off x="3261958" y="485056"/>
            <a:ext cx="587859" cy="557283"/>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FL</a:t>
            </a:r>
          </a:p>
        </p:txBody>
      </p:sp>
      <p:sp>
        <p:nvSpPr>
          <p:cNvPr id="14" name="Прямоугольник 13"/>
          <p:cNvSpPr/>
          <p:nvPr/>
        </p:nvSpPr>
        <p:spPr>
          <a:xfrm>
            <a:off x="4472462" y="485056"/>
            <a:ext cx="587859"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TTL</a:t>
            </a:r>
          </a:p>
        </p:txBody>
      </p:sp>
      <p:sp>
        <p:nvSpPr>
          <p:cNvPr id="15" name="Прямоугольник 14"/>
          <p:cNvSpPr/>
          <p:nvPr/>
        </p:nvSpPr>
        <p:spPr>
          <a:xfrm>
            <a:off x="5689288" y="485055"/>
            <a:ext cx="587859"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HC</a:t>
            </a:r>
          </a:p>
        </p:txBody>
      </p:sp>
      <p:sp>
        <p:nvSpPr>
          <p:cNvPr id="16" name="Прямоугольник 15"/>
          <p:cNvSpPr/>
          <p:nvPr/>
        </p:nvSpPr>
        <p:spPr>
          <a:xfrm>
            <a:off x="7244428" y="485056"/>
            <a:ext cx="985746"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a:t>
            </a:r>
          </a:p>
          <a:p>
            <a:pPr algn="ctr"/>
            <a:r>
              <a:rPr lang="en-US" sz="1100" dirty="0" smtClean="0"/>
              <a:t>IP-address</a:t>
            </a:r>
          </a:p>
        </p:txBody>
      </p:sp>
      <p:sp>
        <p:nvSpPr>
          <p:cNvPr id="17" name="TextBox 16"/>
          <p:cNvSpPr txBox="1"/>
          <p:nvPr/>
        </p:nvSpPr>
        <p:spPr>
          <a:xfrm>
            <a:off x="1903164" y="4398209"/>
            <a:ext cx="6042039" cy="276999"/>
          </a:xfrm>
          <a:prstGeom prst="rect">
            <a:avLst/>
          </a:prstGeom>
          <a:noFill/>
        </p:spPr>
        <p:txBody>
          <a:bodyPr wrap="none" rtlCol="0">
            <a:spAutoFit/>
          </a:bodyPr>
          <a:lstStyle/>
          <a:p>
            <a:r>
              <a:rPr lang="ru-RU" sz="1200" b="1" dirty="0" smtClean="0"/>
              <a:t>FO</a:t>
            </a:r>
            <a:r>
              <a:rPr lang="ru-RU" sz="1200" dirty="0" smtClean="0"/>
              <a:t> </a:t>
            </a:r>
            <a:r>
              <a:rPr lang="ru-RU" sz="1200" dirty="0"/>
              <a:t>- смещение фрагмента данных относительно данных первого пакета - 13 бит.</a:t>
            </a:r>
          </a:p>
        </p:txBody>
      </p:sp>
      <p:sp>
        <p:nvSpPr>
          <p:cNvPr id="18" name="TextBox 17"/>
          <p:cNvSpPr txBox="1"/>
          <p:nvPr/>
        </p:nvSpPr>
        <p:spPr>
          <a:xfrm>
            <a:off x="132595" y="1277786"/>
            <a:ext cx="4421403" cy="307777"/>
          </a:xfrm>
          <a:prstGeom prst="rect">
            <a:avLst/>
          </a:prstGeom>
          <a:noFill/>
        </p:spPr>
        <p:txBody>
          <a:bodyPr wrap="none" rtlCol="0">
            <a:spAutoFit/>
          </a:bodyPr>
          <a:lstStyle/>
          <a:p>
            <a:r>
              <a:rPr lang="ru-RU" dirty="0"/>
              <a:t>После поля </a:t>
            </a:r>
            <a:r>
              <a:rPr lang="ru-RU" dirty="0" err="1"/>
              <a:t>ToS</a:t>
            </a:r>
            <a:r>
              <a:rPr lang="ru-RU" dirty="0"/>
              <a:t> в заголовке пакета IPv4 следуют: </a:t>
            </a:r>
          </a:p>
        </p:txBody>
      </p:sp>
      <p:sp>
        <p:nvSpPr>
          <p:cNvPr id="19" name="TextBox 18"/>
          <p:cNvSpPr txBox="1"/>
          <p:nvPr/>
        </p:nvSpPr>
        <p:spPr>
          <a:xfrm>
            <a:off x="1683451" y="1775486"/>
            <a:ext cx="2847254" cy="276999"/>
          </a:xfrm>
          <a:prstGeom prst="rect">
            <a:avLst/>
          </a:prstGeom>
          <a:noFill/>
        </p:spPr>
        <p:txBody>
          <a:bodyPr wrap="none" rtlCol="0">
            <a:spAutoFit/>
          </a:bodyPr>
          <a:lstStyle/>
          <a:p>
            <a:r>
              <a:rPr lang="ru-RU" sz="1200" b="1" dirty="0"/>
              <a:t>TL</a:t>
            </a:r>
            <a:r>
              <a:rPr lang="ru-RU" sz="1200" dirty="0"/>
              <a:t> </a:t>
            </a:r>
            <a:r>
              <a:rPr lang="ru-RU" sz="1200" dirty="0" smtClean="0"/>
              <a:t>– поле </a:t>
            </a:r>
            <a:r>
              <a:rPr lang="ru-RU" sz="1200" dirty="0"/>
              <a:t>длинны пакета IP </a:t>
            </a:r>
            <a:r>
              <a:rPr lang="ru-RU" sz="1200" dirty="0" smtClean="0"/>
              <a:t>в </a:t>
            </a:r>
            <a:r>
              <a:rPr lang="ru-RU" sz="1200" dirty="0"/>
              <a:t>16 бит</a:t>
            </a:r>
            <a:r>
              <a:rPr lang="ru-RU" sz="1200" dirty="0" smtClean="0"/>
              <a:t>.</a:t>
            </a:r>
            <a:endParaRPr lang="ru-RU" sz="1200" dirty="0"/>
          </a:p>
        </p:txBody>
      </p:sp>
      <p:sp>
        <p:nvSpPr>
          <p:cNvPr id="20" name="TextBox 19"/>
          <p:cNvSpPr txBox="1"/>
          <p:nvPr/>
        </p:nvSpPr>
        <p:spPr>
          <a:xfrm>
            <a:off x="1683451" y="2738694"/>
            <a:ext cx="7164724" cy="523220"/>
          </a:xfrm>
          <a:prstGeom prst="rect">
            <a:avLst/>
          </a:prstGeom>
          <a:solidFill>
            <a:schemeClr val="accent4">
              <a:lumMod val="20000"/>
              <a:lumOff val="80000"/>
            </a:schemeClr>
          </a:solidFill>
        </p:spPr>
        <p:txBody>
          <a:bodyPr wrap="square" rtlCol="0">
            <a:spAutoFit/>
          </a:bodyPr>
          <a:lstStyle/>
          <a:p>
            <a:pPr algn="ctr"/>
            <a:r>
              <a:rPr lang="ru-RU" dirty="0"/>
              <a:t>Далее три поля определяют наличие фрагментации пакета, в случае если он </a:t>
            </a:r>
            <a:r>
              <a:rPr lang="ru-RU" dirty="0" smtClean="0"/>
              <a:t>был</a:t>
            </a:r>
          </a:p>
          <a:p>
            <a:pPr algn="ctr"/>
            <a:r>
              <a:rPr lang="ru-RU" dirty="0" smtClean="0"/>
              <a:t>слишком </a:t>
            </a:r>
            <a:r>
              <a:rPr lang="ru-RU" dirty="0"/>
              <a:t>велик для передачи</a:t>
            </a:r>
            <a:r>
              <a:rPr lang="ru-RU" dirty="0" smtClean="0"/>
              <a:t>:</a:t>
            </a:r>
            <a:endParaRPr lang="ru-RU" dirty="0"/>
          </a:p>
        </p:txBody>
      </p:sp>
      <p:sp>
        <p:nvSpPr>
          <p:cNvPr id="21" name="TextBox 20"/>
          <p:cNvSpPr txBox="1"/>
          <p:nvPr/>
        </p:nvSpPr>
        <p:spPr>
          <a:xfrm>
            <a:off x="5665810" y="3334345"/>
            <a:ext cx="3052439" cy="276999"/>
          </a:xfrm>
          <a:prstGeom prst="rect">
            <a:avLst/>
          </a:prstGeom>
          <a:noFill/>
        </p:spPr>
        <p:txBody>
          <a:bodyPr wrap="none" rtlCol="0">
            <a:spAutoFit/>
          </a:bodyPr>
          <a:lstStyle/>
          <a:p>
            <a:r>
              <a:rPr lang="ru-RU" sz="1200" b="1" dirty="0"/>
              <a:t>ID </a:t>
            </a:r>
            <a:r>
              <a:rPr lang="ru-RU" sz="1200" dirty="0"/>
              <a:t>- идентификатор фрагмента - 16 бит</a:t>
            </a:r>
            <a:r>
              <a:rPr lang="ru-RU" sz="1200" dirty="0" smtClean="0"/>
              <a:t>;</a:t>
            </a:r>
            <a:endParaRPr lang="ru-RU" sz="1200" dirty="0"/>
          </a:p>
        </p:txBody>
      </p:sp>
      <p:sp>
        <p:nvSpPr>
          <p:cNvPr id="22" name="TextBox 21"/>
          <p:cNvSpPr txBox="1"/>
          <p:nvPr/>
        </p:nvSpPr>
        <p:spPr>
          <a:xfrm>
            <a:off x="2603932" y="3723555"/>
            <a:ext cx="5431295" cy="461665"/>
          </a:xfrm>
          <a:prstGeom prst="rect">
            <a:avLst/>
          </a:prstGeom>
          <a:noFill/>
        </p:spPr>
        <p:txBody>
          <a:bodyPr wrap="none" rtlCol="0">
            <a:spAutoFit/>
          </a:bodyPr>
          <a:lstStyle/>
          <a:p>
            <a:r>
              <a:rPr lang="ru-RU" sz="1200" b="1" dirty="0"/>
              <a:t>FL</a:t>
            </a:r>
            <a:r>
              <a:rPr lang="ru-RU" sz="1200" dirty="0"/>
              <a:t> - флаги фрагментации - 3 бита(Flag1 - зарезервирован = 0, Flag2 </a:t>
            </a:r>
            <a:r>
              <a:rPr lang="ru-RU" sz="1200" dirty="0" smtClean="0"/>
              <a:t>– не</a:t>
            </a:r>
          </a:p>
          <a:p>
            <a:r>
              <a:rPr lang="ru-RU" sz="1200" dirty="0" smtClean="0"/>
              <a:t>фрагментировать</a:t>
            </a:r>
            <a:r>
              <a:rPr lang="ru-RU" sz="1200" dirty="0"/>
              <a:t>, Flag3 - у пакета есть еще фрагменты</a:t>
            </a:r>
            <a:r>
              <a:rPr lang="ru-RU" sz="1200" dirty="0" smtClean="0"/>
              <a:t>);</a:t>
            </a:r>
            <a:endParaRPr lang="ru-RU" sz="1200" dirty="0"/>
          </a:p>
        </p:txBody>
      </p:sp>
      <p:sp>
        <p:nvSpPr>
          <p:cNvPr id="25" name="Скругленный прямоугольник 24"/>
          <p:cNvSpPr/>
          <p:nvPr/>
        </p:nvSpPr>
        <p:spPr>
          <a:xfrm>
            <a:off x="1683451" y="1729763"/>
            <a:ext cx="2783328" cy="387772"/>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6" name="Скругленный прямоугольник 25"/>
          <p:cNvSpPr/>
          <p:nvPr/>
        </p:nvSpPr>
        <p:spPr>
          <a:xfrm>
            <a:off x="1683451" y="2772895"/>
            <a:ext cx="7164724" cy="477146"/>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7" name="Скругленный прямоугольник 26"/>
          <p:cNvSpPr/>
          <p:nvPr/>
        </p:nvSpPr>
        <p:spPr>
          <a:xfrm>
            <a:off x="5375422" y="3334345"/>
            <a:ext cx="3489038" cy="304906"/>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9" name="Скругленный прямоугольник 28"/>
          <p:cNvSpPr/>
          <p:nvPr/>
        </p:nvSpPr>
        <p:spPr>
          <a:xfrm>
            <a:off x="2603932" y="3752824"/>
            <a:ext cx="6255239" cy="477146"/>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30" name="Скругленный прямоугольник 29"/>
          <p:cNvSpPr/>
          <p:nvPr/>
        </p:nvSpPr>
        <p:spPr>
          <a:xfrm>
            <a:off x="1887373" y="4313524"/>
            <a:ext cx="6977087" cy="477146"/>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31" name="Стрелка вниз 30"/>
          <p:cNvSpPr/>
          <p:nvPr/>
        </p:nvSpPr>
        <p:spPr>
          <a:xfrm>
            <a:off x="2434658" y="2204709"/>
            <a:ext cx="338547" cy="4698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2" name="Стрелка вниз 31"/>
          <p:cNvSpPr/>
          <p:nvPr/>
        </p:nvSpPr>
        <p:spPr>
          <a:xfrm>
            <a:off x="3579017" y="2213421"/>
            <a:ext cx="338547" cy="4698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Прямоугольник 32"/>
          <p:cNvSpPr/>
          <p:nvPr/>
        </p:nvSpPr>
        <p:spPr>
          <a:xfrm>
            <a:off x="245436" y="485052"/>
            <a:ext cx="614735" cy="357909"/>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V</a:t>
            </a:r>
            <a:endParaRPr lang="ru-RU" dirty="0"/>
          </a:p>
        </p:txBody>
      </p:sp>
      <p:sp>
        <p:nvSpPr>
          <p:cNvPr id="34" name="Прямоугольник 33"/>
          <p:cNvSpPr/>
          <p:nvPr/>
        </p:nvSpPr>
        <p:spPr>
          <a:xfrm>
            <a:off x="1464920" y="485056"/>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err="1" smtClean="0"/>
              <a:t>ToS</a:t>
            </a:r>
            <a:endParaRPr lang="ru-RU" dirty="0"/>
          </a:p>
        </p:txBody>
      </p:sp>
      <p:sp>
        <p:nvSpPr>
          <p:cNvPr id="35" name="Прямоугольник 34"/>
          <p:cNvSpPr/>
          <p:nvPr/>
        </p:nvSpPr>
        <p:spPr>
          <a:xfrm>
            <a:off x="2669102" y="485056"/>
            <a:ext cx="582277" cy="557283"/>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ID</a:t>
            </a:r>
            <a:endParaRPr lang="ru-RU" dirty="0"/>
          </a:p>
        </p:txBody>
      </p:sp>
      <p:sp>
        <p:nvSpPr>
          <p:cNvPr id="36" name="Прямоугольник 35"/>
          <p:cNvSpPr/>
          <p:nvPr/>
        </p:nvSpPr>
        <p:spPr>
          <a:xfrm>
            <a:off x="3873284" y="485056"/>
            <a:ext cx="582277" cy="557283"/>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FO</a:t>
            </a:r>
            <a:endParaRPr lang="ru-RU" dirty="0"/>
          </a:p>
        </p:txBody>
      </p:sp>
      <p:sp>
        <p:nvSpPr>
          <p:cNvPr id="37" name="Прямоугольник 36"/>
          <p:cNvSpPr/>
          <p:nvPr/>
        </p:nvSpPr>
        <p:spPr>
          <a:xfrm>
            <a:off x="5090110" y="485056"/>
            <a:ext cx="582277"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P</a:t>
            </a:r>
            <a:endParaRPr lang="ru-RU" dirty="0"/>
          </a:p>
        </p:txBody>
      </p:sp>
      <p:sp>
        <p:nvSpPr>
          <p:cNvPr id="38" name="Прямоугольник 37"/>
          <p:cNvSpPr/>
          <p:nvPr/>
        </p:nvSpPr>
        <p:spPr>
          <a:xfrm>
            <a:off x="6306937" y="485054"/>
            <a:ext cx="937491"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S</a:t>
            </a:r>
          </a:p>
          <a:p>
            <a:pPr algn="ctr"/>
            <a:r>
              <a:rPr lang="en-US" sz="1100" dirty="0" smtClean="0"/>
              <a:t>IP-address</a:t>
            </a:r>
            <a:endParaRPr lang="ru-RU" sz="1100" dirty="0"/>
          </a:p>
        </p:txBody>
      </p:sp>
      <p:sp>
        <p:nvSpPr>
          <p:cNvPr id="39" name="Прямоугольник 38"/>
          <p:cNvSpPr/>
          <p:nvPr/>
        </p:nvSpPr>
        <p:spPr>
          <a:xfrm>
            <a:off x="2044903" y="482362"/>
            <a:ext cx="2427559" cy="5599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756265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Скругленный прямоугольник 62"/>
          <p:cNvSpPr/>
          <p:nvPr/>
        </p:nvSpPr>
        <p:spPr>
          <a:xfrm>
            <a:off x="200731" y="4583673"/>
            <a:ext cx="8799857" cy="401502"/>
          </a:xfrm>
          <a:prstGeom prst="roundRect">
            <a:avLst>
              <a:gd name="adj" fmla="val 3040"/>
            </a:avLst>
          </a:prstGeom>
          <a:solidFill>
            <a:srgbClr val="FFEACC"/>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62" name="Скругленный прямоугольник 61"/>
          <p:cNvSpPr/>
          <p:nvPr/>
        </p:nvSpPr>
        <p:spPr>
          <a:xfrm>
            <a:off x="238859" y="1116137"/>
            <a:ext cx="6292452" cy="304120"/>
          </a:xfrm>
          <a:prstGeom prst="roundRect">
            <a:avLst>
              <a:gd name="adj" fmla="val 3040"/>
            </a:avLst>
          </a:prstGeom>
          <a:solidFill>
            <a:srgbClr val="FFEACC"/>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238859" y="16426"/>
            <a:ext cx="8520600" cy="412474"/>
          </a:xfrm>
        </p:spPr>
        <p:txBody>
          <a:bodyPr/>
          <a:lstStyle/>
          <a:p>
            <a:r>
              <a:rPr lang="ru-RU" sz="2000" dirty="0"/>
              <a:t>Формат заголовка </a:t>
            </a:r>
            <a:r>
              <a:rPr lang="en-US" sz="2000" dirty="0"/>
              <a:t>IPv4</a:t>
            </a:r>
            <a:endParaRPr lang="ru-RU" sz="2000" dirty="0"/>
          </a:p>
        </p:txBody>
      </p:sp>
      <p:sp>
        <p:nvSpPr>
          <p:cNvPr id="6" name="Прямоугольник 5"/>
          <p:cNvSpPr/>
          <p:nvPr/>
        </p:nvSpPr>
        <p:spPr>
          <a:xfrm>
            <a:off x="238859" y="485052"/>
            <a:ext cx="614735" cy="357909"/>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V</a:t>
            </a:r>
            <a:endParaRPr lang="ru-RU" dirty="0"/>
          </a:p>
        </p:txBody>
      </p:sp>
      <p:sp>
        <p:nvSpPr>
          <p:cNvPr id="7" name="Прямоугольник 6"/>
          <p:cNvSpPr/>
          <p:nvPr/>
        </p:nvSpPr>
        <p:spPr>
          <a:xfrm>
            <a:off x="853594" y="485056"/>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IHL</a:t>
            </a:r>
          </a:p>
        </p:txBody>
      </p:sp>
      <p:sp>
        <p:nvSpPr>
          <p:cNvPr id="8" name="Прямоугольник 7"/>
          <p:cNvSpPr/>
          <p:nvPr/>
        </p:nvSpPr>
        <p:spPr>
          <a:xfrm>
            <a:off x="1458343" y="485056"/>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err="1" smtClean="0"/>
              <a:t>ToS</a:t>
            </a:r>
            <a:endParaRPr lang="ru-RU" dirty="0"/>
          </a:p>
        </p:txBody>
      </p:sp>
      <p:sp>
        <p:nvSpPr>
          <p:cNvPr id="9" name="Прямоугольник 8"/>
          <p:cNvSpPr/>
          <p:nvPr/>
        </p:nvSpPr>
        <p:spPr>
          <a:xfrm>
            <a:off x="2662525" y="485056"/>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ID</a:t>
            </a:r>
            <a:endParaRPr lang="ru-RU" dirty="0"/>
          </a:p>
        </p:txBody>
      </p:sp>
      <p:sp>
        <p:nvSpPr>
          <p:cNvPr id="10" name="Прямоугольник 9"/>
          <p:cNvSpPr/>
          <p:nvPr/>
        </p:nvSpPr>
        <p:spPr>
          <a:xfrm>
            <a:off x="3866707" y="485056"/>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FO</a:t>
            </a:r>
            <a:endParaRPr lang="ru-RU" dirty="0"/>
          </a:p>
        </p:txBody>
      </p:sp>
      <p:sp>
        <p:nvSpPr>
          <p:cNvPr id="11" name="Прямоугольник 10"/>
          <p:cNvSpPr/>
          <p:nvPr/>
        </p:nvSpPr>
        <p:spPr>
          <a:xfrm>
            <a:off x="5070623" y="485055"/>
            <a:ext cx="582277" cy="557283"/>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P</a:t>
            </a:r>
            <a:endParaRPr lang="ru-RU" dirty="0"/>
          </a:p>
        </p:txBody>
      </p:sp>
      <p:sp>
        <p:nvSpPr>
          <p:cNvPr id="12" name="Прямоугольник 11"/>
          <p:cNvSpPr/>
          <p:nvPr/>
        </p:nvSpPr>
        <p:spPr>
          <a:xfrm>
            <a:off x="6300360" y="485054"/>
            <a:ext cx="937491"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S</a:t>
            </a:r>
          </a:p>
          <a:p>
            <a:pPr algn="ctr"/>
            <a:r>
              <a:rPr lang="en-US" sz="1100" dirty="0" smtClean="0"/>
              <a:t>IP-address</a:t>
            </a:r>
            <a:endParaRPr lang="ru-RU" sz="1100" dirty="0"/>
          </a:p>
        </p:txBody>
      </p:sp>
      <p:sp>
        <p:nvSpPr>
          <p:cNvPr id="13" name="Прямоугольник 12"/>
          <p:cNvSpPr/>
          <p:nvPr/>
        </p:nvSpPr>
        <p:spPr>
          <a:xfrm>
            <a:off x="8234457" y="485054"/>
            <a:ext cx="724984" cy="357907"/>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DATA</a:t>
            </a:r>
            <a:endParaRPr lang="ru-RU" sz="1100" dirty="0"/>
          </a:p>
        </p:txBody>
      </p:sp>
      <p:sp>
        <p:nvSpPr>
          <p:cNvPr id="14" name="Прямоугольник 13"/>
          <p:cNvSpPr/>
          <p:nvPr/>
        </p:nvSpPr>
        <p:spPr>
          <a:xfrm>
            <a:off x="2057776" y="485056"/>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TL</a:t>
            </a:r>
          </a:p>
        </p:txBody>
      </p:sp>
      <p:sp>
        <p:nvSpPr>
          <p:cNvPr id="15" name="Прямоугольник 14"/>
          <p:cNvSpPr/>
          <p:nvPr/>
        </p:nvSpPr>
        <p:spPr>
          <a:xfrm>
            <a:off x="3261958" y="485056"/>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FL</a:t>
            </a:r>
          </a:p>
        </p:txBody>
      </p:sp>
      <p:sp>
        <p:nvSpPr>
          <p:cNvPr id="16" name="Прямоугольник 15"/>
          <p:cNvSpPr/>
          <p:nvPr/>
        </p:nvSpPr>
        <p:spPr>
          <a:xfrm>
            <a:off x="4484367" y="485054"/>
            <a:ext cx="587859" cy="557283"/>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TTL</a:t>
            </a:r>
          </a:p>
        </p:txBody>
      </p:sp>
      <p:sp>
        <p:nvSpPr>
          <p:cNvPr id="17" name="Прямоугольник 16"/>
          <p:cNvSpPr/>
          <p:nvPr/>
        </p:nvSpPr>
        <p:spPr>
          <a:xfrm>
            <a:off x="5689288" y="485055"/>
            <a:ext cx="587859"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HC</a:t>
            </a:r>
          </a:p>
        </p:txBody>
      </p:sp>
      <p:sp>
        <p:nvSpPr>
          <p:cNvPr id="18" name="Прямоугольник 17"/>
          <p:cNvSpPr/>
          <p:nvPr/>
        </p:nvSpPr>
        <p:spPr>
          <a:xfrm>
            <a:off x="7244428" y="485056"/>
            <a:ext cx="985746" cy="357907"/>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a:t>
            </a:r>
          </a:p>
          <a:p>
            <a:pPr algn="ctr"/>
            <a:r>
              <a:rPr lang="en-US" sz="1100" dirty="0" smtClean="0"/>
              <a:t>IP-address</a:t>
            </a:r>
          </a:p>
        </p:txBody>
      </p:sp>
      <p:pic>
        <p:nvPicPr>
          <p:cNvPr id="19" name="Picture 2" descr="Отображается файл &quot;Копия img-host.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3035" y="2033304"/>
            <a:ext cx="635523" cy="635524"/>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Отображается файл &quot;img-router.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9456" y="2151333"/>
            <a:ext cx="573646" cy="573647"/>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Отображается файл &quot;Копия img-host.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8117468" y="2033304"/>
            <a:ext cx="627010" cy="635524"/>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Отображается файл &quot;img-router.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5810" y="2860624"/>
            <a:ext cx="573646" cy="57364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Отображается файл &quot;img-router.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43102" y="2875441"/>
            <a:ext cx="573646" cy="573647"/>
          </a:xfrm>
          <a:prstGeom prst="rect">
            <a:avLst/>
          </a:prstGeom>
          <a:noFill/>
          <a:extLst>
            <a:ext uri="{909E8E84-426E-40DD-AFC4-6F175D3DCCD1}">
              <a14:hiddenFill xmlns:a14="http://schemas.microsoft.com/office/drawing/2010/main">
                <a:solidFill>
                  <a:srgbClr val="FFFFFF"/>
                </a:solidFill>
              </a14:hiddenFill>
            </a:ext>
          </a:extLst>
        </p:spPr>
      </p:pic>
      <p:cxnSp>
        <p:nvCxnSpPr>
          <p:cNvPr id="31" name="Прямая соединительная линия 30"/>
          <p:cNvCxnSpPr>
            <a:endCxn id="22" idx="0"/>
          </p:cNvCxnSpPr>
          <p:nvPr/>
        </p:nvCxnSpPr>
        <p:spPr>
          <a:xfrm>
            <a:off x="6069927" y="2570639"/>
            <a:ext cx="412706" cy="28998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2" name="Прямая соединительная линия 31"/>
          <p:cNvCxnSpPr/>
          <p:nvPr/>
        </p:nvCxnSpPr>
        <p:spPr>
          <a:xfrm flipH="1">
            <a:off x="6585370" y="2570639"/>
            <a:ext cx="177251" cy="25995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flipH="1">
            <a:off x="6773826" y="3147447"/>
            <a:ext cx="527626"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flipH="1" flipV="1">
            <a:off x="7349937" y="2570639"/>
            <a:ext cx="177251" cy="25995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flipH="1">
            <a:off x="7652936" y="2570639"/>
            <a:ext cx="377635" cy="32001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025022" y="2730646"/>
            <a:ext cx="1114408" cy="261610"/>
          </a:xfrm>
          <a:prstGeom prst="rect">
            <a:avLst/>
          </a:prstGeom>
          <a:noFill/>
        </p:spPr>
        <p:txBody>
          <a:bodyPr wrap="none" rtlCol="0">
            <a:spAutoFit/>
          </a:bodyPr>
          <a:lstStyle/>
          <a:p>
            <a:r>
              <a:rPr lang="ru-RU" sz="1100" dirty="0"/>
              <a:t>П</a:t>
            </a:r>
            <a:r>
              <a:rPr lang="ru-RU" sz="1100" dirty="0" smtClean="0"/>
              <a:t>ользователь</a:t>
            </a:r>
            <a:endParaRPr lang="ru-RU" sz="1100" dirty="0"/>
          </a:p>
        </p:txBody>
      </p:sp>
      <p:sp>
        <p:nvSpPr>
          <p:cNvPr id="54" name="TextBox 53"/>
          <p:cNvSpPr txBox="1"/>
          <p:nvPr/>
        </p:nvSpPr>
        <p:spPr>
          <a:xfrm>
            <a:off x="7972643" y="2729625"/>
            <a:ext cx="1114408" cy="261610"/>
          </a:xfrm>
          <a:prstGeom prst="rect">
            <a:avLst/>
          </a:prstGeom>
          <a:noFill/>
        </p:spPr>
        <p:txBody>
          <a:bodyPr wrap="none" rtlCol="0">
            <a:spAutoFit/>
          </a:bodyPr>
          <a:lstStyle/>
          <a:p>
            <a:r>
              <a:rPr lang="ru-RU" sz="1100" dirty="0"/>
              <a:t>П</a:t>
            </a:r>
            <a:r>
              <a:rPr lang="ru-RU" sz="1100" dirty="0" smtClean="0"/>
              <a:t>ользователь</a:t>
            </a:r>
            <a:endParaRPr lang="ru-RU" sz="1100" dirty="0"/>
          </a:p>
        </p:txBody>
      </p:sp>
      <p:sp>
        <p:nvSpPr>
          <p:cNvPr id="55" name="TextBox 54"/>
          <p:cNvSpPr txBox="1"/>
          <p:nvPr/>
        </p:nvSpPr>
        <p:spPr>
          <a:xfrm>
            <a:off x="5550258" y="3388524"/>
            <a:ext cx="1228221" cy="261610"/>
          </a:xfrm>
          <a:prstGeom prst="rect">
            <a:avLst/>
          </a:prstGeom>
          <a:noFill/>
        </p:spPr>
        <p:txBody>
          <a:bodyPr wrap="none" rtlCol="0">
            <a:spAutoFit/>
          </a:bodyPr>
          <a:lstStyle/>
          <a:p>
            <a:r>
              <a:rPr lang="ru-RU" sz="1100" dirty="0"/>
              <a:t>М</a:t>
            </a:r>
            <a:r>
              <a:rPr lang="ru-RU" sz="1100" dirty="0" smtClean="0"/>
              <a:t>аршрутизатор</a:t>
            </a:r>
            <a:endParaRPr lang="ru-RU" sz="1100" dirty="0"/>
          </a:p>
        </p:txBody>
      </p:sp>
      <p:sp>
        <p:nvSpPr>
          <p:cNvPr id="56" name="TextBox 55"/>
          <p:cNvSpPr txBox="1"/>
          <p:nvPr/>
        </p:nvSpPr>
        <p:spPr>
          <a:xfrm>
            <a:off x="7301452" y="3360504"/>
            <a:ext cx="1228221" cy="261610"/>
          </a:xfrm>
          <a:prstGeom prst="rect">
            <a:avLst/>
          </a:prstGeom>
          <a:noFill/>
        </p:spPr>
        <p:txBody>
          <a:bodyPr wrap="none" rtlCol="0">
            <a:spAutoFit/>
          </a:bodyPr>
          <a:lstStyle/>
          <a:p>
            <a:r>
              <a:rPr lang="ru-RU" sz="1100" dirty="0"/>
              <a:t>М</a:t>
            </a:r>
            <a:r>
              <a:rPr lang="ru-RU" sz="1100" dirty="0" smtClean="0"/>
              <a:t>аршрутизатор</a:t>
            </a:r>
            <a:endParaRPr lang="ru-RU" sz="1100" dirty="0"/>
          </a:p>
        </p:txBody>
      </p:sp>
      <p:sp>
        <p:nvSpPr>
          <p:cNvPr id="57" name="TextBox 56"/>
          <p:cNvSpPr txBox="1"/>
          <p:nvPr/>
        </p:nvSpPr>
        <p:spPr>
          <a:xfrm>
            <a:off x="6433146" y="1952706"/>
            <a:ext cx="1228221" cy="261610"/>
          </a:xfrm>
          <a:prstGeom prst="rect">
            <a:avLst/>
          </a:prstGeom>
          <a:noFill/>
        </p:spPr>
        <p:txBody>
          <a:bodyPr wrap="none" rtlCol="0">
            <a:spAutoFit/>
          </a:bodyPr>
          <a:lstStyle/>
          <a:p>
            <a:r>
              <a:rPr lang="ru-RU" sz="1100" dirty="0"/>
              <a:t>М</a:t>
            </a:r>
            <a:r>
              <a:rPr lang="ru-RU" sz="1100" dirty="0" smtClean="0"/>
              <a:t>аршрутизатор</a:t>
            </a:r>
            <a:endParaRPr lang="ru-RU" sz="1100" dirty="0"/>
          </a:p>
        </p:txBody>
      </p:sp>
      <p:sp>
        <p:nvSpPr>
          <p:cNvPr id="58" name="TextBox 57"/>
          <p:cNvSpPr txBox="1"/>
          <p:nvPr/>
        </p:nvSpPr>
        <p:spPr>
          <a:xfrm>
            <a:off x="146654" y="1435561"/>
            <a:ext cx="5151591" cy="3139321"/>
          </a:xfrm>
          <a:prstGeom prst="rect">
            <a:avLst/>
          </a:prstGeom>
          <a:noFill/>
        </p:spPr>
        <p:txBody>
          <a:bodyPr wrap="square" rtlCol="0">
            <a:spAutoFit/>
          </a:bodyPr>
          <a:lstStyle/>
          <a:p>
            <a:r>
              <a:rPr lang="ru-RU" sz="1100" dirty="0" smtClean="0"/>
              <a:t>Данное </a:t>
            </a:r>
            <a:r>
              <a:rPr lang="ru-RU" sz="1100" dirty="0"/>
              <a:t>поле предназначено для борьбы с последствиями возникновения </a:t>
            </a:r>
            <a:r>
              <a:rPr lang="ru-RU" sz="1100" dirty="0" smtClean="0"/>
              <a:t>сетевых петель</a:t>
            </a:r>
            <a:r>
              <a:rPr lang="ru-RU" sz="1100" dirty="0"/>
              <a:t>. В случае возникновения сетевой петли, пакет начинает циркулировать по сети</a:t>
            </a:r>
          </a:p>
          <a:p>
            <a:r>
              <a:rPr lang="ru-RU" sz="1100" dirty="0"/>
              <a:t>создавая паразитный трафик, которые в случае замкнутой петли может привести </a:t>
            </a:r>
            <a:r>
              <a:rPr lang="ru-RU" sz="1100" dirty="0" smtClean="0"/>
              <a:t>к перегрузке </a:t>
            </a:r>
            <a:r>
              <a:rPr lang="ru-RU" sz="1100" dirty="0"/>
              <a:t>сети и оборудования. Обычно TTL устанавливается в значение 64 или 255.</a:t>
            </a:r>
          </a:p>
          <a:p>
            <a:r>
              <a:rPr lang="ru-RU" sz="1100" dirty="0"/>
              <a:t>Время жизни пакета измеряется в количестве переходов через </a:t>
            </a:r>
            <a:r>
              <a:rPr lang="ru-RU" sz="1100" dirty="0" smtClean="0"/>
              <a:t>маршрутизаторы. В </a:t>
            </a:r>
            <a:r>
              <a:rPr lang="ru-RU" sz="1100" dirty="0"/>
              <a:t>представленном примере при изначальном времени жизни пакета = 10, пакет </a:t>
            </a:r>
            <a:r>
              <a:rPr lang="ru-RU" sz="1100" dirty="0" smtClean="0"/>
              <a:t>может пройти </a:t>
            </a:r>
            <a:r>
              <a:rPr lang="ru-RU" sz="1100" dirty="0"/>
              <a:t>петлю из 3х маршрутизаторов 3 раза, после чего будет отброшен. Для 11</a:t>
            </a:r>
          </a:p>
          <a:p>
            <a:r>
              <a:rPr lang="ru-RU" sz="1100" dirty="0"/>
              <a:t>мегабитного потока это приведет к возникновению помимо 11 Мбит/с </a:t>
            </a:r>
            <a:r>
              <a:rPr lang="ru-RU" sz="1100" dirty="0" smtClean="0"/>
              <a:t>изначального потока </a:t>
            </a:r>
            <a:r>
              <a:rPr lang="ru-RU" sz="1100" dirty="0"/>
              <a:t>еще 22 Мбит/с паразитного потока трафика. Но благодаря TTL сеть </a:t>
            </a:r>
            <a:r>
              <a:rPr lang="ru-RU" sz="1100" dirty="0" smtClean="0"/>
              <a:t>будет продолжать функционировать. При </a:t>
            </a:r>
            <a:r>
              <a:rPr lang="ru-RU" sz="1100" dirty="0"/>
              <a:t>отбросе пакетов с истекшим временем жизни маршрутизатор может </a:t>
            </a:r>
            <a:r>
              <a:rPr lang="ru-RU" sz="1100" dirty="0" smtClean="0"/>
              <a:t>отправить ICMP </a:t>
            </a:r>
            <a:r>
              <a:rPr lang="ru-RU" sz="1100" dirty="0"/>
              <a:t>пакет отправителю, указав причину уничтожения пакета. На основании </a:t>
            </a:r>
            <a:r>
              <a:rPr lang="ru-RU" sz="1100" dirty="0" smtClean="0"/>
              <a:t>данной информации </a:t>
            </a:r>
            <a:r>
              <a:rPr lang="ru-RU" sz="1100" dirty="0"/>
              <a:t>сетевой администратор может выяснить причину, по которой </a:t>
            </a:r>
            <a:r>
              <a:rPr lang="ru-RU" sz="1100" dirty="0" smtClean="0"/>
              <a:t>пакеты сбились </a:t>
            </a:r>
            <a:r>
              <a:rPr lang="ru-RU" sz="1100" dirty="0"/>
              <a:t>с верного маршрута и совместно с другими администраторами устранить </a:t>
            </a:r>
            <a:r>
              <a:rPr lang="ru-RU" sz="1100" dirty="0" smtClean="0"/>
              <a:t>ее. </a:t>
            </a:r>
            <a:endParaRPr lang="ru-RU" sz="1100" dirty="0"/>
          </a:p>
        </p:txBody>
      </p:sp>
      <p:sp>
        <p:nvSpPr>
          <p:cNvPr id="59" name="TextBox 58"/>
          <p:cNvSpPr txBox="1"/>
          <p:nvPr/>
        </p:nvSpPr>
        <p:spPr>
          <a:xfrm>
            <a:off x="200733" y="4562707"/>
            <a:ext cx="8799856" cy="430887"/>
          </a:xfrm>
          <a:prstGeom prst="rect">
            <a:avLst/>
          </a:prstGeom>
          <a:noFill/>
        </p:spPr>
        <p:txBody>
          <a:bodyPr wrap="square" rtlCol="0">
            <a:spAutoFit/>
          </a:bodyPr>
          <a:lstStyle/>
          <a:p>
            <a:r>
              <a:rPr lang="ru-RU" sz="1100" dirty="0"/>
              <a:t>За полем TTL следует поле протокола вышележащего уровня</a:t>
            </a:r>
            <a:r>
              <a:rPr lang="ru-RU" sz="1100" b="1" dirty="0"/>
              <a:t> P </a:t>
            </a:r>
            <a:r>
              <a:rPr lang="ru-RU" sz="1100" dirty="0"/>
              <a:t>- 8 бит. Обычно </a:t>
            </a:r>
            <a:r>
              <a:rPr lang="ru-RU" sz="1100" dirty="0" smtClean="0"/>
              <a:t>оно указывает </a:t>
            </a:r>
            <a:r>
              <a:rPr lang="ru-RU" sz="1100" dirty="0"/>
              <a:t>на применение UDP(17) или TCP(6) протокола, OSPF(89) или </a:t>
            </a:r>
            <a:r>
              <a:rPr lang="ru-RU" sz="1100" dirty="0" smtClean="0"/>
              <a:t>других протоколов.</a:t>
            </a:r>
            <a:endParaRPr lang="ru-RU" sz="1100" dirty="0"/>
          </a:p>
        </p:txBody>
      </p:sp>
      <p:sp>
        <p:nvSpPr>
          <p:cNvPr id="60" name="TextBox 59"/>
          <p:cNvSpPr txBox="1"/>
          <p:nvPr/>
        </p:nvSpPr>
        <p:spPr>
          <a:xfrm>
            <a:off x="200731" y="1132368"/>
            <a:ext cx="6330579" cy="276999"/>
          </a:xfrm>
          <a:prstGeom prst="rect">
            <a:avLst/>
          </a:prstGeom>
          <a:noFill/>
        </p:spPr>
        <p:txBody>
          <a:bodyPr wrap="none" rtlCol="0">
            <a:spAutoFit/>
          </a:bodyPr>
          <a:lstStyle/>
          <a:p>
            <a:r>
              <a:rPr lang="ru-RU" sz="1200" dirty="0"/>
              <a:t>После полей фрагментации следует поле время жизни пакета (</a:t>
            </a:r>
            <a:r>
              <a:rPr lang="ru-RU" sz="1200" b="1" dirty="0"/>
              <a:t>TTL</a:t>
            </a:r>
            <a:r>
              <a:rPr lang="ru-RU" sz="1200" dirty="0"/>
              <a:t>) длинной в 8 бит</a:t>
            </a:r>
            <a:r>
              <a:rPr lang="ru-RU" sz="1200" dirty="0" smtClean="0"/>
              <a:t>.</a:t>
            </a:r>
            <a:endParaRPr lang="ru-RU" sz="1200" dirty="0"/>
          </a:p>
        </p:txBody>
      </p:sp>
      <p:cxnSp>
        <p:nvCxnSpPr>
          <p:cNvPr id="4" name="Прямая со стрелкой 3"/>
          <p:cNvCxnSpPr/>
          <p:nvPr/>
        </p:nvCxnSpPr>
        <p:spPr>
          <a:xfrm>
            <a:off x="6018558" y="2668828"/>
            <a:ext cx="334116" cy="221826"/>
          </a:xfrm>
          <a:prstGeom prst="straightConnector1">
            <a:avLst/>
          </a:prstGeom>
          <a:ln w="19050">
            <a:solidFill>
              <a:schemeClr val="tx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p:nvPr/>
        </p:nvCxnSpPr>
        <p:spPr>
          <a:xfrm>
            <a:off x="6834124" y="3269483"/>
            <a:ext cx="433177" cy="3106"/>
          </a:xfrm>
          <a:prstGeom prst="straightConnector1">
            <a:avLst/>
          </a:prstGeom>
          <a:ln w="19050">
            <a:solidFill>
              <a:schemeClr val="tx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Прямая со стрелкой 40"/>
          <p:cNvCxnSpPr/>
          <p:nvPr/>
        </p:nvCxnSpPr>
        <p:spPr>
          <a:xfrm flipV="1">
            <a:off x="7796997" y="2668828"/>
            <a:ext cx="320471" cy="271969"/>
          </a:xfrm>
          <a:prstGeom prst="straightConnector1">
            <a:avLst/>
          </a:prstGeom>
          <a:ln w="19050">
            <a:solidFill>
              <a:schemeClr val="tx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5376491" y="1759589"/>
            <a:ext cx="718466" cy="276999"/>
          </a:xfrm>
          <a:prstGeom prst="rect">
            <a:avLst/>
          </a:prstGeom>
          <a:noFill/>
        </p:spPr>
        <p:txBody>
          <a:bodyPr wrap="none" rtlCol="0">
            <a:spAutoFit/>
          </a:bodyPr>
          <a:lstStyle/>
          <a:p>
            <a:r>
              <a:rPr lang="en-US" sz="1200" dirty="0" smtClean="0"/>
              <a:t>TTL=</a:t>
            </a:r>
            <a:r>
              <a:rPr lang="ru-RU" sz="1200" dirty="0" smtClean="0"/>
              <a:t>64</a:t>
            </a:r>
            <a:endParaRPr lang="ru-RU" sz="1200" dirty="0"/>
          </a:p>
        </p:txBody>
      </p:sp>
      <p:sp>
        <p:nvSpPr>
          <p:cNvPr id="43" name="TextBox 42"/>
          <p:cNvSpPr txBox="1"/>
          <p:nvPr/>
        </p:nvSpPr>
        <p:spPr>
          <a:xfrm>
            <a:off x="6007750" y="3609449"/>
            <a:ext cx="761747" cy="276999"/>
          </a:xfrm>
          <a:prstGeom prst="rect">
            <a:avLst/>
          </a:prstGeom>
          <a:noFill/>
        </p:spPr>
        <p:txBody>
          <a:bodyPr wrap="none" rtlCol="0">
            <a:spAutoFit/>
          </a:bodyPr>
          <a:lstStyle/>
          <a:p>
            <a:r>
              <a:rPr lang="en-US" sz="1200" dirty="0"/>
              <a:t>TTL= </a:t>
            </a:r>
            <a:r>
              <a:rPr lang="ru-RU" sz="1200" dirty="0" smtClean="0"/>
              <a:t>63</a:t>
            </a:r>
            <a:endParaRPr lang="ru-RU" sz="1200" dirty="0"/>
          </a:p>
        </p:txBody>
      </p:sp>
      <p:sp>
        <p:nvSpPr>
          <p:cNvPr id="45" name="TextBox 44"/>
          <p:cNvSpPr txBox="1"/>
          <p:nvPr/>
        </p:nvSpPr>
        <p:spPr>
          <a:xfrm>
            <a:off x="7310475" y="3609449"/>
            <a:ext cx="761747" cy="276999"/>
          </a:xfrm>
          <a:prstGeom prst="rect">
            <a:avLst/>
          </a:prstGeom>
          <a:noFill/>
        </p:spPr>
        <p:txBody>
          <a:bodyPr wrap="none" rtlCol="0">
            <a:spAutoFit/>
          </a:bodyPr>
          <a:lstStyle/>
          <a:p>
            <a:r>
              <a:rPr lang="en-US" sz="1200" dirty="0"/>
              <a:t>TTL= </a:t>
            </a:r>
            <a:r>
              <a:rPr lang="ru-RU" sz="1200" dirty="0" smtClean="0"/>
              <a:t>62</a:t>
            </a:r>
            <a:endParaRPr lang="ru-RU" sz="1200" dirty="0"/>
          </a:p>
        </p:txBody>
      </p:sp>
      <p:sp>
        <p:nvSpPr>
          <p:cNvPr id="46" name="TextBox 45"/>
          <p:cNvSpPr txBox="1"/>
          <p:nvPr/>
        </p:nvSpPr>
        <p:spPr>
          <a:xfrm>
            <a:off x="8030571" y="1774818"/>
            <a:ext cx="761747" cy="276999"/>
          </a:xfrm>
          <a:prstGeom prst="rect">
            <a:avLst/>
          </a:prstGeom>
          <a:noFill/>
        </p:spPr>
        <p:txBody>
          <a:bodyPr wrap="none" rtlCol="0">
            <a:spAutoFit/>
          </a:bodyPr>
          <a:lstStyle/>
          <a:p>
            <a:r>
              <a:rPr lang="en-US" sz="1200" dirty="0"/>
              <a:t>TTL= </a:t>
            </a:r>
            <a:r>
              <a:rPr lang="ru-RU" sz="1200" dirty="0" smtClean="0"/>
              <a:t>61</a:t>
            </a:r>
            <a:endParaRPr lang="ru-RU" sz="1200" dirty="0"/>
          </a:p>
        </p:txBody>
      </p:sp>
      <p:sp>
        <p:nvSpPr>
          <p:cNvPr id="3" name="Прямоугольник 2"/>
          <p:cNvSpPr/>
          <p:nvPr/>
        </p:nvSpPr>
        <p:spPr>
          <a:xfrm>
            <a:off x="4465874" y="485052"/>
            <a:ext cx="1199936" cy="5599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2298454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Скругленный прямоугольник 20"/>
          <p:cNvSpPr/>
          <p:nvPr/>
        </p:nvSpPr>
        <p:spPr>
          <a:xfrm>
            <a:off x="172389" y="1225006"/>
            <a:ext cx="5321647" cy="462028"/>
          </a:xfrm>
          <a:prstGeom prst="roundRect">
            <a:avLst>
              <a:gd name="adj" fmla="val 3040"/>
            </a:avLst>
          </a:prstGeom>
          <a:solidFill>
            <a:srgbClr val="FFEACC"/>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3" name="Скругленный прямоугольник 22"/>
          <p:cNvSpPr/>
          <p:nvPr/>
        </p:nvSpPr>
        <p:spPr>
          <a:xfrm>
            <a:off x="184168" y="4019554"/>
            <a:ext cx="5321647" cy="462028"/>
          </a:xfrm>
          <a:prstGeom prst="roundRect">
            <a:avLst>
              <a:gd name="adj" fmla="val 3040"/>
            </a:avLst>
          </a:prstGeom>
          <a:solidFill>
            <a:srgbClr val="FFEACC"/>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172389" y="21225"/>
            <a:ext cx="8520600" cy="518648"/>
          </a:xfrm>
        </p:spPr>
        <p:txBody>
          <a:bodyPr/>
          <a:lstStyle/>
          <a:p>
            <a:r>
              <a:rPr lang="ru-RU" sz="2000" dirty="0"/>
              <a:t>Формат заголовка </a:t>
            </a:r>
            <a:r>
              <a:rPr lang="en-US" sz="2000" dirty="0"/>
              <a:t>IPv4</a:t>
            </a:r>
            <a:endParaRPr lang="ru-RU" sz="2000" dirty="0"/>
          </a:p>
        </p:txBody>
      </p:sp>
      <p:sp>
        <p:nvSpPr>
          <p:cNvPr id="4" name="TextBox 3"/>
          <p:cNvSpPr txBox="1"/>
          <p:nvPr/>
        </p:nvSpPr>
        <p:spPr>
          <a:xfrm>
            <a:off x="184168" y="4119763"/>
            <a:ext cx="5156643" cy="261610"/>
          </a:xfrm>
          <a:prstGeom prst="rect">
            <a:avLst/>
          </a:prstGeom>
          <a:noFill/>
        </p:spPr>
        <p:txBody>
          <a:bodyPr wrap="square" rtlCol="0">
            <a:spAutoFit/>
          </a:bodyPr>
          <a:lstStyle/>
          <a:p>
            <a:r>
              <a:rPr lang="ru-RU" sz="1100" dirty="0" smtClean="0"/>
              <a:t>Полезная нагрузка пакета </a:t>
            </a:r>
            <a:r>
              <a:rPr lang="ru-RU" sz="1100" b="1" dirty="0" smtClean="0"/>
              <a:t>(</a:t>
            </a:r>
            <a:r>
              <a:rPr lang="en-US" sz="1100" b="1" dirty="0" smtClean="0"/>
              <a:t>DATA)</a:t>
            </a:r>
            <a:r>
              <a:rPr lang="ru-RU" sz="1100" dirty="0" smtClean="0"/>
              <a:t>.</a:t>
            </a:r>
            <a:endParaRPr lang="ru-RU" sz="1100" dirty="0"/>
          </a:p>
        </p:txBody>
      </p:sp>
      <p:sp>
        <p:nvSpPr>
          <p:cNvPr id="6" name="Прямоугольник 5"/>
          <p:cNvSpPr/>
          <p:nvPr/>
        </p:nvSpPr>
        <p:spPr>
          <a:xfrm>
            <a:off x="172389" y="489975"/>
            <a:ext cx="614735" cy="357909"/>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V</a:t>
            </a:r>
            <a:endParaRPr lang="ru-RU" dirty="0"/>
          </a:p>
        </p:txBody>
      </p:sp>
      <p:sp>
        <p:nvSpPr>
          <p:cNvPr id="7" name="Прямоугольник 6"/>
          <p:cNvSpPr/>
          <p:nvPr/>
        </p:nvSpPr>
        <p:spPr>
          <a:xfrm>
            <a:off x="787124" y="489979"/>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IHL</a:t>
            </a:r>
          </a:p>
        </p:txBody>
      </p:sp>
      <p:sp>
        <p:nvSpPr>
          <p:cNvPr id="8" name="Прямоугольник 7"/>
          <p:cNvSpPr/>
          <p:nvPr/>
        </p:nvSpPr>
        <p:spPr>
          <a:xfrm>
            <a:off x="1391873" y="489979"/>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err="1" smtClean="0"/>
              <a:t>ToS</a:t>
            </a:r>
            <a:endParaRPr lang="ru-RU" dirty="0"/>
          </a:p>
        </p:txBody>
      </p:sp>
      <p:sp>
        <p:nvSpPr>
          <p:cNvPr id="9" name="Прямоугольник 8"/>
          <p:cNvSpPr/>
          <p:nvPr/>
        </p:nvSpPr>
        <p:spPr>
          <a:xfrm>
            <a:off x="2596055" y="489979"/>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ID</a:t>
            </a:r>
            <a:endParaRPr lang="ru-RU" dirty="0"/>
          </a:p>
        </p:txBody>
      </p:sp>
      <p:sp>
        <p:nvSpPr>
          <p:cNvPr id="10" name="Прямоугольник 9"/>
          <p:cNvSpPr/>
          <p:nvPr/>
        </p:nvSpPr>
        <p:spPr>
          <a:xfrm>
            <a:off x="3800237" y="489979"/>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FO</a:t>
            </a:r>
            <a:endParaRPr lang="ru-RU" dirty="0"/>
          </a:p>
        </p:txBody>
      </p:sp>
      <p:sp>
        <p:nvSpPr>
          <p:cNvPr id="11" name="Прямоугольник 10"/>
          <p:cNvSpPr/>
          <p:nvPr/>
        </p:nvSpPr>
        <p:spPr>
          <a:xfrm>
            <a:off x="5017063" y="489979"/>
            <a:ext cx="582277" cy="357905"/>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dirty="0" smtClean="0"/>
              <a:t>P</a:t>
            </a:r>
            <a:endParaRPr lang="ru-RU" dirty="0"/>
          </a:p>
        </p:txBody>
      </p:sp>
      <p:sp>
        <p:nvSpPr>
          <p:cNvPr id="12" name="Прямоугольник 11"/>
          <p:cNvSpPr/>
          <p:nvPr/>
        </p:nvSpPr>
        <p:spPr>
          <a:xfrm>
            <a:off x="6210677" y="489713"/>
            <a:ext cx="937491" cy="557285"/>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S</a:t>
            </a:r>
          </a:p>
          <a:p>
            <a:pPr algn="ctr"/>
            <a:r>
              <a:rPr lang="en-US" sz="1100" dirty="0" smtClean="0"/>
              <a:t>IP-address</a:t>
            </a:r>
            <a:endParaRPr lang="ru-RU" sz="1100" dirty="0"/>
          </a:p>
        </p:txBody>
      </p:sp>
      <p:sp>
        <p:nvSpPr>
          <p:cNvPr id="13" name="Прямоугольник 12"/>
          <p:cNvSpPr/>
          <p:nvPr/>
        </p:nvSpPr>
        <p:spPr>
          <a:xfrm>
            <a:off x="8128905" y="489713"/>
            <a:ext cx="688553" cy="557285"/>
          </a:xfrm>
          <a:prstGeom prst="rect">
            <a:avLst/>
          </a:prstGeom>
          <a:solidFill>
            <a:schemeClr val="tx1">
              <a:lumMod val="50000"/>
            </a:schemeClr>
          </a:solidFill>
          <a:ln>
            <a:noFill/>
          </a:ln>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100" dirty="0" smtClean="0"/>
              <a:t>DATA</a:t>
            </a:r>
            <a:endParaRPr lang="ru-RU" sz="1100" dirty="0"/>
          </a:p>
        </p:txBody>
      </p:sp>
      <p:sp>
        <p:nvSpPr>
          <p:cNvPr id="14" name="Прямоугольник 13"/>
          <p:cNvSpPr/>
          <p:nvPr/>
        </p:nvSpPr>
        <p:spPr>
          <a:xfrm>
            <a:off x="1991306" y="489979"/>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TL</a:t>
            </a:r>
          </a:p>
        </p:txBody>
      </p:sp>
      <p:sp>
        <p:nvSpPr>
          <p:cNvPr id="15" name="Прямоугольник 14"/>
          <p:cNvSpPr/>
          <p:nvPr/>
        </p:nvSpPr>
        <p:spPr>
          <a:xfrm>
            <a:off x="3195488" y="489979"/>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FL</a:t>
            </a:r>
          </a:p>
        </p:txBody>
      </p:sp>
      <p:sp>
        <p:nvSpPr>
          <p:cNvPr id="16" name="Прямоугольник 15"/>
          <p:cNvSpPr/>
          <p:nvPr/>
        </p:nvSpPr>
        <p:spPr>
          <a:xfrm>
            <a:off x="4405992" y="489979"/>
            <a:ext cx="587859" cy="357905"/>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TTL</a:t>
            </a:r>
          </a:p>
        </p:txBody>
      </p:sp>
      <p:sp>
        <p:nvSpPr>
          <p:cNvPr id="17" name="Прямоугольник 16"/>
          <p:cNvSpPr/>
          <p:nvPr/>
        </p:nvSpPr>
        <p:spPr>
          <a:xfrm>
            <a:off x="5622818" y="489978"/>
            <a:ext cx="587859" cy="557284"/>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HC</a:t>
            </a:r>
          </a:p>
        </p:txBody>
      </p:sp>
      <p:sp>
        <p:nvSpPr>
          <p:cNvPr id="18" name="Прямоугольник 17"/>
          <p:cNvSpPr/>
          <p:nvPr/>
        </p:nvSpPr>
        <p:spPr>
          <a:xfrm>
            <a:off x="7148168" y="489715"/>
            <a:ext cx="985746" cy="557283"/>
          </a:xfrm>
          <a:prstGeom prst="rect">
            <a:avLst/>
          </a:prstGeom>
          <a:solidFill>
            <a:srgbClr val="EF6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D</a:t>
            </a:r>
          </a:p>
          <a:p>
            <a:pPr algn="ctr"/>
            <a:r>
              <a:rPr lang="en-US" sz="1100" dirty="0" smtClean="0"/>
              <a:t>IP-address</a:t>
            </a:r>
          </a:p>
        </p:txBody>
      </p:sp>
      <p:sp>
        <p:nvSpPr>
          <p:cNvPr id="22" name="Скругленный прямоугольник 21"/>
          <p:cNvSpPr/>
          <p:nvPr/>
        </p:nvSpPr>
        <p:spPr>
          <a:xfrm>
            <a:off x="184168" y="3293980"/>
            <a:ext cx="5321647" cy="462028"/>
          </a:xfrm>
          <a:prstGeom prst="roundRect">
            <a:avLst>
              <a:gd name="adj" fmla="val 3040"/>
            </a:avLst>
          </a:prstGeom>
          <a:solidFill>
            <a:srgbClr val="FFEACC"/>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19" name="TextBox 18"/>
          <p:cNvSpPr txBox="1"/>
          <p:nvPr/>
        </p:nvSpPr>
        <p:spPr>
          <a:xfrm>
            <a:off x="172391" y="1225369"/>
            <a:ext cx="5156642" cy="461665"/>
          </a:xfrm>
          <a:prstGeom prst="rect">
            <a:avLst/>
          </a:prstGeom>
          <a:noFill/>
        </p:spPr>
        <p:txBody>
          <a:bodyPr wrap="square" rtlCol="0">
            <a:spAutoFit/>
          </a:bodyPr>
          <a:lstStyle/>
          <a:p>
            <a:r>
              <a:rPr lang="ru-RU" sz="1200" dirty="0"/>
              <a:t>После поля протокола вышележащего уровня идет поле контрольной суммы заголовка IP - 16 бит</a:t>
            </a:r>
            <a:r>
              <a:rPr lang="ru-RU" sz="1200" dirty="0" smtClean="0"/>
              <a:t>.</a:t>
            </a:r>
            <a:endParaRPr lang="ru-RU" sz="1200" dirty="0"/>
          </a:p>
        </p:txBody>
      </p:sp>
      <p:sp>
        <p:nvSpPr>
          <p:cNvPr id="20" name="TextBox 19"/>
          <p:cNvSpPr txBox="1"/>
          <p:nvPr/>
        </p:nvSpPr>
        <p:spPr>
          <a:xfrm>
            <a:off x="172389" y="3294343"/>
            <a:ext cx="5259770" cy="461665"/>
          </a:xfrm>
          <a:prstGeom prst="rect">
            <a:avLst/>
          </a:prstGeom>
          <a:noFill/>
        </p:spPr>
        <p:txBody>
          <a:bodyPr wrap="square" rtlCol="0">
            <a:spAutoFit/>
          </a:bodyPr>
          <a:lstStyle/>
          <a:p>
            <a:r>
              <a:rPr lang="ru-RU" sz="1200" dirty="0"/>
              <a:t>Самые важные поля в заголовке IP это IP адреса - источника(</a:t>
            </a:r>
            <a:r>
              <a:rPr lang="ru-RU" sz="1200" b="1" dirty="0" err="1"/>
              <a:t>source</a:t>
            </a:r>
            <a:r>
              <a:rPr lang="ru-RU" sz="1200" dirty="0"/>
              <a:t>) </a:t>
            </a:r>
            <a:r>
              <a:rPr lang="ru-RU" sz="1200" dirty="0" smtClean="0"/>
              <a:t>и</a:t>
            </a:r>
            <a:r>
              <a:rPr lang="en-US" sz="1200" dirty="0" smtClean="0"/>
              <a:t> </a:t>
            </a:r>
            <a:r>
              <a:rPr lang="ru-RU" sz="1200" dirty="0" smtClean="0"/>
              <a:t>пункта</a:t>
            </a:r>
            <a:r>
              <a:rPr lang="en-US" sz="1200" dirty="0" smtClean="0"/>
              <a:t> </a:t>
            </a:r>
            <a:r>
              <a:rPr lang="ru-RU" sz="1200" dirty="0" smtClean="0"/>
              <a:t>назначения </a:t>
            </a:r>
            <a:r>
              <a:rPr lang="ru-RU" sz="1200" dirty="0"/>
              <a:t>(</a:t>
            </a:r>
            <a:r>
              <a:rPr lang="ru-RU" sz="1200" b="1" dirty="0" err="1"/>
              <a:t>destination</a:t>
            </a:r>
            <a:r>
              <a:rPr lang="ru-RU" sz="1200" dirty="0"/>
              <a:t>) - каждый из 32 бит для IPv4</a:t>
            </a:r>
            <a:r>
              <a:rPr lang="ru-RU" sz="1200" dirty="0" smtClean="0"/>
              <a:t>.</a:t>
            </a:r>
            <a:endParaRPr lang="ru-RU" sz="1200" dirty="0"/>
          </a:p>
        </p:txBody>
      </p:sp>
      <p:cxnSp>
        <p:nvCxnSpPr>
          <p:cNvPr id="47" name="Прямая соединительная линия 46"/>
          <p:cNvCxnSpPr/>
          <p:nvPr/>
        </p:nvCxnSpPr>
        <p:spPr>
          <a:xfrm>
            <a:off x="6691785" y="1121919"/>
            <a:ext cx="0" cy="2274160"/>
          </a:xfrm>
          <a:prstGeom prst="line">
            <a:avLst/>
          </a:prstGeom>
          <a:ln w="28575">
            <a:solidFill>
              <a:srgbClr val="EF6C00"/>
            </a:solidFill>
          </a:ln>
        </p:spPr>
        <p:style>
          <a:lnRef idx="1">
            <a:schemeClr val="accent1"/>
          </a:lnRef>
          <a:fillRef idx="0">
            <a:schemeClr val="accent1"/>
          </a:fillRef>
          <a:effectRef idx="0">
            <a:schemeClr val="accent1"/>
          </a:effectRef>
          <a:fontRef idx="minor">
            <a:schemeClr val="tx1"/>
          </a:fontRef>
        </p:style>
      </p:cxnSp>
      <p:cxnSp>
        <p:nvCxnSpPr>
          <p:cNvPr id="48" name="Прямая соединительная линия 47"/>
          <p:cNvCxnSpPr/>
          <p:nvPr/>
        </p:nvCxnSpPr>
        <p:spPr>
          <a:xfrm>
            <a:off x="7669207" y="1121919"/>
            <a:ext cx="0" cy="2507917"/>
          </a:xfrm>
          <a:prstGeom prst="line">
            <a:avLst/>
          </a:prstGeom>
          <a:ln w="28575">
            <a:solidFill>
              <a:srgbClr val="EF6C00"/>
            </a:solidFill>
          </a:ln>
        </p:spPr>
        <p:style>
          <a:lnRef idx="1">
            <a:schemeClr val="accent1"/>
          </a:lnRef>
          <a:fillRef idx="0">
            <a:schemeClr val="accent1"/>
          </a:fillRef>
          <a:effectRef idx="0">
            <a:schemeClr val="accent1"/>
          </a:effectRef>
          <a:fontRef idx="minor">
            <a:schemeClr val="tx1"/>
          </a:fontRef>
        </p:style>
      </p:cxnSp>
      <p:cxnSp>
        <p:nvCxnSpPr>
          <p:cNvPr id="49" name="Прямая соединительная линия 48"/>
          <p:cNvCxnSpPr/>
          <p:nvPr/>
        </p:nvCxnSpPr>
        <p:spPr>
          <a:xfrm>
            <a:off x="8583639" y="1121919"/>
            <a:ext cx="0" cy="3103941"/>
          </a:xfrm>
          <a:prstGeom prst="line">
            <a:avLst/>
          </a:prstGeom>
          <a:ln w="28575">
            <a:solidFill>
              <a:srgbClr val="EF6C00"/>
            </a:solidFill>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flipH="1">
            <a:off x="5657809" y="3396079"/>
            <a:ext cx="1033976" cy="0"/>
          </a:xfrm>
          <a:prstGeom prst="straightConnector1">
            <a:avLst/>
          </a:prstGeom>
          <a:ln w="28575">
            <a:solidFill>
              <a:srgbClr val="EF6C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Прямая со стрелкой 53"/>
          <p:cNvCxnSpPr/>
          <p:nvPr/>
        </p:nvCxnSpPr>
        <p:spPr>
          <a:xfrm flipH="1">
            <a:off x="5657809" y="3629836"/>
            <a:ext cx="2011398" cy="0"/>
          </a:xfrm>
          <a:prstGeom prst="straightConnector1">
            <a:avLst/>
          </a:prstGeom>
          <a:ln w="28575">
            <a:solidFill>
              <a:srgbClr val="EF6C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p:nvPr/>
        </p:nvCxnSpPr>
        <p:spPr>
          <a:xfrm flipH="1">
            <a:off x="5677321" y="4225860"/>
            <a:ext cx="2917778" cy="0"/>
          </a:xfrm>
          <a:prstGeom prst="straightConnector1">
            <a:avLst/>
          </a:prstGeom>
          <a:ln w="28575">
            <a:solidFill>
              <a:srgbClr val="EF6C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Прямая соединительная линия 57"/>
          <p:cNvCxnSpPr/>
          <p:nvPr/>
        </p:nvCxnSpPr>
        <p:spPr>
          <a:xfrm>
            <a:off x="5933289" y="1121919"/>
            <a:ext cx="2784" cy="321945"/>
          </a:xfrm>
          <a:prstGeom prst="line">
            <a:avLst/>
          </a:prstGeom>
          <a:ln w="28575">
            <a:solidFill>
              <a:srgbClr val="EF6C00"/>
            </a:solidFill>
          </a:ln>
        </p:spPr>
        <p:style>
          <a:lnRef idx="1">
            <a:schemeClr val="accent1"/>
          </a:lnRef>
          <a:fillRef idx="0">
            <a:schemeClr val="accent1"/>
          </a:fillRef>
          <a:effectRef idx="0">
            <a:schemeClr val="accent1"/>
          </a:effectRef>
          <a:fontRef idx="minor">
            <a:schemeClr val="tx1"/>
          </a:fontRef>
        </p:style>
      </p:cxnSp>
      <p:cxnSp>
        <p:nvCxnSpPr>
          <p:cNvPr id="59" name="Прямая со стрелкой 58"/>
          <p:cNvCxnSpPr/>
          <p:nvPr/>
        </p:nvCxnSpPr>
        <p:spPr>
          <a:xfrm flipH="1" flipV="1">
            <a:off x="5602017" y="1443865"/>
            <a:ext cx="339582" cy="1718"/>
          </a:xfrm>
          <a:prstGeom prst="straightConnector1">
            <a:avLst/>
          </a:prstGeom>
          <a:ln w="28575">
            <a:solidFill>
              <a:srgbClr val="EF6C00"/>
            </a:solidFill>
            <a:tailEnd type="triangle"/>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103496" y="1818230"/>
            <a:ext cx="5610868" cy="1384995"/>
          </a:xfrm>
          <a:prstGeom prst="rect">
            <a:avLst/>
          </a:prstGeom>
          <a:noFill/>
        </p:spPr>
        <p:txBody>
          <a:bodyPr wrap="square" rtlCol="0">
            <a:spAutoFit/>
          </a:bodyPr>
          <a:lstStyle/>
          <a:p>
            <a:r>
              <a:rPr lang="ru-RU" sz="1050" dirty="0"/>
              <a:t>Поле контрольной суммы (HC) учитывает значения всех полей заголовка IP: V, </a:t>
            </a:r>
            <a:r>
              <a:rPr lang="ru-RU" sz="1050" dirty="0" smtClean="0"/>
              <a:t>IHL,</a:t>
            </a:r>
            <a:r>
              <a:rPr lang="en-US" sz="1050" dirty="0" smtClean="0"/>
              <a:t> </a:t>
            </a:r>
            <a:r>
              <a:rPr lang="ru-RU" sz="1050" dirty="0" err="1" smtClean="0"/>
              <a:t>ToS</a:t>
            </a:r>
            <a:r>
              <a:rPr lang="ru-RU" sz="1050" dirty="0"/>
              <a:t>, TL, ID, FL, FO, TTL, P, HC=0000 (</a:t>
            </a:r>
            <a:r>
              <a:rPr lang="ru-RU" sz="1050" dirty="0" err="1"/>
              <a:t>hex</a:t>
            </a:r>
            <a:r>
              <a:rPr lang="ru-RU" sz="1050" dirty="0"/>
              <a:t>), S-</a:t>
            </a:r>
            <a:r>
              <a:rPr lang="ru-RU" sz="1050" dirty="0" err="1"/>
              <a:t>IPaddr</a:t>
            </a:r>
            <a:r>
              <a:rPr lang="ru-RU" sz="1050" dirty="0"/>
              <a:t>, D-</a:t>
            </a:r>
            <a:r>
              <a:rPr lang="ru-RU" sz="1050" dirty="0" err="1"/>
              <a:t>IPaddr</a:t>
            </a:r>
            <a:r>
              <a:rPr lang="ru-RU" sz="1050" dirty="0"/>
              <a:t>. Для </a:t>
            </a:r>
            <a:r>
              <a:rPr lang="ru-RU" sz="1050" dirty="0" smtClean="0"/>
              <a:t>расчета</a:t>
            </a:r>
            <a:r>
              <a:rPr lang="en-US" sz="1050" dirty="0"/>
              <a:t> </a:t>
            </a:r>
            <a:r>
              <a:rPr lang="ru-RU" sz="1050" dirty="0" smtClean="0"/>
              <a:t>контрольной </a:t>
            </a:r>
            <a:r>
              <a:rPr lang="ru-RU" sz="1050" dirty="0"/>
              <a:t>суммы значения заголовков можно </a:t>
            </a:r>
            <a:r>
              <a:rPr lang="ru-RU" sz="1050" dirty="0" err="1"/>
              <a:t>предствить</a:t>
            </a:r>
            <a:r>
              <a:rPr lang="ru-RU" sz="1050" dirty="0"/>
              <a:t> группами </a:t>
            </a:r>
            <a:r>
              <a:rPr lang="ru-RU" sz="1050" dirty="0" err="1"/>
              <a:t>hex</a:t>
            </a:r>
            <a:r>
              <a:rPr lang="ru-RU" sz="1050" dirty="0"/>
              <a:t> кода по </a:t>
            </a:r>
            <a:r>
              <a:rPr lang="ru-RU" sz="1050" dirty="0" smtClean="0"/>
              <a:t>16</a:t>
            </a:r>
            <a:r>
              <a:rPr lang="en-US" sz="1050" dirty="0" smtClean="0"/>
              <a:t> </a:t>
            </a:r>
            <a:r>
              <a:rPr lang="ru-RU" sz="1050" dirty="0" smtClean="0"/>
              <a:t>бит</a:t>
            </a:r>
            <a:r>
              <a:rPr lang="ru-RU" sz="1050" dirty="0"/>
              <a:t>. Эти группы подвергаются </a:t>
            </a:r>
            <a:r>
              <a:rPr lang="ru-RU" sz="1050" dirty="0" err="1"/>
              <a:t>Hex</a:t>
            </a:r>
            <a:r>
              <a:rPr lang="ru-RU" sz="1050" dirty="0"/>
              <a:t>-сложению, с переносом цифр в старший разряд.</a:t>
            </a:r>
          </a:p>
          <a:p>
            <a:r>
              <a:rPr lang="ru-RU" sz="1050" dirty="0"/>
              <a:t>Однако в случае появления нового разряда, - двоичную единицу </a:t>
            </a:r>
            <a:r>
              <a:rPr lang="ru-RU" sz="1050" dirty="0" smtClean="0"/>
              <a:t>следует</a:t>
            </a:r>
            <a:r>
              <a:rPr lang="en-US" sz="1050" dirty="0" smtClean="0"/>
              <a:t> </a:t>
            </a:r>
            <a:r>
              <a:rPr lang="ru-RU" sz="1050" dirty="0" err="1" smtClean="0"/>
              <a:t>проссумировать</a:t>
            </a:r>
            <a:r>
              <a:rPr lang="ru-RU" sz="1050" dirty="0" smtClean="0"/>
              <a:t> </a:t>
            </a:r>
            <a:r>
              <a:rPr lang="ru-RU" sz="1050" dirty="0"/>
              <a:t>с самым младшим разрядом (перенос старшего бита). </a:t>
            </a:r>
            <a:r>
              <a:rPr lang="ru-RU" sz="1050" dirty="0" smtClean="0"/>
              <a:t>Полученная</a:t>
            </a:r>
            <a:r>
              <a:rPr lang="en-US" sz="1050" dirty="0" smtClean="0"/>
              <a:t> </a:t>
            </a:r>
            <a:r>
              <a:rPr lang="ru-RU" sz="1050" dirty="0" smtClean="0"/>
              <a:t>сумма </a:t>
            </a:r>
            <a:r>
              <a:rPr lang="ru-RU" sz="1050" dirty="0"/>
              <a:t>(в примере это 2544 (</a:t>
            </a:r>
            <a:r>
              <a:rPr lang="ru-RU" sz="1050" dirty="0" err="1"/>
              <a:t>hex</a:t>
            </a:r>
            <a:r>
              <a:rPr lang="ru-RU" sz="1050" dirty="0"/>
              <a:t>)) должна быть инвертирована в двоичном </a:t>
            </a:r>
            <a:r>
              <a:rPr lang="ru-RU" sz="1050" dirty="0" smtClean="0"/>
              <a:t>виде</a:t>
            </a:r>
            <a:r>
              <a:rPr lang="en-US" sz="1050" dirty="0" smtClean="0"/>
              <a:t> </a:t>
            </a:r>
            <a:r>
              <a:rPr lang="ru-RU" sz="1050" dirty="0" smtClean="0"/>
              <a:t>(дополнение </a:t>
            </a:r>
            <a:r>
              <a:rPr lang="ru-RU" sz="1050" dirty="0"/>
              <a:t>до 1). В результате значение поля </a:t>
            </a:r>
            <a:r>
              <a:rPr lang="ru-RU" sz="1050" dirty="0" err="1"/>
              <a:t>контрльной</a:t>
            </a:r>
            <a:r>
              <a:rPr lang="ru-RU" sz="1050" dirty="0"/>
              <a:t> суммы будет равно DABB.</a:t>
            </a:r>
          </a:p>
        </p:txBody>
      </p:sp>
      <p:sp>
        <p:nvSpPr>
          <p:cNvPr id="31" name="Прямоугольник 30"/>
          <p:cNvSpPr/>
          <p:nvPr/>
        </p:nvSpPr>
        <p:spPr>
          <a:xfrm>
            <a:off x="5600101" y="487021"/>
            <a:ext cx="3227639" cy="5599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015844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143689"/>
            <a:ext cx="8520600" cy="479766"/>
          </a:xfrm>
        </p:spPr>
        <p:txBody>
          <a:bodyPr/>
          <a:lstStyle/>
          <a:p>
            <a:r>
              <a:rPr lang="ru-RU" sz="2000" dirty="0" smtClean="0"/>
              <a:t>Принципы работы протокола </a:t>
            </a:r>
            <a:r>
              <a:rPr lang="en-US" sz="2000" dirty="0" smtClean="0"/>
              <a:t>IP</a:t>
            </a:r>
            <a:endParaRPr lang="ru-RU" sz="2000" dirty="0"/>
          </a:p>
        </p:txBody>
      </p:sp>
      <p:sp>
        <p:nvSpPr>
          <p:cNvPr id="3" name="Текст 2"/>
          <p:cNvSpPr>
            <a:spLocks noGrp="1"/>
          </p:cNvSpPr>
          <p:nvPr>
            <p:ph type="body" idx="1"/>
          </p:nvPr>
        </p:nvSpPr>
        <p:spPr>
          <a:xfrm>
            <a:off x="311700" y="623455"/>
            <a:ext cx="3021033" cy="4073236"/>
          </a:xfrm>
        </p:spPr>
        <p:txBody>
          <a:bodyPr/>
          <a:lstStyle/>
          <a:p>
            <a:pPr>
              <a:spcAft>
                <a:spcPts val="0"/>
              </a:spcAft>
            </a:pPr>
            <a:r>
              <a:rPr lang="ru-RU" sz="1400" dirty="0"/>
              <a:t>Когда приложение решает отправить пакет по сети, то формируются </a:t>
            </a:r>
            <a:r>
              <a:rPr lang="ru-RU" sz="1400" dirty="0" smtClean="0"/>
              <a:t>служебные заголовки </a:t>
            </a:r>
            <a:r>
              <a:rPr lang="ru-RU" sz="1400" dirty="0"/>
              <a:t>на 5-7 уровнях модели OSI, далее формирует заголовок </a:t>
            </a:r>
            <a:r>
              <a:rPr lang="ru-RU" sz="1400" dirty="0" smtClean="0"/>
              <a:t>транспортного протокола </a:t>
            </a:r>
            <a:r>
              <a:rPr lang="ru-RU" sz="1400" dirty="0"/>
              <a:t>с указанием его логического порта отправителя и получателя. </a:t>
            </a:r>
            <a:r>
              <a:rPr lang="ru-RU" sz="1400" dirty="0" smtClean="0"/>
              <a:t>Далее добавляется </a:t>
            </a:r>
            <a:r>
              <a:rPr lang="ru-RU" sz="1400" dirty="0"/>
              <a:t>заголовок IP и IP-адреса, формируется заголовок </a:t>
            </a:r>
            <a:r>
              <a:rPr lang="ru-RU" sz="1400" dirty="0" err="1"/>
              <a:t>Ethernet</a:t>
            </a:r>
            <a:r>
              <a:rPr lang="ru-RU" sz="1400" dirty="0"/>
              <a:t> с </a:t>
            </a:r>
            <a:r>
              <a:rPr lang="ru-RU" sz="1400" dirty="0" smtClean="0"/>
              <a:t>MAC-адресами</a:t>
            </a:r>
            <a:r>
              <a:rPr lang="ru-RU" sz="1400" dirty="0"/>
              <a:t>, и сетевая карта начинает генерировать </a:t>
            </a:r>
            <a:r>
              <a:rPr lang="ru-RU" sz="1400" dirty="0" err="1"/>
              <a:t>синхропоследовательность</a:t>
            </a:r>
            <a:r>
              <a:rPr lang="ru-RU" sz="1400" dirty="0"/>
              <a:t> и </a:t>
            </a:r>
            <a:r>
              <a:rPr lang="ru-RU" sz="1400" dirty="0" smtClean="0"/>
              <a:t>далее сам </a:t>
            </a:r>
            <a:r>
              <a:rPr lang="ru-RU" sz="1400" dirty="0"/>
              <a:t>пакет со всеми заголовками</a:t>
            </a:r>
            <a:r>
              <a:rPr lang="ru-RU" sz="1400" dirty="0" smtClean="0"/>
              <a:t>.</a:t>
            </a:r>
            <a:endParaRPr lang="ru-RU" sz="1400" dirty="0"/>
          </a:p>
        </p:txBody>
      </p:sp>
      <p:sp>
        <p:nvSpPr>
          <p:cNvPr id="4" name="Прямоугольник 3"/>
          <p:cNvSpPr/>
          <p:nvPr/>
        </p:nvSpPr>
        <p:spPr>
          <a:xfrm>
            <a:off x="3239215" y="3014734"/>
            <a:ext cx="5769701" cy="407124"/>
          </a:xfrm>
          <a:prstGeom prst="rect">
            <a:avLst/>
          </a:prstGeom>
          <a:solidFill>
            <a:srgbClr val="FF99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 IP</a:t>
            </a:r>
            <a:endParaRPr lang="ru-RU" sz="2800" b="1"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0382" y="1163786"/>
            <a:ext cx="5179317" cy="2996877"/>
          </a:xfrm>
          <a:prstGeom prst="rect">
            <a:avLst/>
          </a:prstGeom>
        </p:spPr>
      </p:pic>
    </p:spTree>
    <p:extLst>
      <p:ext uri="{BB962C8B-B14F-4D97-AF65-F5344CB8AC3E}">
        <p14:creationId xmlns:p14="http://schemas.microsoft.com/office/powerpoint/2010/main" val="84564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78610"/>
            <a:ext cx="8520600" cy="542111"/>
          </a:xfrm>
        </p:spPr>
        <p:txBody>
          <a:bodyPr/>
          <a:lstStyle/>
          <a:p>
            <a:r>
              <a:rPr lang="ru-RU" sz="2000" dirty="0" smtClean="0"/>
              <a:t>Алгоритм работы протокола </a:t>
            </a:r>
            <a:r>
              <a:rPr lang="en-US" sz="2000" dirty="0" smtClean="0"/>
              <a:t>IP</a:t>
            </a:r>
            <a:endParaRPr lang="ru-RU" sz="2000" dirty="0"/>
          </a:p>
        </p:txBody>
      </p:sp>
      <p:sp>
        <p:nvSpPr>
          <p:cNvPr id="3" name="Текст 2"/>
          <p:cNvSpPr>
            <a:spLocks noGrp="1"/>
          </p:cNvSpPr>
          <p:nvPr>
            <p:ph type="body" idx="1"/>
          </p:nvPr>
        </p:nvSpPr>
        <p:spPr>
          <a:xfrm>
            <a:off x="311700" y="445917"/>
            <a:ext cx="4187564" cy="3779316"/>
          </a:xfrm>
        </p:spPr>
        <p:txBody>
          <a:bodyPr/>
          <a:lstStyle/>
          <a:p>
            <a:pPr>
              <a:spcAft>
                <a:spcPts val="0"/>
              </a:spcAft>
            </a:pPr>
            <a:r>
              <a:rPr lang="ru-RU" sz="1400" dirty="0"/>
              <a:t>Маршрутизатор получает пакет, разбирает заголовок </a:t>
            </a:r>
            <a:r>
              <a:rPr lang="ru-RU" sz="1400" dirty="0" err="1" smtClean="0"/>
              <a:t>Ethernet</a:t>
            </a:r>
            <a:r>
              <a:rPr lang="ru-RU" sz="1400" dirty="0"/>
              <a:t>,</a:t>
            </a:r>
            <a:r>
              <a:rPr lang="ru-RU" sz="1400" dirty="0" smtClean="0"/>
              <a:t> </a:t>
            </a:r>
            <a:r>
              <a:rPr lang="ru-RU" sz="1400" dirty="0"/>
              <a:t>чтобы </a:t>
            </a:r>
            <a:r>
              <a:rPr lang="ru-RU" sz="1400" dirty="0" smtClean="0"/>
              <a:t>определить, </a:t>
            </a:r>
            <a:r>
              <a:rPr lang="ru-RU" sz="1400" dirty="0"/>
              <a:t>что данный пакет адресован к маршрутизатору, разбирает заголовок </a:t>
            </a:r>
            <a:r>
              <a:rPr lang="ru-RU" sz="1400" dirty="0" smtClean="0"/>
              <a:t>IP, </a:t>
            </a:r>
            <a:r>
              <a:rPr lang="ru-RU" sz="1400" dirty="0"/>
              <a:t>чтобы </a:t>
            </a:r>
            <a:r>
              <a:rPr lang="ru-RU" sz="1400" dirty="0" smtClean="0"/>
              <a:t>посмотреть IP-адрес </a:t>
            </a:r>
            <a:r>
              <a:rPr lang="ru-RU" sz="1400" dirty="0"/>
              <a:t>получателя, и на его основе с помощью таблицы маршрутизации выбирает</a:t>
            </a:r>
          </a:p>
          <a:p>
            <a:pPr>
              <a:spcAft>
                <a:spcPts val="0"/>
              </a:spcAft>
              <a:buNone/>
            </a:pPr>
            <a:r>
              <a:rPr lang="ru-RU" sz="1400" dirty="0"/>
              <a:t>верный маршрут следования пакета. Далее генерирует этот пакет с нового интерфейса, в </a:t>
            </a:r>
            <a:r>
              <a:rPr lang="ru-RU" sz="1400" dirty="0" smtClean="0"/>
              <a:t>соответствии </a:t>
            </a:r>
            <a:r>
              <a:rPr lang="ru-RU" sz="1400" dirty="0"/>
              <a:t>с маршрутом, при этом формируя свой заголовок </a:t>
            </a:r>
            <a:r>
              <a:rPr lang="ru-RU" sz="1400" dirty="0" err="1"/>
              <a:t>Ethernet</a:t>
            </a:r>
            <a:r>
              <a:rPr lang="ru-RU" sz="1400" dirty="0"/>
              <a:t> с указанием своего MAC-адреса</a:t>
            </a:r>
            <a:r>
              <a:rPr lang="ru-RU" sz="1400" dirty="0" smtClean="0"/>
              <a:t>.</a:t>
            </a:r>
          </a:p>
          <a:p>
            <a:pPr>
              <a:spcAft>
                <a:spcPts val="0"/>
              </a:spcAft>
              <a:buNone/>
            </a:pPr>
            <a:endParaRPr lang="ru-RU" sz="1400" dirty="0" smtClean="0"/>
          </a:p>
          <a:p>
            <a:pPr>
              <a:lnSpc>
                <a:spcPct val="100000"/>
              </a:lnSpc>
              <a:spcAft>
                <a:spcPts val="0"/>
              </a:spcAft>
            </a:pPr>
            <a:r>
              <a:rPr lang="ru-RU" sz="1400" dirty="0" smtClean="0"/>
              <a:t>Проверка пакета осуществляется по контрольной сумме, указанной в заголовке пакета</a:t>
            </a:r>
          </a:p>
          <a:p>
            <a:pPr>
              <a:lnSpc>
                <a:spcPct val="100000"/>
              </a:lnSpc>
              <a:spcAft>
                <a:spcPts val="0"/>
              </a:spcAft>
              <a:buNone/>
            </a:pPr>
            <a:endParaRPr lang="en-US" sz="1400" dirty="0"/>
          </a:p>
          <a:p>
            <a:pPr>
              <a:lnSpc>
                <a:spcPct val="100000"/>
              </a:lnSpc>
              <a:spcAft>
                <a:spcPts val="0"/>
              </a:spcAft>
            </a:pPr>
            <a:r>
              <a:rPr lang="ru-RU" sz="1400" dirty="0" smtClean="0"/>
              <a:t>Для оповещения отправителя об удалении пакета используется протокол </a:t>
            </a:r>
            <a:r>
              <a:rPr lang="en-US" sz="1400" dirty="0" smtClean="0"/>
              <a:t>ICMP.</a:t>
            </a:r>
            <a:endParaRPr lang="ru-RU" sz="1400" dirty="0"/>
          </a:p>
        </p:txBody>
      </p:sp>
      <p:pic>
        <p:nvPicPr>
          <p:cNvPr id="1026" name="Picture 2" descr="Картинки по запросу алгоритм работы ip"/>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715984" y="445917"/>
            <a:ext cx="3768194" cy="4379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9325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Скругленный прямоугольник 9"/>
          <p:cNvSpPr/>
          <p:nvPr/>
        </p:nvSpPr>
        <p:spPr>
          <a:xfrm>
            <a:off x="387446" y="3522968"/>
            <a:ext cx="1964458" cy="364385"/>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Скругленный прямоугольник 8"/>
          <p:cNvSpPr/>
          <p:nvPr/>
        </p:nvSpPr>
        <p:spPr>
          <a:xfrm>
            <a:off x="3437715" y="2566559"/>
            <a:ext cx="2268570" cy="364385"/>
          </a:xfrm>
          <a:prstGeom prst="roundRect">
            <a:avLst>
              <a:gd name="adj" fmla="val 3040"/>
            </a:avLst>
          </a:prstGeom>
          <a:solidFill>
            <a:srgbClr val="FFEACC"/>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311700" y="142601"/>
            <a:ext cx="8520600" cy="490157"/>
          </a:xfrm>
        </p:spPr>
        <p:txBody>
          <a:bodyPr/>
          <a:lstStyle/>
          <a:p>
            <a:r>
              <a:rPr lang="ru-RU" sz="2000" dirty="0" smtClean="0"/>
              <a:t>Обеспечение </a:t>
            </a:r>
            <a:r>
              <a:rPr lang="en-US" sz="2000" dirty="0" err="1" smtClean="0"/>
              <a:t>QoS</a:t>
            </a:r>
            <a:r>
              <a:rPr lang="ru-RU" sz="2000" dirty="0" smtClean="0"/>
              <a:t> (</a:t>
            </a:r>
            <a:r>
              <a:rPr lang="en-US" sz="2000" dirty="0" smtClean="0"/>
              <a:t>Quality of service)</a:t>
            </a:r>
            <a:endParaRPr lang="ru-RU" sz="2000" dirty="0"/>
          </a:p>
        </p:txBody>
      </p:sp>
      <p:sp>
        <p:nvSpPr>
          <p:cNvPr id="3" name="Текст 2"/>
          <p:cNvSpPr>
            <a:spLocks noGrp="1"/>
          </p:cNvSpPr>
          <p:nvPr>
            <p:ph type="body" idx="1"/>
          </p:nvPr>
        </p:nvSpPr>
        <p:spPr>
          <a:xfrm>
            <a:off x="311700" y="891140"/>
            <a:ext cx="8069154" cy="1098077"/>
          </a:xfrm>
        </p:spPr>
        <p:txBody>
          <a:bodyPr/>
          <a:lstStyle/>
          <a:p>
            <a:pPr>
              <a:buNone/>
            </a:pPr>
            <a:r>
              <a:rPr lang="ru-RU" sz="1400" dirty="0"/>
              <a:t>В настоящее время вместе с планомерным увеличением скоростей передачи данных в телекоммуникациях увеличивается доля интерактивного трафика, крайне чувствительного к параметрам среды транспортировки. Поэтому задача обеспечения качества обслуживания (</a:t>
            </a:r>
            <a:r>
              <a:rPr lang="ru-RU" sz="1400" b="1" dirty="0" err="1"/>
              <a:t>Quality</a:t>
            </a:r>
            <a:r>
              <a:rPr lang="ru-RU" sz="1400" b="1" dirty="0"/>
              <a:t> </a:t>
            </a:r>
            <a:r>
              <a:rPr lang="ru-RU" sz="1400" b="1" dirty="0" err="1"/>
              <a:t>of</a:t>
            </a:r>
            <a:r>
              <a:rPr lang="ru-RU" sz="1400" b="1" dirty="0"/>
              <a:t> </a:t>
            </a:r>
            <a:r>
              <a:rPr lang="ru-RU" sz="1400" b="1" dirty="0" err="1"/>
              <a:t>Service</a:t>
            </a:r>
            <a:r>
              <a:rPr lang="ru-RU" sz="1400" b="1" dirty="0"/>
              <a:t> - </a:t>
            </a:r>
            <a:r>
              <a:rPr lang="ru-RU" sz="1400" b="1" dirty="0" err="1"/>
              <a:t>QoS</a:t>
            </a:r>
            <a:r>
              <a:rPr lang="ru-RU" sz="1400" dirty="0"/>
              <a:t>) становится все более актуальной</a:t>
            </a:r>
            <a:r>
              <a:rPr lang="ru-RU" sz="1400" dirty="0" smtClean="0"/>
              <a:t>.</a:t>
            </a:r>
            <a:endParaRPr lang="ru-RU" sz="1400" dirty="0"/>
          </a:p>
        </p:txBody>
      </p:sp>
      <p:sp>
        <p:nvSpPr>
          <p:cNvPr id="4" name="TextBox 3"/>
          <p:cNvSpPr txBox="1"/>
          <p:nvPr/>
        </p:nvSpPr>
        <p:spPr>
          <a:xfrm>
            <a:off x="3437715" y="2566559"/>
            <a:ext cx="2268570" cy="307777"/>
          </a:xfrm>
          <a:prstGeom prst="rect">
            <a:avLst/>
          </a:prstGeom>
          <a:noFill/>
        </p:spPr>
        <p:txBody>
          <a:bodyPr wrap="none" rtlCol="0">
            <a:spAutoFit/>
          </a:bodyPr>
          <a:lstStyle/>
          <a:p>
            <a:r>
              <a:rPr lang="ru-RU" dirty="0">
                <a:solidFill>
                  <a:srgbClr val="695D46"/>
                </a:solidFill>
              </a:rPr>
              <a:t>Сервисные модели</a:t>
            </a:r>
            <a:r>
              <a:rPr lang="en-US" dirty="0">
                <a:solidFill>
                  <a:srgbClr val="695D46"/>
                </a:solidFill>
              </a:rPr>
              <a:t> </a:t>
            </a:r>
            <a:r>
              <a:rPr lang="en-US" dirty="0" err="1">
                <a:solidFill>
                  <a:srgbClr val="695D46"/>
                </a:solidFill>
              </a:rPr>
              <a:t>QoS</a:t>
            </a:r>
            <a:r>
              <a:rPr lang="en-US" dirty="0" smtClean="0">
                <a:solidFill>
                  <a:srgbClr val="695D46"/>
                </a:solidFill>
              </a:rPr>
              <a:t>.</a:t>
            </a:r>
            <a:endParaRPr lang="ru-RU" dirty="0">
              <a:solidFill>
                <a:srgbClr val="695D46"/>
              </a:solidFill>
            </a:endParaRPr>
          </a:p>
        </p:txBody>
      </p:sp>
      <p:sp>
        <p:nvSpPr>
          <p:cNvPr id="5" name="TextBox 4"/>
          <p:cNvSpPr txBox="1"/>
          <p:nvPr/>
        </p:nvSpPr>
        <p:spPr>
          <a:xfrm>
            <a:off x="510305" y="3551274"/>
            <a:ext cx="1718740" cy="307777"/>
          </a:xfrm>
          <a:prstGeom prst="rect">
            <a:avLst/>
          </a:prstGeom>
          <a:noFill/>
        </p:spPr>
        <p:txBody>
          <a:bodyPr wrap="none" rtlCol="0">
            <a:spAutoFit/>
          </a:bodyPr>
          <a:lstStyle/>
          <a:p>
            <a:r>
              <a:rPr lang="en-US" dirty="0">
                <a:solidFill>
                  <a:srgbClr val="695D46"/>
                </a:solidFill>
              </a:rPr>
              <a:t>Best Effort </a:t>
            </a:r>
            <a:r>
              <a:rPr lang="en-US" dirty="0" smtClean="0">
                <a:solidFill>
                  <a:srgbClr val="695D46"/>
                </a:solidFill>
              </a:rPr>
              <a:t>Service</a:t>
            </a:r>
            <a:endParaRPr lang="ru-RU" dirty="0">
              <a:solidFill>
                <a:srgbClr val="695D46"/>
              </a:solidFill>
            </a:endParaRPr>
          </a:p>
        </p:txBody>
      </p:sp>
      <p:sp>
        <p:nvSpPr>
          <p:cNvPr id="6" name="TextBox 5"/>
          <p:cNvSpPr txBox="1"/>
          <p:nvPr/>
        </p:nvSpPr>
        <p:spPr>
          <a:xfrm>
            <a:off x="3437715" y="3547331"/>
            <a:ext cx="2422458" cy="307777"/>
          </a:xfrm>
          <a:prstGeom prst="rect">
            <a:avLst/>
          </a:prstGeom>
          <a:noFill/>
        </p:spPr>
        <p:txBody>
          <a:bodyPr wrap="none" rtlCol="0">
            <a:spAutoFit/>
          </a:bodyPr>
          <a:lstStyle/>
          <a:p>
            <a:r>
              <a:rPr lang="en-US" dirty="0">
                <a:solidFill>
                  <a:srgbClr val="695D46"/>
                </a:solidFill>
              </a:rPr>
              <a:t>Integrated Service (</a:t>
            </a:r>
            <a:r>
              <a:rPr lang="en-US" dirty="0" err="1">
                <a:solidFill>
                  <a:srgbClr val="695D46"/>
                </a:solidFill>
              </a:rPr>
              <a:t>IntServ</a:t>
            </a:r>
            <a:r>
              <a:rPr lang="en-US" dirty="0" smtClean="0">
                <a:solidFill>
                  <a:srgbClr val="695D46"/>
                </a:solidFill>
              </a:rPr>
              <a:t>)</a:t>
            </a:r>
            <a:endParaRPr lang="ru-RU" dirty="0">
              <a:solidFill>
                <a:srgbClr val="695D46"/>
              </a:solidFill>
            </a:endParaRPr>
          </a:p>
        </p:txBody>
      </p:sp>
      <p:sp>
        <p:nvSpPr>
          <p:cNvPr id="7" name="TextBox 6"/>
          <p:cNvSpPr txBox="1"/>
          <p:nvPr/>
        </p:nvSpPr>
        <p:spPr>
          <a:xfrm>
            <a:off x="6282141" y="3542220"/>
            <a:ext cx="2752677" cy="307777"/>
          </a:xfrm>
          <a:prstGeom prst="rect">
            <a:avLst/>
          </a:prstGeom>
          <a:noFill/>
        </p:spPr>
        <p:txBody>
          <a:bodyPr wrap="none" rtlCol="0">
            <a:spAutoFit/>
          </a:bodyPr>
          <a:lstStyle/>
          <a:p>
            <a:r>
              <a:rPr lang="ru-RU" dirty="0" err="1">
                <a:solidFill>
                  <a:srgbClr val="695D46"/>
                </a:solidFill>
              </a:rPr>
              <a:t>Differentiated</a:t>
            </a:r>
            <a:r>
              <a:rPr lang="ru-RU" dirty="0">
                <a:solidFill>
                  <a:srgbClr val="695D46"/>
                </a:solidFill>
              </a:rPr>
              <a:t> </a:t>
            </a:r>
            <a:r>
              <a:rPr lang="ru-RU" dirty="0" err="1">
                <a:solidFill>
                  <a:srgbClr val="695D46"/>
                </a:solidFill>
              </a:rPr>
              <a:t>Service</a:t>
            </a:r>
            <a:r>
              <a:rPr lang="ru-RU" dirty="0">
                <a:solidFill>
                  <a:srgbClr val="695D46"/>
                </a:solidFill>
              </a:rPr>
              <a:t> (</a:t>
            </a:r>
            <a:r>
              <a:rPr lang="ru-RU" dirty="0" err="1">
                <a:solidFill>
                  <a:srgbClr val="695D46"/>
                </a:solidFill>
              </a:rPr>
              <a:t>DiffServ</a:t>
            </a:r>
            <a:r>
              <a:rPr lang="ru-RU" dirty="0" smtClean="0">
                <a:solidFill>
                  <a:srgbClr val="695D46"/>
                </a:solidFill>
              </a:rPr>
              <a:t>)</a:t>
            </a:r>
            <a:endParaRPr lang="ru-RU" dirty="0">
              <a:solidFill>
                <a:srgbClr val="695D46"/>
              </a:solidFill>
            </a:endParaRPr>
          </a:p>
        </p:txBody>
      </p:sp>
      <p:sp>
        <p:nvSpPr>
          <p:cNvPr id="11" name="Скругленный прямоугольник 10"/>
          <p:cNvSpPr/>
          <p:nvPr/>
        </p:nvSpPr>
        <p:spPr>
          <a:xfrm>
            <a:off x="3451360" y="3525898"/>
            <a:ext cx="2345514" cy="364385"/>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12" name="Скругленный прямоугольник 11"/>
          <p:cNvSpPr/>
          <p:nvPr/>
        </p:nvSpPr>
        <p:spPr>
          <a:xfrm>
            <a:off x="6282141" y="3519026"/>
            <a:ext cx="2669729" cy="364385"/>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cxnSp>
        <p:nvCxnSpPr>
          <p:cNvPr id="14" name="Прямая со стрелкой 13"/>
          <p:cNvCxnSpPr/>
          <p:nvPr/>
        </p:nvCxnSpPr>
        <p:spPr>
          <a:xfrm flipH="1">
            <a:off x="1303361" y="2785025"/>
            <a:ext cx="2033518" cy="5695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flipH="1">
            <a:off x="4572000" y="3013506"/>
            <a:ext cx="1" cy="45578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5807121" y="2785025"/>
            <a:ext cx="2101757" cy="5695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6389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3" name="Прямоугольник 2"/>
          <p:cNvSpPr/>
          <p:nvPr/>
        </p:nvSpPr>
        <p:spPr>
          <a:xfrm>
            <a:off x="1610596" y="3106882"/>
            <a:ext cx="5850082" cy="571500"/>
          </a:xfrm>
          <a:prstGeom prst="rect">
            <a:avLst/>
          </a:prstGeom>
          <a:solidFill>
            <a:srgbClr val="FF99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 IP</a:t>
            </a:r>
            <a:endParaRPr lang="ru-RU" sz="2800" b="1" dirty="0"/>
          </a:p>
        </p:txBody>
      </p:sp>
      <p:sp>
        <p:nvSpPr>
          <p:cNvPr id="78" name="Shape 78"/>
          <p:cNvSpPr txBox="1">
            <a:spLocks noGrp="1"/>
          </p:cNvSpPr>
          <p:nvPr>
            <p:ph type="title"/>
          </p:nvPr>
        </p:nvSpPr>
        <p:spPr>
          <a:xfrm>
            <a:off x="311700" y="195643"/>
            <a:ext cx="8520600" cy="707400"/>
          </a:xfrm>
          <a:prstGeom prst="rect">
            <a:avLst/>
          </a:prstGeom>
        </p:spPr>
        <p:txBody>
          <a:bodyPr wrap="square" lIns="91425" tIns="91425" rIns="91425" bIns="91425" anchor="t" anchorCtr="0">
            <a:noAutofit/>
          </a:bodyPr>
          <a:lstStyle/>
          <a:p>
            <a:pPr lvl="0">
              <a:spcBef>
                <a:spcPts val="0"/>
              </a:spcBef>
              <a:buNone/>
            </a:pPr>
            <a:r>
              <a:rPr lang="ru-RU" sz="2000" dirty="0" smtClean="0"/>
              <a:t>Место протокола </a:t>
            </a:r>
            <a:r>
              <a:rPr lang="en-US" sz="2000" dirty="0" smtClean="0"/>
              <a:t>IP </a:t>
            </a:r>
            <a:r>
              <a:rPr lang="ru-RU" sz="2000" dirty="0" smtClean="0"/>
              <a:t>в модели </a:t>
            </a:r>
            <a:r>
              <a:rPr lang="en-US" sz="2000" dirty="0" smtClean="0"/>
              <a:t>OSI </a:t>
            </a:r>
            <a:r>
              <a:rPr lang="ru-RU" sz="2000" dirty="0" smtClean="0"/>
              <a:t>и стеке </a:t>
            </a:r>
            <a:r>
              <a:rPr lang="en-US" sz="2000" dirty="0" smtClean="0"/>
              <a:t>TCP/IP</a:t>
            </a:r>
            <a:endParaRPr lang="ru" sz="2000" dirty="0"/>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4824" y="705207"/>
            <a:ext cx="4696480" cy="3962953"/>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кругленный прямоугольник 7"/>
          <p:cNvSpPr/>
          <p:nvPr/>
        </p:nvSpPr>
        <p:spPr>
          <a:xfrm>
            <a:off x="311700" y="879550"/>
            <a:ext cx="2656356" cy="446542"/>
          </a:xfrm>
          <a:prstGeom prst="roundRect">
            <a:avLst>
              <a:gd name="adj" fmla="val 21338"/>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2" name="Заголовок 1"/>
          <p:cNvSpPr>
            <a:spLocks noGrp="1"/>
          </p:cNvSpPr>
          <p:nvPr>
            <p:ph type="title"/>
          </p:nvPr>
        </p:nvSpPr>
        <p:spPr>
          <a:xfrm>
            <a:off x="311700" y="222914"/>
            <a:ext cx="2527034" cy="435256"/>
          </a:xfrm>
        </p:spPr>
        <p:txBody>
          <a:bodyPr/>
          <a:lstStyle/>
          <a:p>
            <a:r>
              <a:rPr lang="en-US" sz="2000" dirty="0"/>
              <a:t>Best Effort Service</a:t>
            </a:r>
            <a:endParaRPr lang="ru-RU" sz="2000" dirty="0"/>
          </a:p>
        </p:txBody>
      </p:sp>
      <p:sp>
        <p:nvSpPr>
          <p:cNvPr id="4" name="TextBox 3"/>
          <p:cNvSpPr txBox="1"/>
          <p:nvPr/>
        </p:nvSpPr>
        <p:spPr>
          <a:xfrm>
            <a:off x="311700" y="3332185"/>
            <a:ext cx="8604913" cy="1384995"/>
          </a:xfrm>
          <a:prstGeom prst="rect">
            <a:avLst/>
          </a:prstGeom>
          <a:noFill/>
        </p:spPr>
        <p:txBody>
          <a:bodyPr wrap="square" rtlCol="0">
            <a:spAutoFit/>
          </a:bodyPr>
          <a:lstStyle/>
          <a:p>
            <a:r>
              <a:rPr lang="ru-RU" dirty="0" smtClean="0">
                <a:solidFill>
                  <a:srgbClr val="695D46"/>
                </a:solidFill>
              </a:rPr>
              <a:t>Считается</a:t>
            </a:r>
            <a:r>
              <a:rPr lang="ru-RU" dirty="0">
                <a:solidFill>
                  <a:srgbClr val="695D46"/>
                </a:solidFill>
              </a:rPr>
              <a:t>, что лучшим механизмом обеспечения </a:t>
            </a:r>
            <a:r>
              <a:rPr lang="ru-RU" dirty="0" err="1">
                <a:solidFill>
                  <a:srgbClr val="695D46"/>
                </a:solidFill>
              </a:rPr>
              <a:t>QoS</a:t>
            </a:r>
            <a:r>
              <a:rPr lang="ru-RU" dirty="0">
                <a:solidFill>
                  <a:srgbClr val="695D46"/>
                </a:solidFill>
              </a:rPr>
              <a:t> является увеличение пропускной способности . Это в принципе правильно, однако некоторые виды трафика (например, голосовой) очень чувствительны к задержкам пакетов и вариации скорости их прохождения. Модель </a:t>
            </a:r>
            <a:r>
              <a:rPr lang="ru-RU" dirty="0" err="1">
                <a:solidFill>
                  <a:srgbClr val="695D46"/>
                </a:solidFill>
              </a:rPr>
              <a:t>Best</a:t>
            </a:r>
            <a:r>
              <a:rPr lang="ru-RU" dirty="0">
                <a:solidFill>
                  <a:srgbClr val="695D46"/>
                </a:solidFill>
              </a:rPr>
              <a:t> </a:t>
            </a:r>
            <a:r>
              <a:rPr lang="ru-RU" dirty="0" err="1">
                <a:solidFill>
                  <a:srgbClr val="695D46"/>
                </a:solidFill>
              </a:rPr>
              <a:t>Effort</a:t>
            </a:r>
            <a:r>
              <a:rPr lang="ru-RU" dirty="0">
                <a:solidFill>
                  <a:srgbClr val="695D46"/>
                </a:solidFill>
              </a:rPr>
              <a:t> </a:t>
            </a:r>
            <a:r>
              <a:rPr lang="ru-RU" dirty="0" err="1">
                <a:solidFill>
                  <a:srgbClr val="695D46"/>
                </a:solidFill>
              </a:rPr>
              <a:t>Service</a:t>
            </a:r>
            <a:r>
              <a:rPr lang="ru-RU" dirty="0">
                <a:solidFill>
                  <a:srgbClr val="695D46"/>
                </a:solidFill>
              </a:rPr>
              <a:t> даже при наличии больших резервов допускает возникновение перегрузок в случае резких всплесков трафика. Поэтому были разработаны и другие подходы к обеспечению </a:t>
            </a:r>
            <a:r>
              <a:rPr lang="ru-RU" dirty="0" err="1">
                <a:solidFill>
                  <a:srgbClr val="695D46"/>
                </a:solidFill>
              </a:rPr>
              <a:t>QoS</a:t>
            </a:r>
            <a:r>
              <a:rPr lang="ru-RU" dirty="0">
                <a:solidFill>
                  <a:srgbClr val="695D46"/>
                </a:solidFill>
              </a:rPr>
              <a:t>.</a:t>
            </a:r>
          </a:p>
          <a:p>
            <a:endParaRPr lang="ru-RU" dirty="0">
              <a:solidFill>
                <a:srgbClr val="695D46"/>
              </a:solidFill>
            </a:endParaRPr>
          </a:p>
        </p:txBody>
      </p:sp>
      <p:sp>
        <p:nvSpPr>
          <p:cNvPr id="9" name="Скругленный прямоугольник 8"/>
          <p:cNvSpPr/>
          <p:nvPr/>
        </p:nvSpPr>
        <p:spPr>
          <a:xfrm>
            <a:off x="311700" y="1563053"/>
            <a:ext cx="3700782" cy="446542"/>
          </a:xfrm>
          <a:prstGeom prst="roundRect">
            <a:avLst>
              <a:gd name="adj" fmla="val 21338"/>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5" name="TextBox 4"/>
          <p:cNvSpPr txBox="1"/>
          <p:nvPr/>
        </p:nvSpPr>
        <p:spPr>
          <a:xfrm>
            <a:off x="265944" y="948933"/>
            <a:ext cx="2747868" cy="307777"/>
          </a:xfrm>
          <a:prstGeom prst="rect">
            <a:avLst/>
          </a:prstGeom>
          <a:noFill/>
        </p:spPr>
        <p:txBody>
          <a:bodyPr wrap="none" rtlCol="0">
            <a:spAutoFit/>
          </a:bodyPr>
          <a:lstStyle/>
          <a:p>
            <a:r>
              <a:rPr lang="ru-RU" dirty="0">
                <a:solidFill>
                  <a:srgbClr val="695D46"/>
                </a:solidFill>
              </a:rPr>
              <a:t>Негарантированная доставка. </a:t>
            </a:r>
            <a:endParaRPr lang="en-US" dirty="0">
              <a:solidFill>
                <a:srgbClr val="695D46"/>
              </a:solidFill>
            </a:endParaRPr>
          </a:p>
        </p:txBody>
      </p:sp>
      <p:sp>
        <p:nvSpPr>
          <p:cNvPr id="6" name="TextBox 5"/>
          <p:cNvSpPr txBox="1"/>
          <p:nvPr/>
        </p:nvSpPr>
        <p:spPr>
          <a:xfrm>
            <a:off x="265944" y="1632436"/>
            <a:ext cx="3746538" cy="307777"/>
          </a:xfrm>
          <a:prstGeom prst="rect">
            <a:avLst/>
          </a:prstGeom>
          <a:noFill/>
        </p:spPr>
        <p:txBody>
          <a:bodyPr wrap="none" rtlCol="0">
            <a:spAutoFit/>
          </a:bodyPr>
          <a:lstStyle/>
          <a:p>
            <a:r>
              <a:rPr lang="ru-RU" dirty="0">
                <a:solidFill>
                  <a:srgbClr val="695D46"/>
                </a:solidFill>
              </a:rPr>
              <a:t>Абсолютное отсутствие механизмов </a:t>
            </a:r>
            <a:r>
              <a:rPr lang="ru-RU" dirty="0" err="1">
                <a:solidFill>
                  <a:srgbClr val="695D46"/>
                </a:solidFill>
              </a:rPr>
              <a:t>QoS</a:t>
            </a:r>
            <a:r>
              <a:rPr lang="ru-RU" dirty="0">
                <a:solidFill>
                  <a:srgbClr val="695D46"/>
                </a:solidFill>
              </a:rPr>
              <a:t>. </a:t>
            </a:r>
            <a:endParaRPr lang="en-US" dirty="0">
              <a:solidFill>
                <a:srgbClr val="695D46"/>
              </a:solidFill>
            </a:endParaRPr>
          </a:p>
        </p:txBody>
      </p:sp>
      <p:sp>
        <p:nvSpPr>
          <p:cNvPr id="7" name="TextBox 6"/>
          <p:cNvSpPr txBox="1"/>
          <p:nvPr/>
        </p:nvSpPr>
        <p:spPr>
          <a:xfrm>
            <a:off x="311700" y="2387072"/>
            <a:ext cx="6222450" cy="523220"/>
          </a:xfrm>
          <a:prstGeom prst="rect">
            <a:avLst/>
          </a:prstGeom>
          <a:noFill/>
        </p:spPr>
        <p:txBody>
          <a:bodyPr wrap="square" rtlCol="0">
            <a:spAutoFit/>
          </a:bodyPr>
          <a:lstStyle/>
          <a:p>
            <a:r>
              <a:rPr lang="ru-RU" dirty="0">
                <a:solidFill>
                  <a:srgbClr val="695D46"/>
                </a:solidFill>
              </a:rPr>
              <a:t>Используются все доступные ресурсы сети без какого-либо выделения отдельных классов трафика и регулирования. </a:t>
            </a:r>
            <a:endParaRPr lang="en-US" dirty="0">
              <a:solidFill>
                <a:srgbClr val="695D46"/>
              </a:solidFill>
            </a:endParaRPr>
          </a:p>
        </p:txBody>
      </p:sp>
      <p:sp>
        <p:nvSpPr>
          <p:cNvPr id="10" name="Скругленный прямоугольник 9"/>
          <p:cNvSpPr/>
          <p:nvPr/>
        </p:nvSpPr>
        <p:spPr>
          <a:xfrm>
            <a:off x="311700" y="2362104"/>
            <a:ext cx="6108150" cy="548187"/>
          </a:xfrm>
          <a:prstGeom prst="roundRect">
            <a:avLst>
              <a:gd name="adj" fmla="val 21338"/>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11" name="Скругленный прямоугольник 10"/>
          <p:cNvSpPr/>
          <p:nvPr/>
        </p:nvSpPr>
        <p:spPr>
          <a:xfrm>
            <a:off x="311700" y="3262801"/>
            <a:ext cx="8470350" cy="1232999"/>
          </a:xfrm>
          <a:prstGeom prst="roundRect">
            <a:avLst>
              <a:gd name="adj" fmla="val 12068"/>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cxnSp>
        <p:nvCxnSpPr>
          <p:cNvPr id="13" name="Прямая со стрелкой 12"/>
          <p:cNvCxnSpPr/>
          <p:nvPr/>
        </p:nvCxnSpPr>
        <p:spPr>
          <a:xfrm>
            <a:off x="3905250" y="1075063"/>
            <a:ext cx="4076700" cy="173030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69488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273575"/>
            <a:ext cx="3717375" cy="507475"/>
          </a:xfrm>
        </p:spPr>
        <p:txBody>
          <a:bodyPr/>
          <a:lstStyle/>
          <a:p>
            <a:r>
              <a:rPr lang="ru-RU" sz="2000" dirty="0" err="1"/>
              <a:t>Integrated</a:t>
            </a:r>
            <a:r>
              <a:rPr lang="ru-RU" sz="2000" dirty="0"/>
              <a:t> </a:t>
            </a:r>
            <a:r>
              <a:rPr lang="ru-RU" sz="2000" dirty="0" err="1"/>
              <a:t>Service</a:t>
            </a:r>
            <a:r>
              <a:rPr lang="ru-RU" sz="2000" dirty="0"/>
              <a:t> (</a:t>
            </a:r>
            <a:r>
              <a:rPr lang="ru-RU" sz="2000" dirty="0" err="1"/>
              <a:t>IntServ</a:t>
            </a:r>
            <a:r>
              <a:rPr lang="ru-RU" sz="2000" dirty="0" smtClean="0"/>
              <a:t>)</a:t>
            </a:r>
            <a:endParaRPr lang="ru-RU" sz="2000" dirty="0"/>
          </a:p>
        </p:txBody>
      </p:sp>
      <p:sp>
        <p:nvSpPr>
          <p:cNvPr id="3" name="Текст 2"/>
          <p:cNvSpPr>
            <a:spLocks noGrp="1"/>
          </p:cNvSpPr>
          <p:nvPr>
            <p:ph type="body" idx="1"/>
          </p:nvPr>
        </p:nvSpPr>
        <p:spPr>
          <a:xfrm>
            <a:off x="594825" y="1364325"/>
            <a:ext cx="8241750" cy="2362700"/>
          </a:xfrm>
        </p:spPr>
        <p:txBody>
          <a:bodyPr/>
          <a:lstStyle/>
          <a:p>
            <a:pPr>
              <a:buNone/>
            </a:pPr>
            <a:r>
              <a:rPr lang="ru-RU" b="1" dirty="0" err="1">
                <a:latin typeface="+mn-lt"/>
              </a:rPr>
              <a:t>Integrated</a:t>
            </a:r>
            <a:r>
              <a:rPr lang="ru-RU" b="1" dirty="0">
                <a:latin typeface="+mn-lt"/>
              </a:rPr>
              <a:t> </a:t>
            </a:r>
            <a:r>
              <a:rPr lang="ru-RU" b="1" dirty="0" err="1">
                <a:latin typeface="+mn-lt"/>
              </a:rPr>
              <a:t>Service</a:t>
            </a:r>
            <a:r>
              <a:rPr lang="ru-RU" b="1" dirty="0">
                <a:latin typeface="+mn-lt"/>
              </a:rPr>
              <a:t> </a:t>
            </a:r>
            <a:r>
              <a:rPr lang="ru-RU" dirty="0">
                <a:latin typeface="+mn-lt"/>
              </a:rPr>
              <a:t>(</a:t>
            </a:r>
            <a:r>
              <a:rPr lang="ru-RU" dirty="0" err="1">
                <a:latin typeface="+mn-lt"/>
              </a:rPr>
              <a:t>IntServ</a:t>
            </a:r>
            <a:r>
              <a:rPr lang="ru-RU" dirty="0">
                <a:latin typeface="+mn-lt"/>
              </a:rPr>
              <a:t>, RFC 1633) - модель интегрированного обслуживания. Может обеспечить сквозное (</a:t>
            </a:r>
            <a:r>
              <a:rPr lang="ru-RU" dirty="0" err="1">
                <a:latin typeface="+mn-lt"/>
              </a:rPr>
              <a:t>End-to-End</a:t>
            </a:r>
            <a:r>
              <a:rPr lang="ru-RU" dirty="0">
                <a:latin typeface="+mn-lt"/>
              </a:rPr>
              <a:t>) качество обслуживания, гарантируя необходимую пропускную способность. </a:t>
            </a:r>
            <a:r>
              <a:rPr lang="ru-RU" dirty="0" err="1">
                <a:latin typeface="+mn-lt"/>
              </a:rPr>
              <a:t>IntServ</a:t>
            </a:r>
            <a:r>
              <a:rPr lang="ru-RU" dirty="0">
                <a:latin typeface="+mn-lt"/>
              </a:rPr>
              <a:t> использует для своих целей протокол сигнализации RSVP. Позволяет приложениям выражать сквозные требования к ресурсам и содержит механизмы обеспечения данных требований. </a:t>
            </a:r>
            <a:r>
              <a:rPr lang="ru-RU" dirty="0" err="1">
                <a:latin typeface="+mn-lt"/>
              </a:rPr>
              <a:t>IntServ</a:t>
            </a:r>
            <a:r>
              <a:rPr lang="ru-RU" dirty="0">
                <a:latin typeface="+mn-lt"/>
              </a:rPr>
              <a:t> можно кратко охарактеризовать как резервирование ресурсов (</a:t>
            </a:r>
            <a:r>
              <a:rPr lang="ru-RU" dirty="0" err="1">
                <a:latin typeface="+mn-lt"/>
              </a:rPr>
              <a:t>Resource</a:t>
            </a:r>
            <a:r>
              <a:rPr lang="ru-RU" dirty="0">
                <a:latin typeface="+mn-lt"/>
              </a:rPr>
              <a:t> </a:t>
            </a:r>
            <a:r>
              <a:rPr lang="ru-RU" dirty="0" err="1">
                <a:latin typeface="+mn-lt"/>
              </a:rPr>
              <a:t>reservation</a:t>
            </a:r>
            <a:r>
              <a:rPr lang="ru-RU" dirty="0">
                <a:latin typeface="+mn-lt"/>
              </a:rPr>
              <a:t>).</a:t>
            </a:r>
          </a:p>
          <a:p>
            <a:endParaRPr lang="ru-RU" dirty="0"/>
          </a:p>
        </p:txBody>
      </p:sp>
      <p:sp>
        <p:nvSpPr>
          <p:cNvPr id="4" name="Скругленный прямоугольник 3"/>
          <p:cNvSpPr/>
          <p:nvPr/>
        </p:nvSpPr>
        <p:spPr>
          <a:xfrm>
            <a:off x="311700" y="1252776"/>
            <a:ext cx="8524875" cy="2585799"/>
          </a:xfrm>
          <a:prstGeom prst="roundRect">
            <a:avLst>
              <a:gd name="adj" fmla="val 12068"/>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20640099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6396" y="318603"/>
            <a:ext cx="7870275" cy="478400"/>
          </a:xfrm>
        </p:spPr>
        <p:txBody>
          <a:bodyPr/>
          <a:lstStyle/>
          <a:p>
            <a:r>
              <a:rPr lang="ru-RU" sz="2000" dirty="0" err="1"/>
              <a:t>Differentiated</a:t>
            </a:r>
            <a:r>
              <a:rPr lang="ru-RU" sz="2000" dirty="0"/>
              <a:t> </a:t>
            </a:r>
            <a:r>
              <a:rPr lang="ru-RU" sz="2000" dirty="0" err="1"/>
              <a:t>Service</a:t>
            </a:r>
            <a:r>
              <a:rPr lang="ru-RU" sz="2000" dirty="0"/>
              <a:t> (</a:t>
            </a:r>
            <a:r>
              <a:rPr lang="ru-RU" sz="2000" dirty="0" err="1"/>
              <a:t>DiffServ</a:t>
            </a:r>
            <a:r>
              <a:rPr lang="ru-RU" sz="2000" dirty="0" smtClean="0"/>
              <a:t>)</a:t>
            </a:r>
            <a:endParaRPr lang="ru-RU" sz="2000" dirty="0"/>
          </a:p>
        </p:txBody>
      </p:sp>
      <p:sp>
        <p:nvSpPr>
          <p:cNvPr id="3" name="Текст 2"/>
          <p:cNvSpPr>
            <a:spLocks noGrp="1"/>
          </p:cNvSpPr>
          <p:nvPr>
            <p:ph type="body" idx="1"/>
          </p:nvPr>
        </p:nvSpPr>
        <p:spPr>
          <a:xfrm>
            <a:off x="311700" y="923426"/>
            <a:ext cx="8520600" cy="1524500"/>
          </a:xfrm>
        </p:spPr>
        <p:txBody>
          <a:bodyPr/>
          <a:lstStyle/>
          <a:p>
            <a:pPr>
              <a:buNone/>
            </a:pPr>
            <a:r>
              <a:rPr lang="ru-RU" sz="1600" dirty="0">
                <a:latin typeface="+mn-lt"/>
              </a:rPr>
              <a:t>Архитектура </a:t>
            </a:r>
            <a:r>
              <a:rPr lang="ru-RU" sz="1600" dirty="0" err="1">
                <a:latin typeface="+mn-lt"/>
              </a:rPr>
              <a:t>DiffServ</a:t>
            </a:r>
            <a:r>
              <a:rPr lang="ru-RU" sz="1600" dirty="0">
                <a:latin typeface="+mn-lt"/>
              </a:rPr>
              <a:t> подразумевает определение поля </a:t>
            </a:r>
            <a:r>
              <a:rPr lang="ru-RU" sz="1600" dirty="0" err="1">
                <a:latin typeface="+mn-lt"/>
              </a:rPr>
              <a:t>DiffServ</a:t>
            </a:r>
            <a:r>
              <a:rPr lang="ru-RU" sz="1600" dirty="0">
                <a:latin typeface="+mn-lt"/>
              </a:rPr>
              <a:t> (DS), которое заменяет поле типа обслуживания в протоколе IPv4, используемое при принятии решений о пересылке данных через каждый узел (PHB) для классификации пакетов и функций согласования трафика, например таких, как измерение, маркирование, формирование и контроль</a:t>
            </a:r>
            <a:r>
              <a:rPr lang="ru-RU" sz="1600" dirty="0" smtClean="0">
                <a:latin typeface="+mn-lt"/>
              </a:rPr>
              <a:t>.</a:t>
            </a:r>
            <a:endParaRPr lang="ru-RU" sz="1600" dirty="0">
              <a:latin typeface="+mn-lt"/>
            </a:endParaRPr>
          </a:p>
        </p:txBody>
      </p:sp>
      <p:sp>
        <p:nvSpPr>
          <p:cNvPr id="4" name="Прямоугольник 3"/>
          <p:cNvSpPr/>
          <p:nvPr/>
        </p:nvSpPr>
        <p:spPr>
          <a:xfrm>
            <a:off x="6672432" y="2846408"/>
            <a:ext cx="565636"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200" dirty="0" smtClean="0"/>
              <a:t>ECN</a:t>
            </a:r>
            <a:endParaRPr lang="ru-RU" dirty="0"/>
          </a:p>
        </p:txBody>
      </p:sp>
      <p:sp>
        <p:nvSpPr>
          <p:cNvPr id="5" name="Прямоугольник 4"/>
          <p:cNvSpPr/>
          <p:nvPr/>
        </p:nvSpPr>
        <p:spPr>
          <a:xfrm>
            <a:off x="1114342" y="2846408"/>
            <a:ext cx="848316"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a:t>
            </a:r>
            <a:r>
              <a:rPr lang="ru-RU" dirty="0" smtClean="0"/>
              <a:t>5</a:t>
            </a:r>
            <a:endParaRPr lang="en-US" dirty="0" smtClean="0"/>
          </a:p>
        </p:txBody>
      </p:sp>
      <p:sp>
        <p:nvSpPr>
          <p:cNvPr id="7" name="TextBox 6"/>
          <p:cNvSpPr txBox="1"/>
          <p:nvPr/>
        </p:nvSpPr>
        <p:spPr>
          <a:xfrm>
            <a:off x="1599212" y="2447926"/>
            <a:ext cx="3700436" cy="261610"/>
          </a:xfrm>
          <a:prstGeom prst="rect">
            <a:avLst/>
          </a:prstGeom>
          <a:noFill/>
        </p:spPr>
        <p:txBody>
          <a:bodyPr wrap="square" rtlCol="0">
            <a:spAutoFit/>
          </a:bodyPr>
          <a:lstStyle/>
          <a:p>
            <a:r>
              <a:rPr lang="en-US" sz="1100" b="1" dirty="0" smtClean="0"/>
              <a:t>DSCP – Differentiated Services </a:t>
            </a:r>
            <a:r>
              <a:rPr lang="en-US" sz="1100" b="1" dirty="0" err="1" smtClean="0"/>
              <a:t>Codepoint</a:t>
            </a:r>
            <a:endParaRPr lang="ru-RU" sz="1100" dirty="0"/>
          </a:p>
        </p:txBody>
      </p:sp>
      <p:sp>
        <p:nvSpPr>
          <p:cNvPr id="8" name="TextBox 7"/>
          <p:cNvSpPr txBox="1"/>
          <p:nvPr/>
        </p:nvSpPr>
        <p:spPr>
          <a:xfrm>
            <a:off x="4937698" y="2447926"/>
            <a:ext cx="2745568" cy="261610"/>
          </a:xfrm>
          <a:prstGeom prst="rect">
            <a:avLst/>
          </a:prstGeom>
          <a:noFill/>
        </p:spPr>
        <p:txBody>
          <a:bodyPr wrap="square" rtlCol="0">
            <a:spAutoFit/>
          </a:bodyPr>
          <a:lstStyle/>
          <a:p>
            <a:r>
              <a:rPr lang="en-US" sz="1100" b="1" dirty="0" smtClean="0"/>
              <a:t>ECN – Explicit Congestion Notification</a:t>
            </a:r>
            <a:endParaRPr lang="ru-RU" sz="1100" dirty="0"/>
          </a:p>
        </p:txBody>
      </p:sp>
      <p:sp>
        <p:nvSpPr>
          <p:cNvPr id="9" name="Прямоугольник 8"/>
          <p:cNvSpPr/>
          <p:nvPr/>
        </p:nvSpPr>
        <p:spPr>
          <a:xfrm>
            <a:off x="2035733" y="2846408"/>
            <a:ext cx="848316"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a:t>
            </a:r>
            <a:r>
              <a:rPr lang="ru-RU" dirty="0" smtClean="0"/>
              <a:t>4</a:t>
            </a:r>
            <a:endParaRPr lang="en-US" dirty="0" smtClean="0"/>
          </a:p>
        </p:txBody>
      </p:sp>
      <p:sp>
        <p:nvSpPr>
          <p:cNvPr id="10" name="Прямоугольник 9"/>
          <p:cNvSpPr/>
          <p:nvPr/>
        </p:nvSpPr>
        <p:spPr>
          <a:xfrm>
            <a:off x="2957124" y="2851952"/>
            <a:ext cx="848316" cy="320584"/>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a:t>
            </a:r>
            <a:r>
              <a:rPr lang="ru-RU" dirty="0" smtClean="0"/>
              <a:t>3</a:t>
            </a:r>
            <a:endParaRPr lang="en-US" dirty="0" smtClean="0"/>
          </a:p>
        </p:txBody>
      </p:sp>
      <p:sp>
        <p:nvSpPr>
          <p:cNvPr id="11" name="Прямоугольник 10"/>
          <p:cNvSpPr/>
          <p:nvPr/>
        </p:nvSpPr>
        <p:spPr>
          <a:xfrm>
            <a:off x="3885951" y="2846408"/>
            <a:ext cx="848316"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a:t>
            </a:r>
            <a:r>
              <a:rPr lang="ru-RU" dirty="0" smtClean="0"/>
              <a:t>2</a:t>
            </a:r>
            <a:endParaRPr lang="en-US" dirty="0" smtClean="0"/>
          </a:p>
        </p:txBody>
      </p:sp>
      <p:sp>
        <p:nvSpPr>
          <p:cNvPr id="12" name="Прямоугольник 11"/>
          <p:cNvSpPr/>
          <p:nvPr/>
        </p:nvSpPr>
        <p:spPr>
          <a:xfrm>
            <a:off x="4814778" y="2846408"/>
            <a:ext cx="848316"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a:t>
            </a:r>
            <a:r>
              <a:rPr lang="ru-RU" dirty="0" smtClean="0"/>
              <a:t>1</a:t>
            </a:r>
            <a:endParaRPr lang="en-US" dirty="0" smtClean="0"/>
          </a:p>
        </p:txBody>
      </p:sp>
      <p:sp>
        <p:nvSpPr>
          <p:cNvPr id="13" name="Прямоугольник 12"/>
          <p:cNvSpPr/>
          <p:nvPr/>
        </p:nvSpPr>
        <p:spPr>
          <a:xfrm>
            <a:off x="5743605" y="2846408"/>
            <a:ext cx="848316" cy="331078"/>
          </a:xfrm>
          <a:prstGeom prst="rect">
            <a:avLst/>
          </a:prstGeom>
          <a:solidFill>
            <a:srgbClr val="EF6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DS</a:t>
            </a:r>
            <a:r>
              <a:rPr lang="ru-RU" dirty="0" smtClean="0"/>
              <a:t>0</a:t>
            </a:r>
            <a:endParaRPr lang="en-US" dirty="0" smtClean="0"/>
          </a:p>
        </p:txBody>
      </p:sp>
      <p:sp>
        <p:nvSpPr>
          <p:cNvPr id="15" name="Прямоугольник 14"/>
          <p:cNvSpPr/>
          <p:nvPr/>
        </p:nvSpPr>
        <p:spPr>
          <a:xfrm>
            <a:off x="7318579" y="2846408"/>
            <a:ext cx="565636" cy="331078"/>
          </a:xfrm>
          <a:prstGeom prst="rect">
            <a:avLst/>
          </a:prstGeom>
          <a:solidFill>
            <a:schemeClr val="tx1">
              <a:lumMod val="50000"/>
            </a:schemeClr>
          </a:solidFill>
        </p:spPr>
        <p:style>
          <a:lnRef idx="2">
            <a:schemeClr val="dk1">
              <a:shade val="50000"/>
            </a:schemeClr>
          </a:lnRef>
          <a:fillRef idx="1">
            <a:schemeClr val="dk1"/>
          </a:fillRef>
          <a:effectRef idx="0">
            <a:schemeClr val="dk1"/>
          </a:effectRef>
          <a:fontRef idx="minor">
            <a:schemeClr val="lt1"/>
          </a:fontRef>
        </p:style>
        <p:txBody>
          <a:bodyPr lIns="108000" rtlCol="0" anchor="ctr" anchorCtr="0"/>
          <a:lstStyle/>
          <a:p>
            <a:pPr algn="ctr"/>
            <a:r>
              <a:rPr lang="en-US" sz="1200" dirty="0" smtClean="0"/>
              <a:t>ECN</a:t>
            </a:r>
            <a:endParaRPr lang="ru-RU" dirty="0"/>
          </a:p>
        </p:txBody>
      </p:sp>
      <p:sp>
        <p:nvSpPr>
          <p:cNvPr id="16" name="TextBox 15"/>
          <p:cNvSpPr txBox="1"/>
          <p:nvPr/>
        </p:nvSpPr>
        <p:spPr>
          <a:xfrm>
            <a:off x="1016535" y="3314358"/>
            <a:ext cx="2929007" cy="307777"/>
          </a:xfrm>
          <a:prstGeom prst="rect">
            <a:avLst/>
          </a:prstGeom>
          <a:noFill/>
        </p:spPr>
        <p:txBody>
          <a:bodyPr wrap="none" rtlCol="0">
            <a:spAutoFit/>
          </a:bodyPr>
          <a:lstStyle/>
          <a:p>
            <a:r>
              <a:rPr lang="en-US" dirty="0">
                <a:solidFill>
                  <a:srgbClr val="695D46"/>
                </a:solidFill>
              </a:rPr>
              <a:t>DSCP — </a:t>
            </a:r>
            <a:r>
              <a:rPr lang="ru-RU" dirty="0">
                <a:solidFill>
                  <a:srgbClr val="695D46"/>
                </a:solidFill>
              </a:rPr>
              <a:t>шесть битов (</a:t>
            </a:r>
            <a:r>
              <a:rPr lang="en-US" dirty="0">
                <a:solidFill>
                  <a:srgbClr val="695D46"/>
                </a:solidFill>
              </a:rPr>
              <a:t>DS5-DS0)</a:t>
            </a:r>
            <a:endParaRPr lang="ru-RU" dirty="0">
              <a:solidFill>
                <a:srgbClr val="695D46"/>
              </a:solidFill>
            </a:endParaRPr>
          </a:p>
        </p:txBody>
      </p:sp>
      <p:sp>
        <p:nvSpPr>
          <p:cNvPr id="17" name="TextBox 16"/>
          <p:cNvSpPr txBox="1"/>
          <p:nvPr/>
        </p:nvSpPr>
        <p:spPr>
          <a:xfrm>
            <a:off x="1016535" y="3634269"/>
            <a:ext cx="1577676" cy="307777"/>
          </a:xfrm>
          <a:prstGeom prst="rect">
            <a:avLst/>
          </a:prstGeom>
          <a:noFill/>
        </p:spPr>
        <p:txBody>
          <a:bodyPr wrap="none" rtlCol="0">
            <a:spAutoFit/>
          </a:bodyPr>
          <a:lstStyle/>
          <a:p>
            <a:r>
              <a:rPr lang="en-US" dirty="0">
                <a:solidFill>
                  <a:srgbClr val="695D46"/>
                </a:solidFill>
              </a:rPr>
              <a:t>ECN — </a:t>
            </a:r>
            <a:r>
              <a:rPr lang="ru-RU" dirty="0">
                <a:solidFill>
                  <a:srgbClr val="695D46"/>
                </a:solidFill>
              </a:rPr>
              <a:t>два бита</a:t>
            </a:r>
          </a:p>
        </p:txBody>
      </p:sp>
      <p:sp>
        <p:nvSpPr>
          <p:cNvPr id="18" name="TextBox 17"/>
          <p:cNvSpPr txBox="1"/>
          <p:nvPr/>
        </p:nvSpPr>
        <p:spPr>
          <a:xfrm>
            <a:off x="346396" y="4038968"/>
            <a:ext cx="8146500" cy="523220"/>
          </a:xfrm>
          <a:prstGeom prst="rect">
            <a:avLst/>
          </a:prstGeom>
          <a:noFill/>
        </p:spPr>
        <p:txBody>
          <a:bodyPr wrap="square" rtlCol="0">
            <a:spAutoFit/>
          </a:bodyPr>
          <a:lstStyle/>
          <a:p>
            <a:r>
              <a:rPr lang="ru-RU" dirty="0" smtClean="0">
                <a:solidFill>
                  <a:srgbClr val="695D46"/>
                </a:solidFill>
              </a:rPr>
              <a:t>Биты </a:t>
            </a:r>
            <a:r>
              <a:rPr lang="ru-RU" dirty="0">
                <a:solidFill>
                  <a:srgbClr val="695D46"/>
                </a:solidFill>
              </a:rPr>
              <a:t>DS5, DS4 и DS3 определяют класс, биты DS2 и DS1 определяют вероятность сброса, а бит DS0 всегда устанавливается равным нулю.</a:t>
            </a:r>
          </a:p>
        </p:txBody>
      </p:sp>
    </p:spTree>
    <p:extLst>
      <p:ext uri="{BB962C8B-B14F-4D97-AF65-F5344CB8AC3E}">
        <p14:creationId xmlns:p14="http://schemas.microsoft.com/office/powerpoint/2010/main" val="2480640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9325" y="0"/>
            <a:ext cx="4365075" cy="488425"/>
          </a:xfrm>
        </p:spPr>
        <p:txBody>
          <a:bodyPr/>
          <a:lstStyle/>
          <a:p>
            <a:r>
              <a:rPr lang="ru-RU" sz="2000" dirty="0" err="1"/>
              <a:t>Differentiated</a:t>
            </a:r>
            <a:r>
              <a:rPr lang="ru-RU" sz="2000" dirty="0"/>
              <a:t> </a:t>
            </a:r>
            <a:r>
              <a:rPr lang="ru-RU" sz="2000" dirty="0" err="1"/>
              <a:t>Service</a:t>
            </a:r>
            <a:r>
              <a:rPr lang="ru-RU" sz="2000" dirty="0"/>
              <a:t> (</a:t>
            </a:r>
            <a:r>
              <a:rPr lang="ru-RU" sz="2000" dirty="0" err="1"/>
              <a:t>DiffServ</a:t>
            </a:r>
            <a:r>
              <a:rPr lang="ru-RU" sz="2000" dirty="0"/>
              <a:t>)</a:t>
            </a:r>
          </a:p>
        </p:txBody>
      </p:sp>
      <p:graphicFrame>
        <p:nvGraphicFramePr>
          <p:cNvPr id="4" name="Таблица 3"/>
          <p:cNvGraphicFramePr>
            <a:graphicFrameLocks noGrp="1"/>
          </p:cNvGraphicFramePr>
          <p:nvPr>
            <p:extLst>
              <p:ext uri="{D42A27DB-BD31-4B8C-83A1-F6EECF244321}">
                <p14:modId xmlns:p14="http://schemas.microsoft.com/office/powerpoint/2010/main" val="3509711803"/>
              </p:ext>
            </p:extLst>
          </p:nvPr>
        </p:nvGraphicFramePr>
        <p:xfrm>
          <a:off x="276223" y="732637"/>
          <a:ext cx="5943602" cy="3118643"/>
        </p:xfrm>
        <a:graphic>
          <a:graphicData uri="http://schemas.openxmlformats.org/drawingml/2006/table">
            <a:tbl>
              <a:tblPr firstRow="1" bandRow="1">
                <a:tableStyleId>{5C22544A-7EE6-4342-B048-85BDC9FD1C3A}</a:tableStyleId>
              </a:tblPr>
              <a:tblGrid>
                <a:gridCol w="2091095">
                  <a:extLst>
                    <a:ext uri="{9D8B030D-6E8A-4147-A177-3AD203B41FA5}">
                      <a16:colId xmlns:a16="http://schemas.microsoft.com/office/drawing/2014/main" val="2700834703"/>
                    </a:ext>
                  </a:extLst>
                </a:gridCol>
                <a:gridCol w="3852507">
                  <a:extLst>
                    <a:ext uri="{9D8B030D-6E8A-4147-A177-3AD203B41FA5}">
                      <a16:colId xmlns:a16="http://schemas.microsoft.com/office/drawing/2014/main" val="3459355326"/>
                    </a:ext>
                  </a:extLst>
                </a:gridCol>
              </a:tblGrid>
              <a:tr h="251354">
                <a:tc>
                  <a:txBody>
                    <a:bodyPr/>
                    <a:lstStyle/>
                    <a:p>
                      <a:pPr algn="ctr"/>
                      <a:r>
                        <a:rPr lang="ru-RU" dirty="0" smtClean="0"/>
                        <a:t>Уровень</a:t>
                      </a:r>
                      <a:r>
                        <a:rPr lang="ru-RU" baseline="0" dirty="0" smtClean="0"/>
                        <a:t> приоритета</a:t>
                      </a:r>
                      <a:endParaRPr lang="ru-RU" dirty="0"/>
                    </a:p>
                  </a:txBody>
                  <a:tcPr/>
                </a:tc>
                <a:tc>
                  <a:txBody>
                    <a:bodyPr/>
                    <a:lstStyle/>
                    <a:p>
                      <a:pPr algn="ctr"/>
                      <a:r>
                        <a:rPr lang="ru-RU" dirty="0" smtClean="0"/>
                        <a:t>Описание</a:t>
                      </a:r>
                      <a:endParaRPr lang="ru-RU" dirty="0"/>
                    </a:p>
                  </a:txBody>
                  <a:tcPr/>
                </a:tc>
                <a:extLst>
                  <a:ext uri="{0D108BD9-81ED-4DB2-BD59-A6C34878D82A}">
                    <a16:rowId xmlns:a16="http://schemas.microsoft.com/office/drawing/2014/main" val="424838221"/>
                  </a:ext>
                </a:extLst>
              </a:tr>
              <a:tr h="527843">
                <a:tc>
                  <a:txBody>
                    <a:bodyPr/>
                    <a:lstStyle/>
                    <a:p>
                      <a:pPr algn="ctr"/>
                      <a:r>
                        <a:rPr lang="ru-RU" dirty="0" smtClean="0">
                          <a:solidFill>
                            <a:srgbClr val="695D46"/>
                          </a:solidFill>
                        </a:rPr>
                        <a:t>7</a:t>
                      </a:r>
                      <a:endParaRPr lang="ru-RU" dirty="0">
                        <a:solidFill>
                          <a:srgbClr val="695D46"/>
                        </a:solidFill>
                      </a:endParaRPr>
                    </a:p>
                  </a:txBody>
                  <a:tcPr/>
                </a:tc>
                <a:tc>
                  <a:txBody>
                    <a:bodyPr/>
                    <a:lstStyle/>
                    <a:p>
                      <a:pPr algn="ctr"/>
                      <a:r>
                        <a:rPr lang="ru-RU" sz="1200" dirty="0" smtClean="0">
                          <a:solidFill>
                            <a:srgbClr val="695D46"/>
                          </a:solidFill>
                        </a:rPr>
                        <a:t>Без</a:t>
                      </a:r>
                      <a:r>
                        <a:rPr lang="ru-RU" sz="1200" baseline="0" dirty="0" smtClean="0">
                          <a:solidFill>
                            <a:srgbClr val="695D46"/>
                          </a:solidFill>
                        </a:rPr>
                        <a:t> изменений </a:t>
                      </a:r>
                      <a:r>
                        <a:rPr lang="ru-RU" sz="1200" b="0" i="0" u="none" strike="noStrike" cap="none" dirty="0" smtClean="0">
                          <a:solidFill>
                            <a:srgbClr val="695D46"/>
                          </a:solidFill>
                          <a:effectLst/>
                          <a:latin typeface="+mn-lt"/>
                          <a:ea typeface="+mn-ea"/>
                          <a:cs typeface="+mn-cs"/>
                          <a:sym typeface="Arial"/>
                        </a:rPr>
                        <a:t>(канальный уровень и</a:t>
                      </a:r>
                      <a:r>
                        <a:rPr lang="ru-RU" sz="1200" b="0" i="0" u="none" strike="noStrike" cap="none" baseline="0" dirty="0" smtClean="0">
                          <a:solidFill>
                            <a:srgbClr val="695D46"/>
                          </a:solidFill>
                          <a:effectLst/>
                          <a:latin typeface="+mn-lt"/>
                          <a:ea typeface="+mn-ea"/>
                          <a:cs typeface="+mn-cs"/>
                          <a:sym typeface="Arial"/>
                        </a:rPr>
                        <a:t> </a:t>
                      </a:r>
                      <a:r>
                        <a:rPr lang="ru-RU" sz="1200" b="0" i="0" u="none" strike="noStrike" cap="none" dirty="0" smtClean="0">
                          <a:solidFill>
                            <a:srgbClr val="695D46"/>
                          </a:solidFill>
                          <a:effectLst/>
                          <a:latin typeface="+mn-lt"/>
                          <a:ea typeface="+mn-ea"/>
                          <a:cs typeface="+mn-cs"/>
                          <a:sym typeface="Arial"/>
                        </a:rPr>
                        <a:t>протокол маршрутизации поддерживают активность)</a:t>
                      </a:r>
                      <a:endParaRPr lang="ru-RU" sz="1200" dirty="0">
                        <a:solidFill>
                          <a:srgbClr val="695D46"/>
                        </a:solidFill>
                      </a:endParaRPr>
                    </a:p>
                  </a:txBody>
                  <a:tcPr/>
                </a:tc>
                <a:extLst>
                  <a:ext uri="{0D108BD9-81ED-4DB2-BD59-A6C34878D82A}">
                    <a16:rowId xmlns:a16="http://schemas.microsoft.com/office/drawing/2014/main" val="1502789066"/>
                  </a:ext>
                </a:extLst>
              </a:tr>
              <a:tr h="377031">
                <a:tc>
                  <a:txBody>
                    <a:bodyPr/>
                    <a:lstStyle/>
                    <a:p>
                      <a:pPr algn="ctr"/>
                      <a:r>
                        <a:rPr lang="ru-RU" dirty="0" smtClean="0">
                          <a:solidFill>
                            <a:srgbClr val="695D46"/>
                          </a:solidFill>
                        </a:rPr>
                        <a:t>6</a:t>
                      </a:r>
                      <a:endParaRPr lang="ru-RU" dirty="0">
                        <a:solidFill>
                          <a:srgbClr val="695D46"/>
                        </a:solidFill>
                      </a:endParaRPr>
                    </a:p>
                  </a:txBody>
                  <a:tcPr/>
                </a:tc>
                <a:tc>
                  <a:txBody>
                    <a:bodyPr/>
                    <a:lstStyle/>
                    <a:p>
                      <a:pPr algn="ctr"/>
                      <a:r>
                        <a:rPr lang="ru-RU" sz="1200" dirty="0" smtClean="0">
                          <a:solidFill>
                            <a:srgbClr val="695D46"/>
                          </a:solidFill>
                        </a:rPr>
                        <a:t>Без</a:t>
                      </a:r>
                      <a:r>
                        <a:rPr lang="ru-RU" sz="1200" baseline="0" dirty="0" smtClean="0">
                          <a:solidFill>
                            <a:srgbClr val="695D46"/>
                          </a:solidFill>
                        </a:rPr>
                        <a:t> изменений (используется для протоколов </a:t>
                      </a:r>
                      <a:r>
                        <a:rPr lang="en-US" sz="1200" baseline="0" dirty="0" smtClean="0">
                          <a:solidFill>
                            <a:srgbClr val="695D46"/>
                          </a:solidFill>
                        </a:rPr>
                        <a:t>IP –</a:t>
                      </a:r>
                      <a:r>
                        <a:rPr lang="ru-RU" sz="1200" baseline="0" dirty="0" smtClean="0">
                          <a:solidFill>
                            <a:srgbClr val="695D46"/>
                          </a:solidFill>
                        </a:rPr>
                        <a:t>маршрутизации)</a:t>
                      </a:r>
                      <a:endParaRPr lang="ru-RU" sz="1200" dirty="0">
                        <a:solidFill>
                          <a:srgbClr val="695D46"/>
                        </a:solidFill>
                      </a:endParaRPr>
                    </a:p>
                  </a:txBody>
                  <a:tcPr/>
                </a:tc>
                <a:extLst>
                  <a:ext uri="{0D108BD9-81ED-4DB2-BD59-A6C34878D82A}">
                    <a16:rowId xmlns:a16="http://schemas.microsoft.com/office/drawing/2014/main" val="1223562897"/>
                  </a:ext>
                </a:extLst>
              </a:tr>
              <a:tr h="251354">
                <a:tc>
                  <a:txBody>
                    <a:bodyPr/>
                    <a:lstStyle/>
                    <a:p>
                      <a:pPr algn="ctr"/>
                      <a:r>
                        <a:rPr lang="ru-RU" dirty="0" smtClean="0">
                          <a:solidFill>
                            <a:srgbClr val="695D46"/>
                          </a:solidFill>
                        </a:rPr>
                        <a:t>5</a:t>
                      </a:r>
                      <a:endParaRPr lang="ru-RU" dirty="0">
                        <a:solidFill>
                          <a:srgbClr val="695D46"/>
                        </a:solidFill>
                      </a:endParaRPr>
                    </a:p>
                  </a:txBody>
                  <a:tcPr/>
                </a:tc>
                <a:tc>
                  <a:txBody>
                    <a:bodyPr/>
                    <a:lstStyle/>
                    <a:p>
                      <a:pPr algn="ctr"/>
                      <a:r>
                        <a:rPr lang="ru-RU" sz="1200" dirty="0" smtClean="0">
                          <a:solidFill>
                            <a:srgbClr val="695D46"/>
                          </a:solidFill>
                        </a:rPr>
                        <a:t>Быстрая коммутация</a:t>
                      </a:r>
                      <a:r>
                        <a:rPr lang="ru-RU" sz="1200" baseline="0" dirty="0" smtClean="0">
                          <a:solidFill>
                            <a:srgbClr val="695D46"/>
                          </a:solidFill>
                        </a:rPr>
                        <a:t> </a:t>
                      </a:r>
                      <a:r>
                        <a:rPr lang="en-US" sz="1200" baseline="0" dirty="0" smtClean="0">
                          <a:solidFill>
                            <a:srgbClr val="695D46"/>
                          </a:solidFill>
                        </a:rPr>
                        <a:t>(EF)</a:t>
                      </a:r>
                      <a:endParaRPr lang="ru-RU" sz="1200" dirty="0">
                        <a:solidFill>
                          <a:srgbClr val="695D46"/>
                        </a:solidFill>
                      </a:endParaRPr>
                    </a:p>
                  </a:txBody>
                  <a:tcPr/>
                </a:tc>
                <a:extLst>
                  <a:ext uri="{0D108BD9-81ED-4DB2-BD59-A6C34878D82A}">
                    <a16:rowId xmlns:a16="http://schemas.microsoft.com/office/drawing/2014/main" val="1188149778"/>
                  </a:ext>
                </a:extLst>
              </a:tr>
              <a:tr h="251354">
                <a:tc>
                  <a:txBody>
                    <a:bodyPr/>
                    <a:lstStyle/>
                    <a:p>
                      <a:pPr algn="ctr"/>
                      <a:r>
                        <a:rPr lang="ru-RU" dirty="0" smtClean="0">
                          <a:solidFill>
                            <a:srgbClr val="695D46"/>
                          </a:solidFill>
                        </a:rPr>
                        <a:t>4</a:t>
                      </a:r>
                      <a:endParaRPr lang="ru-RU" dirty="0">
                        <a:solidFill>
                          <a:srgbClr val="695D46"/>
                        </a:solidFill>
                      </a:endParaRPr>
                    </a:p>
                  </a:txBody>
                  <a:tcPr/>
                </a:tc>
                <a:tc>
                  <a:txBody>
                    <a:bodyPr/>
                    <a:lstStyle/>
                    <a:p>
                      <a:pPr algn="ctr"/>
                      <a:r>
                        <a:rPr lang="ru-RU" dirty="0" smtClean="0">
                          <a:solidFill>
                            <a:srgbClr val="695D46"/>
                          </a:solidFill>
                        </a:rPr>
                        <a:t>Класс 4</a:t>
                      </a:r>
                      <a:endParaRPr lang="ru-RU" dirty="0">
                        <a:solidFill>
                          <a:srgbClr val="695D46"/>
                        </a:solidFill>
                      </a:endParaRPr>
                    </a:p>
                  </a:txBody>
                  <a:tcPr/>
                </a:tc>
                <a:extLst>
                  <a:ext uri="{0D108BD9-81ED-4DB2-BD59-A6C34878D82A}">
                    <a16:rowId xmlns:a16="http://schemas.microsoft.com/office/drawing/2014/main" val="2917731058"/>
                  </a:ext>
                </a:extLst>
              </a:tr>
              <a:tr h="251354">
                <a:tc>
                  <a:txBody>
                    <a:bodyPr/>
                    <a:lstStyle/>
                    <a:p>
                      <a:pPr algn="ctr"/>
                      <a:r>
                        <a:rPr lang="ru-RU" dirty="0" smtClean="0">
                          <a:solidFill>
                            <a:srgbClr val="695D46"/>
                          </a:solidFill>
                        </a:rPr>
                        <a:t>3</a:t>
                      </a:r>
                      <a:endParaRPr lang="ru-RU" dirty="0">
                        <a:solidFill>
                          <a:srgbClr val="695D46"/>
                        </a:solidFill>
                      </a:endParaRPr>
                    </a:p>
                  </a:txBody>
                  <a:tcPr/>
                </a:tc>
                <a:tc>
                  <a:txBody>
                    <a:bodyPr/>
                    <a:lstStyle/>
                    <a:p>
                      <a:pPr algn="ctr"/>
                      <a:r>
                        <a:rPr lang="ru-RU" dirty="0" smtClean="0">
                          <a:solidFill>
                            <a:srgbClr val="695D46"/>
                          </a:solidFill>
                        </a:rPr>
                        <a:t>Класс 3</a:t>
                      </a:r>
                      <a:endParaRPr lang="ru-RU" dirty="0">
                        <a:solidFill>
                          <a:srgbClr val="695D46"/>
                        </a:solidFill>
                      </a:endParaRPr>
                    </a:p>
                  </a:txBody>
                  <a:tcPr/>
                </a:tc>
                <a:extLst>
                  <a:ext uri="{0D108BD9-81ED-4DB2-BD59-A6C34878D82A}">
                    <a16:rowId xmlns:a16="http://schemas.microsoft.com/office/drawing/2014/main" val="2960767279"/>
                  </a:ext>
                </a:extLst>
              </a:tr>
              <a:tr h="251354">
                <a:tc>
                  <a:txBody>
                    <a:bodyPr/>
                    <a:lstStyle/>
                    <a:p>
                      <a:pPr algn="ctr"/>
                      <a:r>
                        <a:rPr lang="ru-RU" dirty="0" smtClean="0">
                          <a:solidFill>
                            <a:srgbClr val="695D46"/>
                          </a:solidFill>
                        </a:rPr>
                        <a:t>2</a:t>
                      </a:r>
                      <a:endParaRPr lang="ru-RU" dirty="0">
                        <a:solidFill>
                          <a:srgbClr val="695D46"/>
                        </a:solidFill>
                      </a:endParaRPr>
                    </a:p>
                  </a:txBody>
                  <a:tcPr/>
                </a:tc>
                <a:tc>
                  <a:txBody>
                    <a:bodyPr/>
                    <a:lstStyle/>
                    <a:p>
                      <a:pPr algn="ctr"/>
                      <a:r>
                        <a:rPr lang="ru-RU" dirty="0" smtClean="0">
                          <a:solidFill>
                            <a:srgbClr val="695D46"/>
                          </a:solidFill>
                        </a:rPr>
                        <a:t>Класс 2</a:t>
                      </a:r>
                      <a:r>
                        <a:rPr lang="ru-RU" baseline="0" dirty="0" smtClean="0">
                          <a:solidFill>
                            <a:srgbClr val="695D46"/>
                          </a:solidFill>
                        </a:rPr>
                        <a:t> </a:t>
                      </a:r>
                      <a:endParaRPr lang="ru-RU" dirty="0">
                        <a:solidFill>
                          <a:srgbClr val="695D46"/>
                        </a:solidFill>
                      </a:endParaRPr>
                    </a:p>
                  </a:txBody>
                  <a:tcPr/>
                </a:tc>
                <a:extLst>
                  <a:ext uri="{0D108BD9-81ED-4DB2-BD59-A6C34878D82A}">
                    <a16:rowId xmlns:a16="http://schemas.microsoft.com/office/drawing/2014/main" val="3716166765"/>
                  </a:ext>
                </a:extLst>
              </a:tr>
              <a:tr h="251354">
                <a:tc>
                  <a:txBody>
                    <a:bodyPr/>
                    <a:lstStyle/>
                    <a:p>
                      <a:pPr algn="ctr"/>
                      <a:r>
                        <a:rPr lang="ru-RU" dirty="0" smtClean="0">
                          <a:solidFill>
                            <a:srgbClr val="695D46"/>
                          </a:solidFill>
                        </a:rPr>
                        <a:t>1</a:t>
                      </a:r>
                      <a:endParaRPr lang="ru-RU" dirty="0">
                        <a:solidFill>
                          <a:srgbClr val="695D46"/>
                        </a:solidFill>
                      </a:endParaRPr>
                    </a:p>
                  </a:txBody>
                  <a:tcPr/>
                </a:tc>
                <a:tc>
                  <a:txBody>
                    <a:bodyPr/>
                    <a:lstStyle/>
                    <a:p>
                      <a:pPr algn="ctr"/>
                      <a:r>
                        <a:rPr lang="ru-RU" dirty="0" smtClean="0">
                          <a:solidFill>
                            <a:srgbClr val="695D46"/>
                          </a:solidFill>
                        </a:rPr>
                        <a:t>Класс 1</a:t>
                      </a:r>
                      <a:endParaRPr lang="ru-RU" dirty="0">
                        <a:solidFill>
                          <a:srgbClr val="695D46"/>
                        </a:solidFill>
                      </a:endParaRPr>
                    </a:p>
                  </a:txBody>
                  <a:tcPr/>
                </a:tc>
                <a:extLst>
                  <a:ext uri="{0D108BD9-81ED-4DB2-BD59-A6C34878D82A}">
                    <a16:rowId xmlns:a16="http://schemas.microsoft.com/office/drawing/2014/main" val="1802439658"/>
                  </a:ext>
                </a:extLst>
              </a:tr>
              <a:tr h="251354">
                <a:tc>
                  <a:txBody>
                    <a:bodyPr/>
                    <a:lstStyle/>
                    <a:p>
                      <a:pPr algn="ctr"/>
                      <a:r>
                        <a:rPr lang="ru-RU" dirty="0" smtClean="0">
                          <a:solidFill>
                            <a:srgbClr val="695D46"/>
                          </a:solidFill>
                        </a:rPr>
                        <a:t>0</a:t>
                      </a:r>
                      <a:endParaRPr lang="ru-RU" dirty="0">
                        <a:solidFill>
                          <a:srgbClr val="695D46"/>
                        </a:solidFill>
                      </a:endParaRPr>
                    </a:p>
                  </a:txBody>
                  <a:tcPr/>
                </a:tc>
                <a:tc>
                  <a:txBody>
                    <a:bodyPr/>
                    <a:lstStyle/>
                    <a:p>
                      <a:pPr algn="ctr"/>
                      <a:r>
                        <a:rPr lang="en-US" dirty="0" smtClean="0">
                          <a:solidFill>
                            <a:srgbClr val="695D46"/>
                          </a:solidFill>
                        </a:rPr>
                        <a:t>Best effort</a:t>
                      </a:r>
                      <a:endParaRPr lang="ru-RU" dirty="0">
                        <a:solidFill>
                          <a:srgbClr val="695D46"/>
                        </a:solidFill>
                      </a:endParaRPr>
                    </a:p>
                  </a:txBody>
                  <a:tcPr/>
                </a:tc>
                <a:extLst>
                  <a:ext uri="{0D108BD9-81ED-4DB2-BD59-A6C34878D82A}">
                    <a16:rowId xmlns:a16="http://schemas.microsoft.com/office/drawing/2014/main" val="782531771"/>
                  </a:ext>
                </a:extLst>
              </a:tr>
            </a:tbl>
          </a:graphicData>
        </a:graphic>
      </p:graphicFrame>
      <p:sp>
        <p:nvSpPr>
          <p:cNvPr id="5" name="TextBox 4"/>
          <p:cNvSpPr txBox="1"/>
          <p:nvPr/>
        </p:nvSpPr>
        <p:spPr>
          <a:xfrm>
            <a:off x="276223" y="4095493"/>
            <a:ext cx="8712869" cy="646331"/>
          </a:xfrm>
          <a:prstGeom prst="rect">
            <a:avLst/>
          </a:prstGeom>
          <a:noFill/>
        </p:spPr>
        <p:txBody>
          <a:bodyPr wrap="square" rtlCol="0">
            <a:spAutoFit/>
          </a:bodyPr>
          <a:lstStyle/>
          <a:p>
            <a:pPr fontAlgn="base"/>
            <a:r>
              <a:rPr lang="ru-RU" sz="1200" dirty="0">
                <a:solidFill>
                  <a:srgbClr val="695D46"/>
                </a:solidFill>
              </a:rPr>
              <a:t>С этой системой устройство располагает по приоритетам </a:t>
            </a:r>
            <a:r>
              <a:rPr lang="ru-RU" sz="1200" dirty="0" smtClean="0">
                <a:solidFill>
                  <a:srgbClr val="695D46"/>
                </a:solidFill>
              </a:rPr>
              <a:t>трафик по классам </a:t>
            </a:r>
            <a:r>
              <a:rPr lang="ru-RU" sz="1200" dirty="0">
                <a:solidFill>
                  <a:srgbClr val="695D46"/>
                </a:solidFill>
              </a:rPr>
              <a:t>сначала. Затем сетевое устройство дифференцирует и устанавливает приоритет пакетов, принадлежащих к трафику одного и того же класса, принимая во внимание вероятность сброса пакетов</a:t>
            </a:r>
            <a:r>
              <a:rPr lang="ru-RU" sz="1200" dirty="0" smtClean="0">
                <a:solidFill>
                  <a:srgbClr val="695D46"/>
                </a:solidFill>
              </a:rPr>
              <a:t>.</a:t>
            </a:r>
            <a:endParaRPr lang="ru-RU" sz="1200" dirty="0">
              <a:solidFill>
                <a:srgbClr val="695D46"/>
              </a:solidFill>
            </a:endParaRPr>
          </a:p>
        </p:txBody>
      </p:sp>
      <p:sp>
        <p:nvSpPr>
          <p:cNvPr id="6" name="TextBox 5"/>
          <p:cNvSpPr txBox="1"/>
          <p:nvPr/>
        </p:nvSpPr>
        <p:spPr>
          <a:xfrm>
            <a:off x="6648450" y="945625"/>
            <a:ext cx="2505075" cy="2492990"/>
          </a:xfrm>
          <a:prstGeom prst="rect">
            <a:avLst/>
          </a:prstGeom>
          <a:noFill/>
        </p:spPr>
        <p:txBody>
          <a:bodyPr wrap="square" rtlCol="0">
            <a:spAutoFit/>
          </a:bodyPr>
          <a:lstStyle/>
          <a:p>
            <a:r>
              <a:rPr lang="ru-RU" sz="1200" dirty="0">
                <a:solidFill>
                  <a:srgbClr val="695D46"/>
                </a:solidFill>
              </a:rPr>
              <a:t>Существует четыре AF-класса — обозначаемых как AF1x – AF4x. В каждом классе есть три возможности </a:t>
            </a:r>
            <a:r>
              <a:rPr lang="ru-RU" sz="1200" dirty="0" smtClean="0">
                <a:solidFill>
                  <a:srgbClr val="695D46"/>
                </a:solidFill>
              </a:rPr>
              <a:t>сброса. </a:t>
            </a:r>
            <a:r>
              <a:rPr lang="ru-RU" sz="1200" dirty="0">
                <a:solidFill>
                  <a:srgbClr val="695D46"/>
                </a:solidFill>
              </a:rPr>
              <a:t>В зависимости от имеющейся сетевой политики, пакеты могут выбираться для пересылки на основе необходимой пропускной способности, задержки, </a:t>
            </a:r>
            <a:r>
              <a:rPr lang="ru-RU" sz="1200" dirty="0" err="1" smtClean="0">
                <a:solidFill>
                  <a:srgbClr val="695D46"/>
                </a:solidFill>
              </a:rPr>
              <a:t>джиттера</a:t>
            </a:r>
            <a:r>
              <a:rPr lang="ru-RU" sz="1200" dirty="0" smtClean="0">
                <a:solidFill>
                  <a:srgbClr val="695D46"/>
                </a:solidFill>
              </a:rPr>
              <a:t> </a:t>
            </a:r>
            <a:r>
              <a:rPr lang="ru-RU" sz="1200" dirty="0">
                <a:solidFill>
                  <a:srgbClr val="695D46"/>
                </a:solidFill>
              </a:rPr>
              <a:t>(изменений времени задержки), потерь или в соответствии с приоритетом доступа к службам сети.</a:t>
            </a:r>
          </a:p>
        </p:txBody>
      </p:sp>
      <p:cxnSp>
        <p:nvCxnSpPr>
          <p:cNvPr id="8" name="Прямая соединительная линия 7"/>
          <p:cNvCxnSpPr/>
          <p:nvPr/>
        </p:nvCxnSpPr>
        <p:spPr>
          <a:xfrm flipV="1">
            <a:off x="6219825" y="1038225"/>
            <a:ext cx="428625" cy="125373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p:nvCxnSpPr>
        <p:spPr>
          <a:xfrm flipV="1">
            <a:off x="6210300" y="3438615"/>
            <a:ext cx="504825" cy="6897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Скругленный прямоугольник 20"/>
          <p:cNvSpPr/>
          <p:nvPr/>
        </p:nvSpPr>
        <p:spPr>
          <a:xfrm>
            <a:off x="6648450" y="945625"/>
            <a:ext cx="2409825" cy="2492990"/>
          </a:xfrm>
          <a:prstGeom prst="roundRect">
            <a:avLst>
              <a:gd name="adj" fmla="val 4830"/>
            </a:avLst>
          </a:prstGeom>
          <a:noFill/>
          <a:ln>
            <a:solidFill>
              <a:srgbClr val="EF6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8544222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17045"/>
            <a:ext cx="8520600" cy="542111"/>
          </a:xfrm>
        </p:spPr>
        <p:txBody>
          <a:bodyPr/>
          <a:lstStyle/>
          <a:p>
            <a:r>
              <a:rPr lang="ru-RU" sz="2400" dirty="0" smtClean="0"/>
              <a:t>Применение протокола </a:t>
            </a:r>
            <a:r>
              <a:rPr lang="en-US" sz="2400" dirty="0" smtClean="0"/>
              <a:t>IPv4</a:t>
            </a:r>
            <a:endParaRPr lang="ru-RU" sz="2400" dirty="0"/>
          </a:p>
        </p:txBody>
      </p:sp>
      <p:sp>
        <p:nvSpPr>
          <p:cNvPr id="3" name="Текст 2"/>
          <p:cNvSpPr>
            <a:spLocks noGrp="1"/>
          </p:cNvSpPr>
          <p:nvPr>
            <p:ph type="body" idx="1"/>
          </p:nvPr>
        </p:nvSpPr>
        <p:spPr>
          <a:xfrm>
            <a:off x="311700" y="559156"/>
            <a:ext cx="4104436" cy="3810489"/>
          </a:xfrm>
        </p:spPr>
        <p:txBody>
          <a:bodyPr/>
          <a:lstStyle/>
          <a:p>
            <a:pPr>
              <a:spcAft>
                <a:spcPts val="0"/>
              </a:spcAft>
            </a:pPr>
            <a:r>
              <a:rPr lang="ru-RU" sz="1400" dirty="0"/>
              <a:t>В современной сети Интернет используется IP четвёртой версии, также известный как IPv4. </a:t>
            </a:r>
            <a:endParaRPr lang="ru-RU" sz="1400" dirty="0" smtClean="0"/>
          </a:p>
          <a:p>
            <a:pPr>
              <a:spcAft>
                <a:spcPts val="0"/>
              </a:spcAft>
              <a:buNone/>
            </a:pPr>
            <a:endParaRPr lang="ru-RU" sz="1400" dirty="0" smtClean="0"/>
          </a:p>
          <a:p>
            <a:pPr>
              <a:spcAft>
                <a:spcPts val="0"/>
              </a:spcAft>
            </a:pPr>
            <a:r>
              <a:rPr lang="ru-RU" sz="1400" dirty="0" smtClean="0"/>
              <a:t>Сейчас проблемой стал </a:t>
            </a:r>
            <a:r>
              <a:rPr lang="ru-RU" sz="1400" dirty="0"/>
              <a:t>п</a:t>
            </a:r>
            <a:r>
              <a:rPr lang="ru-RU" sz="1400" dirty="0" smtClean="0"/>
              <a:t>роцесс </a:t>
            </a:r>
            <a:r>
              <a:rPr lang="ru-RU" sz="1400" dirty="0"/>
              <a:t>исчерпания </a:t>
            </a:r>
            <a:r>
              <a:rPr lang="ru-RU" sz="1400" dirty="0" smtClean="0"/>
              <a:t>IPv4-адресов, который </a:t>
            </a:r>
            <a:r>
              <a:rPr lang="ru-RU" sz="1400" dirty="0"/>
              <a:t>можно определить исходя из того, что IANA </a:t>
            </a:r>
            <a:r>
              <a:rPr lang="ru-RU" sz="1400" dirty="0" smtClean="0"/>
              <a:t>раздала последние </a:t>
            </a:r>
            <a:r>
              <a:rPr lang="ru-RU" sz="1400" dirty="0"/>
              <a:t>адресные блоки в феврале 2014г. А региональный регистратор </a:t>
            </a:r>
            <a:r>
              <a:rPr lang="ru-RU" sz="1400" dirty="0" smtClean="0"/>
              <a:t>APNIC прекратил </a:t>
            </a:r>
            <a:r>
              <a:rPr lang="ru-RU" sz="1400" dirty="0"/>
              <a:t>выделение </a:t>
            </a:r>
            <a:r>
              <a:rPr lang="ru-RU" sz="1400" dirty="0" smtClean="0"/>
              <a:t>адресов </a:t>
            </a:r>
            <a:r>
              <a:rPr lang="ru-RU" sz="1400" dirty="0"/>
              <a:t>в апреле 2011г</a:t>
            </a:r>
            <a:r>
              <a:rPr lang="ru-RU" sz="1400" dirty="0" smtClean="0"/>
              <a:t>.</a:t>
            </a:r>
          </a:p>
          <a:p>
            <a:pPr>
              <a:spcAft>
                <a:spcPts val="0"/>
              </a:spcAft>
              <a:buNone/>
            </a:pPr>
            <a:endParaRPr lang="ru-RU" sz="1400" dirty="0" smtClean="0"/>
          </a:p>
          <a:p>
            <a:r>
              <a:rPr lang="ru-RU" sz="1400" dirty="0" smtClean="0"/>
              <a:t>Существует большое число технологий, решающих эту проблему, одной из которых является протокол </a:t>
            </a:r>
            <a:r>
              <a:rPr lang="en-US" sz="1400" dirty="0" smtClean="0"/>
              <a:t>IPv6, </a:t>
            </a:r>
            <a:r>
              <a:rPr lang="ru-RU" sz="1400" dirty="0" smtClean="0"/>
              <a:t>но его внедрение тормозиться из-за невозможности перестройки всей сети.</a:t>
            </a:r>
            <a:endParaRPr lang="ru-RU" sz="1400" dirty="0"/>
          </a:p>
        </p:txBody>
      </p:sp>
      <p:pic>
        <p:nvPicPr>
          <p:cNvPr id="1026" name="Picture 2" descr="https://upload.wikimedia.org/wikipedia/commons/thumb/c/cf/Ipv4-exhaust.svg/600px-Ipv4-exhaust.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3664" y="216425"/>
            <a:ext cx="3075707" cy="24605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572000" y="2663780"/>
            <a:ext cx="4717473" cy="2277547"/>
          </a:xfrm>
          <a:prstGeom prst="rect">
            <a:avLst/>
          </a:prstGeom>
          <a:noFill/>
        </p:spPr>
        <p:txBody>
          <a:bodyPr wrap="square" rtlCol="0">
            <a:spAutoFit/>
          </a:bodyPr>
          <a:lstStyle/>
          <a:p>
            <a:pPr algn="ctr"/>
            <a:r>
              <a:rPr lang="ru-RU" b="1" dirty="0" smtClean="0">
                <a:solidFill>
                  <a:srgbClr val="695D46"/>
                </a:solidFill>
              </a:rPr>
              <a:t>Причины исчерпания адресов:</a:t>
            </a:r>
          </a:p>
          <a:p>
            <a:pPr marL="285750" indent="-285750">
              <a:buFont typeface="Arial" panose="020B0604020202020204" pitchFamily="34" charset="0"/>
              <a:buChar char="•"/>
            </a:pPr>
            <a:r>
              <a:rPr lang="ru-RU" b="1" dirty="0">
                <a:solidFill>
                  <a:srgbClr val="695D46"/>
                </a:solidFill>
              </a:rPr>
              <a:t>Мобильные </a:t>
            </a:r>
            <a:r>
              <a:rPr lang="ru-RU" b="1" dirty="0" smtClean="0">
                <a:solidFill>
                  <a:srgbClr val="695D46"/>
                </a:solidFill>
              </a:rPr>
              <a:t>устройства – </a:t>
            </a:r>
            <a:r>
              <a:rPr lang="ru-RU" sz="1200" dirty="0" smtClean="0">
                <a:solidFill>
                  <a:srgbClr val="695D46"/>
                </a:solidFill>
              </a:rPr>
              <a:t>мобильные </a:t>
            </a:r>
            <a:r>
              <a:rPr lang="ru-RU" sz="1200" dirty="0">
                <a:solidFill>
                  <a:srgbClr val="695D46"/>
                </a:solidFill>
              </a:rPr>
              <a:t>телефоны стали </a:t>
            </a:r>
            <a:r>
              <a:rPr lang="ru-RU" sz="1200" dirty="0" smtClean="0">
                <a:solidFill>
                  <a:srgbClr val="695D46"/>
                </a:solidFill>
              </a:rPr>
              <a:t>полноценными </a:t>
            </a:r>
            <a:r>
              <a:rPr lang="ru-RU" sz="1200" dirty="0">
                <a:solidFill>
                  <a:srgbClr val="695D46"/>
                </a:solidFill>
              </a:rPr>
              <a:t>интернет-хостами.</a:t>
            </a:r>
            <a:endParaRPr lang="ru-RU" sz="1200" b="1" dirty="0" smtClean="0">
              <a:solidFill>
                <a:srgbClr val="695D46"/>
              </a:solidFill>
            </a:endParaRPr>
          </a:p>
          <a:p>
            <a:pPr marL="285750" indent="-285750">
              <a:buFont typeface="Arial" panose="020B0604020202020204" pitchFamily="34" charset="0"/>
              <a:buChar char="•"/>
            </a:pPr>
            <a:r>
              <a:rPr lang="ru-RU" b="1" dirty="0">
                <a:solidFill>
                  <a:srgbClr val="695D46"/>
                </a:solidFill>
              </a:rPr>
              <a:t>Неэффективное использование </a:t>
            </a:r>
            <a:r>
              <a:rPr lang="ru-RU" b="1" dirty="0" smtClean="0">
                <a:solidFill>
                  <a:srgbClr val="695D46"/>
                </a:solidFill>
              </a:rPr>
              <a:t>адресов - </a:t>
            </a:r>
            <a:r>
              <a:rPr lang="ru-RU" sz="1200" dirty="0">
                <a:solidFill>
                  <a:srgbClr val="695D46"/>
                </a:solidFill>
              </a:rPr>
              <a:t>Организации, которые получили IP-адреса в 1980-х годах, часто имеют большее количество IP-адресов, чем им реально </a:t>
            </a:r>
            <a:r>
              <a:rPr lang="ru-RU" sz="1200" dirty="0" smtClean="0">
                <a:solidFill>
                  <a:srgbClr val="695D46"/>
                </a:solidFill>
              </a:rPr>
              <a:t>требуется </a:t>
            </a:r>
            <a:endParaRPr lang="ru-RU" sz="1200" b="1" dirty="0" smtClean="0">
              <a:solidFill>
                <a:srgbClr val="695D46"/>
              </a:solidFill>
            </a:endParaRPr>
          </a:p>
          <a:p>
            <a:pPr marL="285750" indent="-285750">
              <a:buFont typeface="Arial" panose="020B0604020202020204" pitchFamily="34" charset="0"/>
              <a:buChar char="•"/>
            </a:pPr>
            <a:r>
              <a:rPr lang="ru-RU" b="1" dirty="0">
                <a:solidFill>
                  <a:srgbClr val="695D46"/>
                </a:solidFill>
              </a:rPr>
              <a:t>Расширение </a:t>
            </a:r>
            <a:r>
              <a:rPr lang="ru-RU" b="1" dirty="0" smtClean="0">
                <a:solidFill>
                  <a:srgbClr val="695D46"/>
                </a:solidFill>
              </a:rPr>
              <a:t>Интернета </a:t>
            </a:r>
          </a:p>
          <a:p>
            <a:pPr marL="285750" indent="-285750">
              <a:buFont typeface="Arial" panose="020B0604020202020204" pitchFamily="34" charset="0"/>
              <a:buChar char="•"/>
            </a:pPr>
            <a:r>
              <a:rPr lang="ru-RU" b="1" dirty="0" smtClean="0">
                <a:solidFill>
                  <a:srgbClr val="695D46"/>
                </a:solidFill>
              </a:rPr>
              <a:t>Постоянные соединения – </a:t>
            </a:r>
            <a:r>
              <a:rPr lang="ru-RU" dirty="0" smtClean="0">
                <a:solidFill>
                  <a:srgbClr val="695D46"/>
                </a:solidFill>
              </a:rPr>
              <a:t>современные </a:t>
            </a:r>
            <a:r>
              <a:rPr lang="ru-RU" sz="1200" dirty="0" smtClean="0">
                <a:solidFill>
                  <a:srgbClr val="695D46"/>
                </a:solidFill>
              </a:rPr>
              <a:t>маршрутизаторы</a:t>
            </a:r>
            <a:r>
              <a:rPr lang="ru-RU" sz="1200" dirty="0">
                <a:solidFill>
                  <a:srgbClr val="695D46"/>
                </a:solidFill>
              </a:rPr>
              <a:t>, широкополосные </a:t>
            </a:r>
            <a:r>
              <a:rPr lang="ru-RU" sz="1200" dirty="0" smtClean="0">
                <a:solidFill>
                  <a:srgbClr val="695D46"/>
                </a:solidFill>
              </a:rPr>
              <a:t>модемы </a:t>
            </a:r>
            <a:r>
              <a:rPr lang="ru-RU" sz="1200" dirty="0">
                <a:solidFill>
                  <a:srgbClr val="695D46"/>
                </a:solidFill>
              </a:rPr>
              <a:t>редко </a:t>
            </a:r>
            <a:r>
              <a:rPr lang="ru-RU" sz="1200" dirty="0" smtClean="0">
                <a:solidFill>
                  <a:srgbClr val="695D46"/>
                </a:solidFill>
              </a:rPr>
              <a:t>выключаются, в отличии от первых телефонных модемов</a:t>
            </a:r>
            <a:endParaRPr lang="ru-RU" sz="1200" dirty="0">
              <a:solidFill>
                <a:srgbClr val="695D46"/>
              </a:solidFill>
            </a:endParaRPr>
          </a:p>
        </p:txBody>
      </p:sp>
    </p:spTree>
    <p:extLst>
      <p:ext uri="{BB962C8B-B14F-4D97-AF65-F5344CB8AC3E}">
        <p14:creationId xmlns:p14="http://schemas.microsoft.com/office/powerpoint/2010/main" val="5953465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700" y="237207"/>
            <a:ext cx="8520600" cy="490157"/>
          </a:xfrm>
        </p:spPr>
        <p:txBody>
          <a:bodyPr/>
          <a:lstStyle/>
          <a:p>
            <a:r>
              <a:rPr lang="ru-RU" sz="2000" dirty="0" smtClean="0"/>
              <a:t>Уязвимости протокола </a:t>
            </a:r>
            <a:r>
              <a:rPr lang="en-US" sz="2000" dirty="0" smtClean="0"/>
              <a:t>IP</a:t>
            </a:r>
            <a:r>
              <a:rPr lang="ru-RU" sz="2000" dirty="0" smtClean="0"/>
              <a:t>.</a:t>
            </a:r>
            <a:endParaRPr lang="ru-RU" sz="2000" dirty="0"/>
          </a:p>
        </p:txBody>
      </p:sp>
      <p:sp>
        <p:nvSpPr>
          <p:cNvPr id="3" name="Текст 2"/>
          <p:cNvSpPr>
            <a:spLocks noGrp="1"/>
          </p:cNvSpPr>
          <p:nvPr>
            <p:ph type="body" idx="1"/>
          </p:nvPr>
        </p:nvSpPr>
        <p:spPr>
          <a:xfrm>
            <a:off x="311700" y="855951"/>
            <a:ext cx="8520600" cy="3477980"/>
          </a:xfrm>
        </p:spPr>
        <p:txBody>
          <a:bodyPr/>
          <a:lstStyle/>
          <a:p>
            <a:pPr>
              <a:spcAft>
                <a:spcPts val="0"/>
              </a:spcAft>
              <a:buNone/>
            </a:pPr>
            <a:endParaRPr lang="ru-RU" dirty="0" smtClean="0"/>
          </a:p>
          <a:p>
            <a:pPr>
              <a:spcAft>
                <a:spcPts val="0"/>
              </a:spcAft>
              <a:buNone/>
            </a:pPr>
            <a:r>
              <a:rPr lang="ru-RU" sz="1400" b="1" dirty="0" err="1"/>
              <a:t>Smurf</a:t>
            </a:r>
            <a:r>
              <a:rPr lang="ru-RU" sz="1400" b="1" dirty="0"/>
              <a:t> (атака, направленная на ошибки реализации TCP-IP </a:t>
            </a:r>
            <a:r>
              <a:rPr lang="ru-RU" sz="1400" b="1" dirty="0" smtClean="0"/>
              <a:t>протокола)</a:t>
            </a:r>
          </a:p>
          <a:p>
            <a:pPr marL="285750" indent="-285750">
              <a:spcAft>
                <a:spcPts val="0"/>
              </a:spcAft>
            </a:pPr>
            <a:r>
              <a:rPr lang="ru-RU" sz="1400" dirty="0" smtClean="0"/>
              <a:t>Сейчас </a:t>
            </a:r>
            <a:r>
              <a:rPr lang="ru-RU" sz="1400" dirty="0"/>
              <a:t>этот вид атаки считается экзотикой, однако раньше, когда TCP-IP протокол был достаточно новым, в нём содержалось некоторое количество ошибок, которые позволяли, например, подменять IP адреса. Однако, этот тип атаки применяется до сих пор. Некоторые специалисты выделяют TCP </a:t>
            </a:r>
            <a:r>
              <a:rPr lang="ru-RU" sz="1400" dirty="0" err="1"/>
              <a:t>Smurf</a:t>
            </a:r>
            <a:r>
              <a:rPr lang="ru-RU" sz="1400" dirty="0"/>
              <a:t>, UDP </a:t>
            </a:r>
            <a:r>
              <a:rPr lang="ru-RU" sz="1400" dirty="0" err="1"/>
              <a:t>Smurf</a:t>
            </a:r>
            <a:r>
              <a:rPr lang="ru-RU" sz="1400" dirty="0"/>
              <a:t>, ICMP </a:t>
            </a:r>
            <a:r>
              <a:rPr lang="ru-RU" sz="1400" dirty="0" err="1"/>
              <a:t>Smurf</a:t>
            </a:r>
            <a:r>
              <a:rPr lang="ru-RU" sz="1400" dirty="0"/>
              <a:t>. Конечно, такое деление основано на типе </a:t>
            </a:r>
            <a:r>
              <a:rPr lang="ru-RU" sz="1400" dirty="0" smtClean="0"/>
              <a:t>пакетов. </a:t>
            </a:r>
            <a:endParaRPr lang="en-US" sz="1400" dirty="0" smtClean="0"/>
          </a:p>
          <a:p>
            <a:pPr marL="268288">
              <a:spcAft>
                <a:spcPts val="0"/>
              </a:spcAft>
              <a:buNone/>
            </a:pPr>
            <a:endParaRPr lang="ru-RU" sz="1400" dirty="0" smtClean="0"/>
          </a:p>
          <a:p>
            <a:pPr marL="285750" indent="-285750">
              <a:spcAft>
                <a:spcPts val="0"/>
              </a:spcAft>
            </a:pPr>
            <a:r>
              <a:rPr lang="ru-RU" sz="1400" dirty="0" smtClean="0"/>
              <a:t>Рекомендации</a:t>
            </a:r>
            <a:r>
              <a:rPr lang="ru-RU" sz="1400" dirty="0"/>
              <a:t>: коммутаторы CISCO предоставляют хорошую защиту, как и многие другие, а также свежее ПО и межсетевые экраны; необходимо блокировать широковещательные запросы</a:t>
            </a:r>
            <a:r>
              <a:rPr lang="ru-RU" sz="1400" dirty="0" smtClean="0"/>
              <a:t>.</a:t>
            </a:r>
          </a:p>
        </p:txBody>
      </p:sp>
      <p:sp>
        <p:nvSpPr>
          <p:cNvPr id="5" name="TextBox 4"/>
          <p:cNvSpPr txBox="1"/>
          <p:nvPr/>
        </p:nvSpPr>
        <p:spPr>
          <a:xfrm>
            <a:off x="1142215" y="727364"/>
            <a:ext cx="6859570" cy="553998"/>
          </a:xfrm>
          <a:prstGeom prst="rect">
            <a:avLst/>
          </a:prstGeom>
          <a:noFill/>
        </p:spPr>
        <p:txBody>
          <a:bodyPr wrap="none" rtlCol="0">
            <a:spAutoFit/>
          </a:bodyPr>
          <a:lstStyle/>
          <a:p>
            <a:r>
              <a:rPr lang="ru-RU" sz="1600" b="1" dirty="0">
                <a:solidFill>
                  <a:schemeClr val="accent1"/>
                </a:solidFill>
              </a:rPr>
              <a:t>Основные типы угроз безопасности связанных с протоколом </a:t>
            </a:r>
            <a:r>
              <a:rPr lang="en-US" sz="1600" b="1" dirty="0">
                <a:solidFill>
                  <a:schemeClr val="accent1"/>
                </a:solidFill>
              </a:rPr>
              <a:t>IP</a:t>
            </a:r>
            <a:r>
              <a:rPr lang="ru-RU" sz="1600" b="1" dirty="0">
                <a:solidFill>
                  <a:schemeClr val="accent1"/>
                </a:solidFill>
              </a:rPr>
              <a:t>:</a:t>
            </a:r>
          </a:p>
          <a:p>
            <a:endParaRPr lang="ru-RU" dirty="0"/>
          </a:p>
        </p:txBody>
      </p:sp>
    </p:spTree>
    <p:extLst>
      <p:ext uri="{BB962C8B-B14F-4D97-AF65-F5344CB8AC3E}">
        <p14:creationId xmlns:p14="http://schemas.microsoft.com/office/powerpoint/2010/main" val="210642948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11700" y="954195"/>
            <a:ext cx="8520600" cy="3302700"/>
          </a:xfrm>
        </p:spPr>
        <p:txBody>
          <a:bodyPr/>
          <a:lstStyle/>
          <a:p>
            <a:pPr>
              <a:spcAft>
                <a:spcPts val="0"/>
              </a:spcAft>
              <a:buNone/>
            </a:pPr>
            <a:r>
              <a:rPr lang="ru-RU" sz="1400" b="1" dirty="0" err="1"/>
              <a:t>Dummy</a:t>
            </a:r>
            <a:r>
              <a:rPr lang="ru-RU" sz="1400" b="1" dirty="0"/>
              <a:t> ARP (Ложный </a:t>
            </a:r>
            <a:r>
              <a:rPr lang="ru-RU" sz="1400" b="1" dirty="0" smtClean="0"/>
              <a:t>ARP)</a:t>
            </a:r>
          </a:p>
          <a:p>
            <a:pPr marL="285750" indent="-285750">
              <a:spcAft>
                <a:spcPts val="0"/>
              </a:spcAft>
            </a:pPr>
            <a:r>
              <a:rPr lang="ru-RU" sz="1400" dirty="0" smtClean="0"/>
              <a:t>ARP </a:t>
            </a:r>
            <a:r>
              <a:rPr lang="ru-RU" sz="1400" dirty="0"/>
              <a:t>сервер, маршрутизатор или коммутатор знают какие IP принадлежат MAC адресам (т.е. сетевым картам). При возможности физического доступа к сети, взломщик может подделать ARP ответ и выдать себя за другой компьютер в сети, получив его IP. Тем самым все пакеты, предназначенные тому компьютеру, будет получать он. Это возможно, если тот компьютер выключен, иначе это действие вызовет конфликт IP адресов (в одной сети не могут быть 2 компьютера с одним и тем же IP адресом</a:t>
            </a:r>
            <a:r>
              <a:rPr lang="ru-RU" sz="1400" dirty="0" smtClean="0"/>
              <a:t>).</a:t>
            </a:r>
            <a:endParaRPr lang="en-US" sz="1400" dirty="0" smtClean="0"/>
          </a:p>
          <a:p>
            <a:pPr marL="268288">
              <a:spcAft>
                <a:spcPts val="0"/>
              </a:spcAft>
              <a:buNone/>
            </a:pPr>
            <a:endParaRPr lang="ru-RU" sz="1400" dirty="0"/>
          </a:p>
          <a:p>
            <a:pPr marL="285750" indent="-285750">
              <a:spcAft>
                <a:spcPts val="0"/>
              </a:spcAft>
            </a:pPr>
            <a:r>
              <a:rPr lang="ru-RU" sz="1400" dirty="0"/>
              <a:t>Рекомендации: используйте ПО, которое информирует об изменении MAC адресов у IP, следите за лог-файлами ARP сервера.</a:t>
            </a:r>
          </a:p>
        </p:txBody>
      </p:sp>
      <p:sp>
        <p:nvSpPr>
          <p:cNvPr id="6" name="TextBox 5"/>
          <p:cNvSpPr txBox="1"/>
          <p:nvPr/>
        </p:nvSpPr>
        <p:spPr>
          <a:xfrm>
            <a:off x="1142215" y="400197"/>
            <a:ext cx="6859570" cy="553998"/>
          </a:xfrm>
          <a:prstGeom prst="rect">
            <a:avLst/>
          </a:prstGeom>
          <a:noFill/>
        </p:spPr>
        <p:txBody>
          <a:bodyPr wrap="none" rtlCol="0">
            <a:spAutoFit/>
          </a:bodyPr>
          <a:lstStyle/>
          <a:p>
            <a:r>
              <a:rPr lang="ru-RU" sz="1600" b="1" dirty="0">
                <a:solidFill>
                  <a:schemeClr val="accent1"/>
                </a:solidFill>
              </a:rPr>
              <a:t>Основные типы угроз безопасности связанных с протоколом </a:t>
            </a:r>
            <a:r>
              <a:rPr lang="en-US" sz="1600" b="1" dirty="0">
                <a:solidFill>
                  <a:schemeClr val="accent1"/>
                </a:solidFill>
              </a:rPr>
              <a:t>IP</a:t>
            </a:r>
            <a:r>
              <a:rPr lang="ru-RU" sz="1600" b="1" dirty="0">
                <a:solidFill>
                  <a:schemeClr val="accent1"/>
                </a:solidFill>
              </a:rPr>
              <a:t>:</a:t>
            </a:r>
          </a:p>
          <a:p>
            <a:endParaRPr lang="ru-RU" dirty="0"/>
          </a:p>
        </p:txBody>
      </p:sp>
    </p:spTree>
    <p:extLst>
      <p:ext uri="{BB962C8B-B14F-4D97-AF65-F5344CB8AC3E}">
        <p14:creationId xmlns:p14="http://schemas.microsoft.com/office/powerpoint/2010/main" val="4951118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05244" y="758536"/>
            <a:ext cx="8427055" cy="3664629"/>
          </a:xfrm>
        </p:spPr>
        <p:txBody>
          <a:bodyPr/>
          <a:lstStyle/>
          <a:p>
            <a:pPr>
              <a:spcAft>
                <a:spcPts val="0"/>
              </a:spcAft>
              <a:buNone/>
            </a:pPr>
            <a:r>
              <a:rPr lang="ru-RU" sz="1400" b="1" dirty="0"/>
              <a:t>IP-</a:t>
            </a:r>
            <a:r>
              <a:rPr lang="ru-RU" sz="1400" b="1" dirty="0" err="1"/>
              <a:t>Spoofing</a:t>
            </a:r>
            <a:r>
              <a:rPr lang="ru-RU" sz="1400" b="1" dirty="0"/>
              <a:t> (</a:t>
            </a:r>
            <a:r>
              <a:rPr lang="ru-RU" sz="1400" b="1" dirty="0" err="1"/>
              <a:t>Спуфинг</a:t>
            </a:r>
            <a:r>
              <a:rPr lang="ru-RU" sz="1400" b="1" dirty="0"/>
              <a:t> или Подмена IP </a:t>
            </a:r>
            <a:r>
              <a:rPr lang="ru-RU" sz="1400" b="1" dirty="0" smtClean="0"/>
              <a:t>адреса)</a:t>
            </a:r>
          </a:p>
          <a:p>
            <a:pPr marL="285750" indent="-285750">
              <a:spcAft>
                <a:spcPts val="0"/>
              </a:spcAft>
            </a:pPr>
            <a:r>
              <a:rPr lang="ru-RU" sz="1400" dirty="0" smtClean="0"/>
              <a:t>Атакующий </a:t>
            </a:r>
            <a:r>
              <a:rPr lang="ru-RU" sz="1400" dirty="0"/>
              <a:t>подменяет свой реальный IP фиктивным. Это необходимо, если доступ к ресурсу имеют только определённые IP адреса. Взломщику нужно изменить свой реальный IP на «привилегированный» или «доверенный», чтобы получить доступ. Этот способ может быть использован по-другому. После того, как два компьютера установили между собой соединение, проверив пароли, взломщик может вызвать на жертве перегрузку сетевых ресурсов специально сгенерированными пакетами. Тем самым он может перенаправить трафик на себя и таким образом обойти процедуру аутентификации. </a:t>
            </a:r>
            <a:endParaRPr lang="en-US" sz="1400" dirty="0" smtClean="0"/>
          </a:p>
          <a:p>
            <a:pPr marL="268288">
              <a:spcAft>
                <a:spcPts val="0"/>
              </a:spcAft>
              <a:buNone/>
            </a:pPr>
            <a:endParaRPr lang="ru-RU" sz="1400" dirty="0"/>
          </a:p>
          <a:p>
            <a:pPr marL="285750" indent="-285750">
              <a:spcAft>
                <a:spcPts val="0"/>
              </a:spcAft>
            </a:pPr>
            <a:r>
              <a:rPr lang="ru-RU" sz="1400" dirty="0"/>
              <a:t>Рекомендации: их может быть много, по той причине, что приёмов достаточно много. Но стоит упомянуть, что угрозу снизит (но возможно затруднит </a:t>
            </a:r>
            <a:r>
              <a:rPr lang="ru-RU" sz="1400" dirty="0" err="1"/>
              <a:t>легимитивные</a:t>
            </a:r>
            <a:r>
              <a:rPr lang="ru-RU" sz="1400" dirty="0"/>
              <a:t> соединения) уменьшение времени ответного пакета с установленными флагами SYN и ACK, а также увеличить максимальное количество SYN-запросов на установление соединения в </a:t>
            </a:r>
            <a:r>
              <a:rPr lang="ru-RU" sz="1400" dirty="0" smtClean="0"/>
              <a:t>очереди. Так </a:t>
            </a:r>
            <a:r>
              <a:rPr lang="ru-RU" sz="1400" dirty="0"/>
              <a:t>же можно использовать SYN-</a:t>
            </a:r>
            <a:r>
              <a:rPr lang="ru-RU" sz="1400" dirty="0" err="1"/>
              <a:t>Cookies</a:t>
            </a:r>
            <a:r>
              <a:rPr lang="ru-RU" sz="1400" dirty="0" smtClean="0"/>
              <a:t>.</a:t>
            </a:r>
            <a:endParaRPr lang="ru-RU" sz="1400" dirty="0"/>
          </a:p>
        </p:txBody>
      </p:sp>
      <p:sp>
        <p:nvSpPr>
          <p:cNvPr id="5" name="TextBox 4"/>
          <p:cNvSpPr txBox="1"/>
          <p:nvPr/>
        </p:nvSpPr>
        <p:spPr>
          <a:xfrm>
            <a:off x="1256515" y="323905"/>
            <a:ext cx="6859570" cy="553998"/>
          </a:xfrm>
          <a:prstGeom prst="rect">
            <a:avLst/>
          </a:prstGeom>
          <a:noFill/>
        </p:spPr>
        <p:txBody>
          <a:bodyPr wrap="none" rtlCol="0">
            <a:spAutoFit/>
          </a:bodyPr>
          <a:lstStyle/>
          <a:p>
            <a:r>
              <a:rPr lang="ru-RU" sz="1600" b="1" dirty="0">
                <a:solidFill>
                  <a:schemeClr val="accent1"/>
                </a:solidFill>
              </a:rPr>
              <a:t>Основные типы угроз безопасности связанных с протоколом </a:t>
            </a:r>
            <a:r>
              <a:rPr lang="en-US" sz="1600" b="1" dirty="0">
                <a:solidFill>
                  <a:schemeClr val="accent1"/>
                </a:solidFill>
              </a:rPr>
              <a:t>IP</a:t>
            </a:r>
            <a:r>
              <a:rPr lang="ru-RU" sz="1600" b="1" dirty="0">
                <a:solidFill>
                  <a:schemeClr val="accent1"/>
                </a:solidFill>
              </a:rPr>
              <a:t>:</a:t>
            </a:r>
          </a:p>
          <a:p>
            <a:endParaRPr lang="ru-RU" dirty="0"/>
          </a:p>
        </p:txBody>
      </p:sp>
    </p:spTree>
    <p:extLst>
      <p:ext uri="{BB962C8B-B14F-4D97-AF65-F5344CB8AC3E}">
        <p14:creationId xmlns:p14="http://schemas.microsoft.com/office/powerpoint/2010/main" val="2659754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311700" y="216423"/>
            <a:ext cx="8520600" cy="490157"/>
          </a:xfrm>
          <a:prstGeom prst="rect">
            <a:avLst/>
          </a:prstGeom>
        </p:spPr>
        <p:txBody>
          <a:bodyPr wrap="square" lIns="91425" tIns="91425" rIns="91425" bIns="91425" anchor="t" anchorCtr="0">
            <a:noAutofit/>
          </a:bodyPr>
          <a:lstStyle/>
          <a:p>
            <a:pPr lvl="0">
              <a:spcBef>
                <a:spcPts val="0"/>
              </a:spcBef>
              <a:buNone/>
            </a:pPr>
            <a:r>
              <a:rPr lang="ru" sz="2000" dirty="0" smtClean="0"/>
              <a:t>Назначение протокола </a:t>
            </a:r>
            <a:r>
              <a:rPr lang="en-US" sz="2000" dirty="0" smtClean="0"/>
              <a:t>IP</a:t>
            </a:r>
            <a:endParaRPr lang="ru" sz="2000" dirty="0"/>
          </a:p>
        </p:txBody>
      </p:sp>
      <p:sp>
        <p:nvSpPr>
          <p:cNvPr id="85" name="Shape 85"/>
          <p:cNvSpPr txBox="1">
            <a:spLocks noGrp="1"/>
          </p:cNvSpPr>
          <p:nvPr>
            <p:ph type="body" idx="1"/>
          </p:nvPr>
        </p:nvSpPr>
        <p:spPr>
          <a:xfrm>
            <a:off x="311700" y="580634"/>
            <a:ext cx="8520600" cy="2645559"/>
          </a:xfrm>
          <a:prstGeom prst="rect">
            <a:avLst/>
          </a:prstGeom>
        </p:spPr>
        <p:txBody>
          <a:bodyPr wrap="square" lIns="91425" tIns="91425" rIns="91425" bIns="91425" anchor="t" anchorCtr="0">
            <a:noAutofit/>
          </a:bodyPr>
          <a:lstStyle/>
          <a:p>
            <a:pPr marL="285750" indent="-285750">
              <a:lnSpc>
                <a:spcPct val="100000"/>
              </a:lnSpc>
              <a:spcAft>
                <a:spcPts val="0"/>
              </a:spcAft>
            </a:pPr>
            <a:r>
              <a:rPr lang="ru-RU" sz="1600" dirty="0" smtClean="0"/>
              <a:t>Протокол </a:t>
            </a:r>
            <a:r>
              <a:rPr lang="ru-RU" sz="1600" dirty="0"/>
              <a:t>IP обеспечивает передачу блоков данных, называемых дейтаграммами, </a:t>
            </a:r>
            <a:r>
              <a:rPr lang="ru-RU" sz="1600" dirty="0" smtClean="0"/>
              <a:t>от</a:t>
            </a:r>
            <a:r>
              <a:rPr lang="en-US" sz="1600" dirty="0" smtClean="0"/>
              <a:t> </a:t>
            </a:r>
            <a:r>
              <a:rPr lang="ru-RU" sz="1600" dirty="0" smtClean="0"/>
              <a:t>отправителя </a:t>
            </a:r>
            <a:r>
              <a:rPr lang="ru-RU" sz="1600" dirty="0"/>
              <a:t>к получателям, где отправители и получатели являются </a:t>
            </a:r>
            <a:r>
              <a:rPr lang="ru-RU" sz="1600" dirty="0" smtClean="0"/>
              <a:t>компьютерами,</a:t>
            </a:r>
            <a:r>
              <a:rPr lang="en-US" sz="1600" dirty="0" smtClean="0"/>
              <a:t> </a:t>
            </a:r>
            <a:r>
              <a:rPr lang="ru-RU" sz="1600" dirty="0" smtClean="0"/>
              <a:t>идентифицируемыми </a:t>
            </a:r>
            <a:r>
              <a:rPr lang="ru-RU" sz="1600" dirty="0"/>
              <a:t>адресами фиксированной длины (IP-адресами</a:t>
            </a:r>
            <a:r>
              <a:rPr lang="ru-RU" sz="1600" dirty="0" smtClean="0"/>
              <a:t>).</a:t>
            </a:r>
            <a:endParaRPr lang="en-US" sz="1600" dirty="0" smtClean="0"/>
          </a:p>
          <a:p>
            <a:pPr marL="285750" indent="-285750">
              <a:lnSpc>
                <a:spcPct val="100000"/>
              </a:lnSpc>
              <a:spcAft>
                <a:spcPts val="0"/>
              </a:spcAft>
            </a:pPr>
            <a:r>
              <a:rPr lang="ru-RU" sz="1600" dirty="0"/>
              <a:t>Протокол IP поддерживает сервис сетевого уровня без установления соединения, </a:t>
            </a:r>
            <a:r>
              <a:rPr lang="ru-RU" sz="1600" dirty="0" smtClean="0"/>
              <a:t>и</a:t>
            </a:r>
            <a:r>
              <a:rPr lang="en-US" sz="1600" dirty="0" smtClean="0"/>
              <a:t> </a:t>
            </a:r>
            <a:r>
              <a:rPr lang="ru-RU" sz="1600" dirty="0" smtClean="0"/>
              <a:t>поэтому </a:t>
            </a:r>
            <a:r>
              <a:rPr lang="ru-RU" sz="1600" dirty="0"/>
              <a:t>доставка им сообщений по сети рассматривается как </a:t>
            </a:r>
            <a:r>
              <a:rPr lang="ru-RU" sz="1600" dirty="0" smtClean="0"/>
              <a:t>ненадежная.</a:t>
            </a:r>
            <a:r>
              <a:rPr lang="en-US" sz="1600" dirty="0"/>
              <a:t> </a:t>
            </a:r>
            <a:r>
              <a:rPr lang="ru-RU" sz="1600" dirty="0" smtClean="0"/>
              <a:t>После </a:t>
            </a:r>
            <a:r>
              <a:rPr lang="ru-RU" sz="1600" dirty="0"/>
              <a:t>того, как дейтаграмма отправляется в сеть, ее дальнейшая судьба никак </a:t>
            </a:r>
            <a:r>
              <a:rPr lang="ru-RU" sz="1600" dirty="0" smtClean="0"/>
              <a:t>не</a:t>
            </a:r>
            <a:r>
              <a:rPr lang="en-US" sz="1600" dirty="0" smtClean="0"/>
              <a:t> </a:t>
            </a:r>
            <a:r>
              <a:rPr lang="ru-RU" sz="1600" dirty="0" smtClean="0"/>
              <a:t>контролируется </a:t>
            </a:r>
            <a:r>
              <a:rPr lang="ru-RU" sz="1600" dirty="0"/>
              <a:t>отправителем (на уровне протокола IP</a:t>
            </a:r>
            <a:r>
              <a:rPr lang="ru-RU" sz="1600" dirty="0" smtClean="0"/>
              <a:t>).</a:t>
            </a:r>
          </a:p>
          <a:p>
            <a:pPr marL="285750" lvl="0" indent="-285750">
              <a:lnSpc>
                <a:spcPct val="100000"/>
              </a:lnSpc>
              <a:spcAft>
                <a:spcPts val="0"/>
              </a:spcAft>
            </a:pPr>
            <a:r>
              <a:rPr lang="ru-RU" sz="1600" dirty="0"/>
              <a:t>Протокол IP обеспечивает при необходимости также фрагментацию и сборку дейтаграмм для передачи данных через сети с малым размером пакетов.</a:t>
            </a:r>
          </a:p>
          <a:p>
            <a:pPr marL="285750" indent="-285750">
              <a:lnSpc>
                <a:spcPct val="100000"/>
              </a:lnSpc>
              <a:spcAft>
                <a:spcPts val="0"/>
              </a:spcAft>
            </a:pPr>
            <a:endParaRPr lang="en-US" sz="1600" dirty="0" smtClean="0"/>
          </a:p>
          <a:p>
            <a:pPr lvl="0">
              <a:lnSpc>
                <a:spcPct val="100000"/>
              </a:lnSpc>
              <a:spcAft>
                <a:spcPts val="0"/>
              </a:spcAft>
              <a:buNone/>
            </a:pPr>
            <a:endParaRPr sz="1600" dirty="0"/>
          </a:p>
        </p:txBody>
      </p:sp>
      <p:pic>
        <p:nvPicPr>
          <p:cNvPr id="1026"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7177" y="3599731"/>
            <a:ext cx="857250" cy="85725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Отображается файл &quot;Копия img-host.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4226" y="3593470"/>
            <a:ext cx="857250" cy="857251"/>
          </a:xfrm>
          <a:prstGeom prst="rect">
            <a:avLst/>
          </a:prstGeom>
          <a:noFill/>
          <a:extLst>
            <a:ext uri="{909E8E84-426E-40DD-AFC4-6F175D3DCCD1}">
              <a14:hiddenFill xmlns:a14="http://schemas.microsoft.com/office/drawing/2010/main">
                <a:solidFill>
                  <a:srgbClr val="FFFFFF"/>
                </a:solidFill>
              </a14:hiddenFill>
            </a:ext>
          </a:extLst>
        </p:spPr>
      </p:pic>
      <p:sp>
        <p:nvSpPr>
          <p:cNvPr id="2" name="Стрелка вправо 1"/>
          <p:cNvSpPr/>
          <p:nvPr/>
        </p:nvSpPr>
        <p:spPr>
          <a:xfrm>
            <a:off x="2473036" y="3896594"/>
            <a:ext cx="1381991" cy="259773"/>
          </a:xfrm>
          <a:prstGeom prst="rightArrow">
            <a:avLst/>
          </a:prstGeom>
          <a:solidFill>
            <a:srgbClr val="FF99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28" name="Picture 4" descr="Отображается файл &quot;img-router.png&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7373" y="3593470"/>
            <a:ext cx="857250" cy="857251"/>
          </a:xfrm>
          <a:prstGeom prst="rect">
            <a:avLst/>
          </a:prstGeom>
          <a:noFill/>
          <a:extLst>
            <a:ext uri="{909E8E84-426E-40DD-AFC4-6F175D3DCCD1}">
              <a14:hiddenFill xmlns:a14="http://schemas.microsoft.com/office/drawing/2010/main">
                <a:solidFill>
                  <a:srgbClr val="FFFFFF"/>
                </a:solidFill>
              </a14:hiddenFill>
            </a:ext>
          </a:extLst>
        </p:spPr>
      </p:pic>
      <p:sp>
        <p:nvSpPr>
          <p:cNvPr id="8" name="Стрелка вправо 7"/>
          <p:cNvSpPr/>
          <p:nvPr/>
        </p:nvSpPr>
        <p:spPr>
          <a:xfrm>
            <a:off x="4873624" y="3896594"/>
            <a:ext cx="1381991" cy="259773"/>
          </a:xfrm>
          <a:prstGeom prst="rightArrow">
            <a:avLst/>
          </a:prstGeom>
          <a:solidFill>
            <a:srgbClr val="FF99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1298864" y="4450721"/>
            <a:ext cx="1330036" cy="307777"/>
          </a:xfrm>
          <a:prstGeom prst="rect">
            <a:avLst/>
          </a:prstGeom>
          <a:noFill/>
        </p:spPr>
        <p:txBody>
          <a:bodyPr wrap="square" rtlCol="0">
            <a:spAutoFit/>
          </a:bodyPr>
          <a:lstStyle/>
          <a:p>
            <a:r>
              <a:rPr lang="en-US" dirty="0" smtClean="0"/>
              <a:t>192.168.0.2</a:t>
            </a:r>
            <a:endParaRPr lang="ru-RU" dirty="0"/>
          </a:p>
        </p:txBody>
      </p:sp>
      <p:sp>
        <p:nvSpPr>
          <p:cNvPr id="4" name="TextBox 3"/>
          <p:cNvSpPr txBox="1"/>
          <p:nvPr/>
        </p:nvSpPr>
        <p:spPr>
          <a:xfrm>
            <a:off x="6003924" y="4523643"/>
            <a:ext cx="1537854" cy="307777"/>
          </a:xfrm>
          <a:prstGeom prst="rect">
            <a:avLst/>
          </a:prstGeom>
          <a:noFill/>
        </p:spPr>
        <p:txBody>
          <a:bodyPr wrap="square" rtlCol="0">
            <a:spAutoFit/>
          </a:bodyPr>
          <a:lstStyle/>
          <a:p>
            <a:r>
              <a:rPr lang="en-US" dirty="0" smtClean="0"/>
              <a:t>192.168.52.100</a:t>
            </a:r>
            <a:endParaRPr lang="ru-RU" dirty="0"/>
          </a:p>
        </p:txBody>
      </p:sp>
      <p:sp>
        <p:nvSpPr>
          <p:cNvPr id="7" name="Прямоугольник с одним вырезанным углом 6"/>
          <p:cNvSpPr/>
          <p:nvPr/>
        </p:nvSpPr>
        <p:spPr>
          <a:xfrm>
            <a:off x="2867891" y="3678385"/>
            <a:ext cx="301336" cy="218209"/>
          </a:xfrm>
          <a:prstGeom prst="snip1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с одним вырезанным углом 12"/>
          <p:cNvSpPr/>
          <p:nvPr/>
        </p:nvSpPr>
        <p:spPr>
          <a:xfrm>
            <a:off x="3330000" y="3678384"/>
            <a:ext cx="301336" cy="218209"/>
          </a:xfrm>
          <a:prstGeom prst="snip1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с одним вырезанным углом 13"/>
          <p:cNvSpPr/>
          <p:nvPr/>
        </p:nvSpPr>
        <p:spPr>
          <a:xfrm>
            <a:off x="5398365" y="3654110"/>
            <a:ext cx="301336" cy="218209"/>
          </a:xfrm>
          <a:prstGeom prst="snip1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7" name="Прямоугольник 6"/>
          <p:cNvSpPr/>
          <p:nvPr/>
        </p:nvSpPr>
        <p:spPr>
          <a:xfrm>
            <a:off x="2670469" y="2537259"/>
            <a:ext cx="6380014" cy="457201"/>
          </a:xfrm>
          <a:prstGeom prst="rect">
            <a:avLst/>
          </a:prstGeom>
          <a:solidFill>
            <a:srgbClr val="FF99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 IP</a:t>
            </a:r>
            <a:endParaRPr lang="ru-RU" sz="2800" b="1" dirty="0"/>
          </a:p>
        </p:txBody>
      </p:sp>
      <p:sp>
        <p:nvSpPr>
          <p:cNvPr id="90" name="Shape 90"/>
          <p:cNvSpPr txBox="1">
            <a:spLocks noGrp="1"/>
          </p:cNvSpPr>
          <p:nvPr>
            <p:ph type="title"/>
          </p:nvPr>
        </p:nvSpPr>
        <p:spPr>
          <a:xfrm>
            <a:off x="311700" y="278769"/>
            <a:ext cx="8520600" cy="614848"/>
          </a:xfrm>
          <a:prstGeom prst="rect">
            <a:avLst/>
          </a:prstGeom>
        </p:spPr>
        <p:txBody>
          <a:bodyPr wrap="square" lIns="91425" tIns="91425" rIns="91425" bIns="91425" anchor="t" anchorCtr="0">
            <a:noAutofit/>
          </a:bodyPr>
          <a:lstStyle/>
          <a:p>
            <a:pPr lvl="0"/>
            <a:r>
              <a:rPr lang="ru" sz="2000" dirty="0"/>
              <a:t>Назначение протокола </a:t>
            </a:r>
            <a:r>
              <a:rPr lang="en-US" sz="2000" dirty="0" smtClean="0"/>
              <a:t>IP</a:t>
            </a:r>
            <a:r>
              <a:rPr lang="ru-RU" sz="2000" dirty="0" smtClean="0"/>
              <a:t>. Концепция инкапсуляции</a:t>
            </a:r>
            <a:endParaRPr lang="ru" sz="2000" dirty="0"/>
          </a:p>
        </p:txBody>
      </p:sp>
      <p:pic>
        <p:nvPicPr>
          <p:cNvPr id="2050" name="Picture 2" descr="Отображается файл &quot;encapsulation_pdu_osi.png&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4911" y="893617"/>
            <a:ext cx="5696409" cy="290945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02864" y="737755"/>
            <a:ext cx="2441864" cy="3754874"/>
          </a:xfrm>
          <a:prstGeom prst="rect">
            <a:avLst/>
          </a:prstGeom>
          <a:noFill/>
        </p:spPr>
        <p:txBody>
          <a:bodyPr wrap="square" rtlCol="0">
            <a:spAutoFit/>
          </a:bodyPr>
          <a:lstStyle/>
          <a:p>
            <a:r>
              <a:rPr lang="ru-RU" dirty="0">
                <a:solidFill>
                  <a:srgbClr val="695D46"/>
                </a:solidFill>
                <a:latin typeface="Open Sans"/>
              </a:rPr>
              <a:t>При прохождении данных через уровни OSI используется </a:t>
            </a:r>
            <a:r>
              <a:rPr lang="ru-RU" b="1" dirty="0">
                <a:solidFill>
                  <a:srgbClr val="695D46"/>
                </a:solidFill>
                <a:latin typeface="Open Sans"/>
              </a:rPr>
              <a:t>концепция </a:t>
            </a:r>
            <a:r>
              <a:rPr lang="ru-RU" b="1" dirty="0" smtClean="0">
                <a:solidFill>
                  <a:srgbClr val="695D46"/>
                </a:solidFill>
                <a:latin typeface="Open Sans"/>
              </a:rPr>
              <a:t>инкапсуляции</a:t>
            </a:r>
            <a:r>
              <a:rPr lang="ru-RU" dirty="0" smtClean="0">
                <a:solidFill>
                  <a:srgbClr val="695D46"/>
                </a:solidFill>
                <a:latin typeface="Open Sans"/>
              </a:rPr>
              <a:t>: уровень </a:t>
            </a:r>
            <a:r>
              <a:rPr lang="ru-RU" dirty="0">
                <a:solidFill>
                  <a:srgbClr val="695D46"/>
                </a:solidFill>
                <a:latin typeface="Open Sans"/>
              </a:rPr>
              <a:t>получает данные от вышележащего уровня, помещает их в оболочку, </a:t>
            </a:r>
            <a:r>
              <a:rPr lang="ru-RU" dirty="0" smtClean="0">
                <a:solidFill>
                  <a:srgbClr val="695D46"/>
                </a:solidFill>
                <a:latin typeface="Open Sans"/>
              </a:rPr>
              <a:t>которая представляет </a:t>
            </a:r>
            <a:r>
              <a:rPr lang="ru-RU" dirty="0">
                <a:solidFill>
                  <a:srgbClr val="695D46"/>
                </a:solidFill>
                <a:latin typeface="Open Sans"/>
              </a:rPr>
              <a:t>собой некоторую информацию, которая </a:t>
            </a:r>
            <a:r>
              <a:rPr lang="ru-RU" dirty="0" smtClean="0">
                <a:solidFill>
                  <a:srgbClr val="695D46"/>
                </a:solidFill>
                <a:latin typeface="Open Sans"/>
              </a:rPr>
              <a:t>предназначена одноименному</a:t>
            </a:r>
            <a:endParaRPr lang="ru-RU" dirty="0">
              <a:solidFill>
                <a:srgbClr val="695D46"/>
              </a:solidFill>
              <a:latin typeface="Open Sans"/>
            </a:endParaRPr>
          </a:p>
          <a:p>
            <a:r>
              <a:rPr lang="ru-RU" dirty="0">
                <a:solidFill>
                  <a:srgbClr val="695D46"/>
                </a:solidFill>
                <a:latin typeface="Open Sans"/>
              </a:rPr>
              <a:t>уровню в другой системе. Оболочка не изменяется нижележащими уровнями, </a:t>
            </a:r>
            <a:r>
              <a:rPr lang="ru-RU" dirty="0" smtClean="0">
                <a:solidFill>
                  <a:srgbClr val="695D46"/>
                </a:solidFill>
                <a:latin typeface="Open Sans"/>
              </a:rPr>
              <a:t>через которые </a:t>
            </a:r>
            <a:r>
              <a:rPr lang="ru-RU" dirty="0">
                <a:solidFill>
                  <a:srgbClr val="695D46"/>
                </a:solidFill>
                <a:latin typeface="Open Sans"/>
              </a:rPr>
              <a:t>эти данные передаются.</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p:cNvSpPr/>
          <p:nvPr/>
        </p:nvSpPr>
        <p:spPr>
          <a:xfrm>
            <a:off x="3293918" y="2701636"/>
            <a:ext cx="5769701" cy="407124"/>
          </a:xfrm>
          <a:prstGeom prst="rect">
            <a:avLst/>
          </a:prstGeom>
          <a:solidFill>
            <a:srgbClr val="FF99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 IP</a:t>
            </a:r>
            <a:endParaRPr lang="ru-RU" sz="2800" b="1" dirty="0"/>
          </a:p>
        </p:txBody>
      </p:sp>
      <p:sp>
        <p:nvSpPr>
          <p:cNvPr id="3" name="Текст 2"/>
          <p:cNvSpPr>
            <a:spLocks noGrp="1"/>
          </p:cNvSpPr>
          <p:nvPr>
            <p:ph type="body" idx="1"/>
          </p:nvPr>
        </p:nvSpPr>
        <p:spPr>
          <a:xfrm>
            <a:off x="311700" y="850688"/>
            <a:ext cx="3273164" cy="3302700"/>
          </a:xfrm>
        </p:spPr>
        <p:txBody>
          <a:bodyPr/>
          <a:lstStyle/>
          <a:p>
            <a:pPr>
              <a:buNone/>
            </a:pPr>
            <a:r>
              <a:rPr lang="ru-RU" dirty="0"/>
              <a:t>В транзитных узлах (</a:t>
            </a:r>
            <a:r>
              <a:rPr lang="ru-RU" dirty="0">
                <a:solidFill>
                  <a:srgbClr val="695D46"/>
                </a:solidFill>
              </a:rPr>
              <a:t>маршрутизаторах</a:t>
            </a:r>
            <a:r>
              <a:rPr lang="ru-RU" dirty="0"/>
              <a:t>) прикладной и транспортный </a:t>
            </a:r>
            <a:r>
              <a:rPr lang="ru-RU" dirty="0" smtClean="0"/>
              <a:t>уровни отсутствуют</a:t>
            </a:r>
            <a:r>
              <a:rPr lang="ru-RU" dirty="0"/>
              <a:t>. Сегменты, сформированные на транспортном уровне передаются </a:t>
            </a:r>
            <a:r>
              <a:rPr lang="ru-RU" dirty="0" smtClean="0"/>
              <a:t>на сетевой</a:t>
            </a:r>
            <a:r>
              <a:rPr lang="ru-RU" dirty="0"/>
              <a:t>. Основная задача протокола – обеспечить доставку данных по сети </a:t>
            </a:r>
            <a:r>
              <a:rPr lang="ru-RU" dirty="0" smtClean="0"/>
              <a:t>на основании </a:t>
            </a:r>
            <a:r>
              <a:rPr lang="ru-RU" dirty="0"/>
              <a:t>IP адреса.</a:t>
            </a:r>
          </a:p>
        </p:txBody>
      </p:sp>
      <p:sp>
        <p:nvSpPr>
          <p:cNvPr id="4" name="Shape 90"/>
          <p:cNvSpPr txBox="1">
            <a:spLocks noGrp="1"/>
          </p:cNvSpPr>
          <p:nvPr>
            <p:ph type="title"/>
          </p:nvPr>
        </p:nvSpPr>
        <p:spPr>
          <a:xfrm>
            <a:off x="311700" y="289160"/>
            <a:ext cx="8520600" cy="707400"/>
          </a:xfrm>
          <a:prstGeom prst="rect">
            <a:avLst/>
          </a:prstGeom>
        </p:spPr>
        <p:txBody>
          <a:bodyPr wrap="square" lIns="91425" tIns="91425" rIns="91425" bIns="91425" anchor="t" anchorCtr="0">
            <a:noAutofit/>
          </a:bodyPr>
          <a:lstStyle/>
          <a:p>
            <a:pPr lvl="0"/>
            <a:r>
              <a:rPr lang="ru" sz="2000" dirty="0"/>
              <a:t>Назначение протокола </a:t>
            </a:r>
            <a:r>
              <a:rPr lang="en-US" sz="2000" dirty="0" smtClean="0"/>
              <a:t>IP</a:t>
            </a:r>
            <a:r>
              <a:rPr lang="ru-RU" sz="2000" dirty="0" smtClean="0"/>
              <a:t>. Транзитные узлы</a:t>
            </a:r>
            <a:endParaRPr lang="ru" sz="2000" dirty="0"/>
          </a:p>
        </p:txBody>
      </p:sp>
      <p:pic>
        <p:nvPicPr>
          <p:cNvPr id="9" name="Рисунок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05085" y="850688"/>
            <a:ext cx="5179317" cy="2996877"/>
          </a:xfrm>
          <a:prstGeom prst="rect">
            <a:avLst/>
          </a:prstGeom>
        </p:spPr>
      </p:pic>
    </p:spTree>
    <p:extLst>
      <p:ext uri="{BB962C8B-B14F-4D97-AF65-F5344CB8AC3E}">
        <p14:creationId xmlns:p14="http://schemas.microsoft.com/office/powerpoint/2010/main" val="1220734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01309" y="707620"/>
            <a:ext cx="3859052" cy="4009864"/>
          </a:xfrm>
        </p:spPr>
        <p:txBody>
          <a:bodyPr/>
          <a:lstStyle/>
          <a:p>
            <a:pPr>
              <a:buNone/>
            </a:pPr>
            <a:r>
              <a:rPr lang="ru-RU" sz="1400" dirty="0"/>
              <a:t>Выделением и регистрацией IP-адресов в Интернете занимаются </a:t>
            </a:r>
            <a:r>
              <a:rPr lang="ru-RU" sz="1400" dirty="0" smtClean="0"/>
              <a:t>организации, именуемые </a:t>
            </a:r>
            <a:r>
              <a:rPr lang="ru-RU" sz="1400" dirty="0"/>
              <a:t>регистраторами IP-адресов (IP </a:t>
            </a:r>
            <a:r>
              <a:rPr lang="ru-RU" sz="1400" dirty="0" err="1"/>
              <a:t>Registry</a:t>
            </a:r>
            <a:r>
              <a:rPr lang="ru-RU" sz="1400" dirty="0"/>
              <a:t>). Это организации, </a:t>
            </a:r>
            <a:r>
              <a:rPr lang="ru-RU" sz="1400" dirty="0" smtClean="0"/>
              <a:t>являющиеся органами </a:t>
            </a:r>
            <a:r>
              <a:rPr lang="ru-RU" sz="1400" dirty="0"/>
              <a:t>самоуправления </a:t>
            </a:r>
            <a:r>
              <a:rPr lang="ru-RU" sz="1400" dirty="0" smtClean="0"/>
              <a:t>Интернета. IANA </a:t>
            </a:r>
            <a:r>
              <a:rPr lang="ru-RU" sz="1400" dirty="0"/>
              <a:t>выделяет самые крупные блоки IP-адресов региональным регистраторам </a:t>
            </a:r>
            <a:r>
              <a:rPr lang="ru-RU" sz="1400" dirty="0" smtClean="0"/>
              <a:t>и большим </a:t>
            </a:r>
            <a:r>
              <a:rPr lang="ru-RU" sz="1400" dirty="0"/>
              <a:t>организациям. RIR выделяют крупные и средние блоки адресов местным регистраторам (LIR), </a:t>
            </a:r>
            <a:r>
              <a:rPr lang="ru-RU" sz="1400" dirty="0" smtClean="0"/>
              <a:t>а также </a:t>
            </a:r>
            <a:r>
              <a:rPr lang="ru-RU" sz="1400" dirty="0"/>
              <a:t>ведут базу данных выделенных IP-адресов и предоставляют доступ к </a:t>
            </a:r>
            <a:r>
              <a:rPr lang="ru-RU" sz="1400" dirty="0" smtClean="0"/>
              <a:t>ней. LIR </a:t>
            </a:r>
            <a:r>
              <a:rPr lang="ru-RU" sz="1400" dirty="0"/>
              <a:t>выделяют мелкие блоки IP-адресов операторам связи и потребителям </a:t>
            </a:r>
            <a:r>
              <a:rPr lang="ru-RU" sz="1400" dirty="0" smtClean="0"/>
              <a:t>и регистрируют </a:t>
            </a:r>
            <a:r>
              <a:rPr lang="ru-RU" sz="1400" dirty="0"/>
              <a:t>их в базе данных своего регионального регистратора.</a:t>
            </a:r>
          </a:p>
        </p:txBody>
      </p:sp>
      <p:sp>
        <p:nvSpPr>
          <p:cNvPr id="4" name="Прямоугольник 3"/>
          <p:cNvSpPr/>
          <p:nvPr/>
        </p:nvSpPr>
        <p:spPr>
          <a:xfrm rot="16200000">
            <a:off x="3909624" y="2265711"/>
            <a:ext cx="1102743" cy="3234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IANA</a:t>
            </a:r>
            <a:endParaRPr lang="ru-RU" dirty="0"/>
          </a:p>
        </p:txBody>
      </p:sp>
      <p:sp>
        <p:nvSpPr>
          <p:cNvPr id="5" name="Скругленный прямоугольник 4"/>
          <p:cNvSpPr/>
          <p:nvPr/>
        </p:nvSpPr>
        <p:spPr>
          <a:xfrm rot="16200000">
            <a:off x="4676726" y="779727"/>
            <a:ext cx="3783257" cy="3613446"/>
          </a:xfrm>
          <a:prstGeom prst="roundRect">
            <a:avLst/>
          </a:prstGeom>
          <a:solidFill>
            <a:schemeClr val="tx1">
              <a:lumMod val="50000"/>
            </a:schemeClr>
          </a:solidFill>
          <a:ln>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ru-RU" dirty="0" smtClean="0"/>
              <a:t>Региональные регистраторы </a:t>
            </a:r>
            <a:r>
              <a:rPr lang="en-US" dirty="0" smtClean="0"/>
              <a:t>(RIR)</a:t>
            </a:r>
          </a:p>
          <a:p>
            <a:pPr algn="ctr"/>
            <a:endParaRPr lang="ru-RU" dirty="0" smtClean="0"/>
          </a:p>
          <a:p>
            <a:pPr algn="ctr"/>
            <a:endParaRPr lang="ru-RU" dirty="0"/>
          </a:p>
          <a:p>
            <a:pPr algn="ctr"/>
            <a:endParaRPr lang="ru-RU" dirty="0" smtClean="0"/>
          </a:p>
          <a:p>
            <a:pPr algn="ctr"/>
            <a:endParaRPr lang="ru-RU" dirty="0"/>
          </a:p>
          <a:p>
            <a:pPr algn="ctr"/>
            <a:endParaRPr lang="ru-RU" dirty="0" smtClean="0"/>
          </a:p>
          <a:p>
            <a:pPr algn="ctr"/>
            <a:endParaRPr lang="ru-RU" dirty="0"/>
          </a:p>
          <a:p>
            <a:pPr algn="ctr"/>
            <a:endParaRPr lang="ru-RU" dirty="0" smtClean="0"/>
          </a:p>
          <a:p>
            <a:pPr algn="ctr"/>
            <a:endParaRPr lang="ru-RU" dirty="0" smtClean="0"/>
          </a:p>
          <a:p>
            <a:pPr algn="ctr"/>
            <a:endParaRPr lang="ru-RU" dirty="0"/>
          </a:p>
          <a:p>
            <a:pPr algn="ctr"/>
            <a:endParaRPr lang="ru-RU" dirty="0" smtClean="0"/>
          </a:p>
          <a:p>
            <a:pPr algn="ctr"/>
            <a:endParaRPr lang="ru-RU" dirty="0"/>
          </a:p>
          <a:p>
            <a:pPr algn="ctr"/>
            <a:endParaRPr lang="en-US" dirty="0"/>
          </a:p>
          <a:p>
            <a:pPr algn="ctr"/>
            <a:endParaRPr lang="en-US" dirty="0" smtClean="0"/>
          </a:p>
          <a:p>
            <a:pPr algn="ctr"/>
            <a:endParaRPr lang="ru-RU" dirty="0"/>
          </a:p>
        </p:txBody>
      </p:sp>
      <p:sp>
        <p:nvSpPr>
          <p:cNvPr id="6" name="Скругленный прямоугольник 5"/>
          <p:cNvSpPr/>
          <p:nvPr/>
        </p:nvSpPr>
        <p:spPr>
          <a:xfrm>
            <a:off x="5288979" y="1761256"/>
            <a:ext cx="2940626"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RIPE</a:t>
            </a:r>
          </a:p>
          <a:p>
            <a:pPr algn="ctr"/>
            <a:r>
              <a:rPr lang="en-US" dirty="0" smtClean="0"/>
              <a:t>(</a:t>
            </a:r>
            <a:r>
              <a:rPr lang="ru-RU" dirty="0" smtClean="0"/>
              <a:t>Европа, Центральная Азия</a:t>
            </a:r>
            <a:r>
              <a:rPr lang="ru-RU" sz="1200" dirty="0" smtClean="0"/>
              <a:t>)</a:t>
            </a:r>
            <a:endParaRPr lang="ru-RU" sz="1200" dirty="0"/>
          </a:p>
        </p:txBody>
      </p:sp>
      <p:sp>
        <p:nvSpPr>
          <p:cNvPr id="7" name="Скругленный прямоугольник 6"/>
          <p:cNvSpPr/>
          <p:nvPr/>
        </p:nvSpPr>
        <p:spPr>
          <a:xfrm>
            <a:off x="5288979" y="2978825"/>
            <a:ext cx="2940626"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LACNIC</a:t>
            </a:r>
          </a:p>
          <a:p>
            <a:pPr algn="ctr"/>
            <a:r>
              <a:rPr lang="en-US" dirty="0" smtClean="0"/>
              <a:t>(</a:t>
            </a:r>
            <a:r>
              <a:rPr lang="ru-RU" sz="1200" dirty="0" smtClean="0"/>
              <a:t>Латинская Америка)</a:t>
            </a:r>
            <a:endParaRPr lang="ru-RU" sz="1200" dirty="0"/>
          </a:p>
        </p:txBody>
      </p:sp>
      <p:sp>
        <p:nvSpPr>
          <p:cNvPr id="8" name="Скругленный прямоугольник 7"/>
          <p:cNvSpPr/>
          <p:nvPr/>
        </p:nvSpPr>
        <p:spPr>
          <a:xfrm>
            <a:off x="5288979" y="3655865"/>
            <a:ext cx="2940626"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AFRINIC</a:t>
            </a:r>
          </a:p>
          <a:p>
            <a:pPr algn="ctr"/>
            <a:r>
              <a:rPr lang="en-US" dirty="0" smtClean="0"/>
              <a:t>(</a:t>
            </a:r>
            <a:r>
              <a:rPr lang="ru-RU" sz="1200" dirty="0" smtClean="0"/>
              <a:t>Африка)</a:t>
            </a:r>
            <a:endParaRPr lang="ru-RU" sz="1200" dirty="0"/>
          </a:p>
        </p:txBody>
      </p:sp>
      <p:sp>
        <p:nvSpPr>
          <p:cNvPr id="9" name="Скругленный прямоугольник 8"/>
          <p:cNvSpPr/>
          <p:nvPr/>
        </p:nvSpPr>
        <p:spPr>
          <a:xfrm>
            <a:off x="5288979" y="2356362"/>
            <a:ext cx="2940626"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APNIC</a:t>
            </a:r>
          </a:p>
          <a:p>
            <a:pPr algn="ctr"/>
            <a:r>
              <a:rPr lang="en-US" dirty="0" smtClean="0"/>
              <a:t>(</a:t>
            </a:r>
            <a:r>
              <a:rPr lang="ru-RU" dirty="0" err="1" smtClean="0"/>
              <a:t>Азиацко</a:t>
            </a:r>
            <a:r>
              <a:rPr lang="ru-RU" dirty="0" smtClean="0"/>
              <a:t>-</a:t>
            </a:r>
            <a:r>
              <a:rPr lang="ru-RU" dirty="0"/>
              <a:t>Т</a:t>
            </a:r>
            <a:r>
              <a:rPr lang="ru-RU" dirty="0" smtClean="0"/>
              <a:t>ихоокеанский регион</a:t>
            </a:r>
            <a:r>
              <a:rPr lang="ru-RU" sz="1200" dirty="0" smtClean="0"/>
              <a:t>)</a:t>
            </a:r>
            <a:endParaRPr lang="ru-RU" sz="1200" dirty="0"/>
          </a:p>
        </p:txBody>
      </p:sp>
      <p:sp>
        <p:nvSpPr>
          <p:cNvPr id="10" name="Скругленный прямоугольник 9"/>
          <p:cNvSpPr/>
          <p:nvPr/>
        </p:nvSpPr>
        <p:spPr>
          <a:xfrm>
            <a:off x="5288979" y="1131640"/>
            <a:ext cx="2940626"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ARIN</a:t>
            </a:r>
          </a:p>
          <a:p>
            <a:pPr algn="ctr"/>
            <a:r>
              <a:rPr lang="en-US" dirty="0" smtClean="0"/>
              <a:t>(</a:t>
            </a:r>
            <a:r>
              <a:rPr lang="ru-RU" sz="1200" dirty="0" smtClean="0"/>
              <a:t>Северная Америка)</a:t>
            </a:r>
            <a:endParaRPr lang="ru-RU" sz="1200" dirty="0"/>
          </a:p>
        </p:txBody>
      </p:sp>
      <p:sp>
        <p:nvSpPr>
          <p:cNvPr id="12" name="Shape 90"/>
          <p:cNvSpPr txBox="1">
            <a:spLocks noGrp="1"/>
          </p:cNvSpPr>
          <p:nvPr>
            <p:ph type="title"/>
          </p:nvPr>
        </p:nvSpPr>
        <p:spPr>
          <a:xfrm>
            <a:off x="301309" y="226814"/>
            <a:ext cx="8520600" cy="707400"/>
          </a:xfrm>
          <a:prstGeom prst="rect">
            <a:avLst/>
          </a:prstGeom>
        </p:spPr>
        <p:txBody>
          <a:bodyPr wrap="square" lIns="91425" tIns="91425" rIns="91425" bIns="91425" anchor="t" anchorCtr="0">
            <a:noAutofit/>
          </a:bodyPr>
          <a:lstStyle/>
          <a:p>
            <a:pPr lvl="0"/>
            <a:r>
              <a:rPr lang="ru" sz="2000" dirty="0"/>
              <a:t>Назначение протокола </a:t>
            </a:r>
            <a:r>
              <a:rPr lang="en-US" sz="2000" dirty="0" smtClean="0"/>
              <a:t>IP</a:t>
            </a:r>
            <a:r>
              <a:rPr lang="ru-RU" sz="2000" dirty="0" smtClean="0"/>
              <a:t>. Регистраторы </a:t>
            </a:r>
            <a:r>
              <a:rPr lang="en-US" sz="2000" dirty="0" smtClean="0"/>
              <a:t>IP </a:t>
            </a:r>
            <a:r>
              <a:rPr lang="ru-RU" sz="2000" dirty="0" smtClean="0"/>
              <a:t>адреса</a:t>
            </a:r>
            <a:endParaRPr lang="ru" sz="2000" dirty="0"/>
          </a:p>
        </p:txBody>
      </p:sp>
      <p:sp>
        <p:nvSpPr>
          <p:cNvPr id="13" name="Скругленный прямоугольник 12"/>
          <p:cNvSpPr/>
          <p:nvPr/>
        </p:nvSpPr>
        <p:spPr>
          <a:xfrm>
            <a:off x="8460814" y="1113357"/>
            <a:ext cx="592277"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LIR</a:t>
            </a:r>
            <a:endParaRPr lang="ru-RU" dirty="0"/>
          </a:p>
        </p:txBody>
      </p:sp>
      <p:sp>
        <p:nvSpPr>
          <p:cNvPr id="20" name="Скругленный прямоугольник 19"/>
          <p:cNvSpPr/>
          <p:nvPr/>
        </p:nvSpPr>
        <p:spPr>
          <a:xfrm>
            <a:off x="8469474" y="2362733"/>
            <a:ext cx="592277"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LIR</a:t>
            </a:r>
            <a:endParaRPr lang="ru-RU" dirty="0"/>
          </a:p>
        </p:txBody>
      </p:sp>
      <p:sp>
        <p:nvSpPr>
          <p:cNvPr id="21" name="Скругленный прямоугольник 20"/>
          <p:cNvSpPr/>
          <p:nvPr/>
        </p:nvSpPr>
        <p:spPr>
          <a:xfrm>
            <a:off x="8490783" y="2978825"/>
            <a:ext cx="592277"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LIR</a:t>
            </a:r>
            <a:endParaRPr lang="ru-RU" dirty="0"/>
          </a:p>
        </p:txBody>
      </p:sp>
      <p:sp>
        <p:nvSpPr>
          <p:cNvPr id="22" name="Скругленный прямоугольник 21"/>
          <p:cNvSpPr/>
          <p:nvPr/>
        </p:nvSpPr>
        <p:spPr>
          <a:xfrm>
            <a:off x="8469475" y="3655865"/>
            <a:ext cx="592277"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LIR</a:t>
            </a:r>
            <a:endParaRPr lang="ru-RU" dirty="0"/>
          </a:p>
        </p:txBody>
      </p:sp>
      <p:sp>
        <p:nvSpPr>
          <p:cNvPr id="23" name="Скругленный прямоугольник 22"/>
          <p:cNvSpPr/>
          <p:nvPr/>
        </p:nvSpPr>
        <p:spPr>
          <a:xfrm>
            <a:off x="8460813" y="1746641"/>
            <a:ext cx="592277" cy="4687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LIR</a:t>
            </a:r>
            <a:endParaRPr lang="ru-RU" dirty="0"/>
          </a:p>
        </p:txBody>
      </p:sp>
      <p:sp>
        <p:nvSpPr>
          <p:cNvPr id="24" name="Стрелка вправо 23"/>
          <p:cNvSpPr/>
          <p:nvPr/>
        </p:nvSpPr>
        <p:spPr>
          <a:xfrm>
            <a:off x="4561609" y="4509299"/>
            <a:ext cx="4295956" cy="23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222471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0943" y="82081"/>
            <a:ext cx="8520600" cy="438202"/>
          </a:xfrm>
        </p:spPr>
        <p:txBody>
          <a:bodyPr/>
          <a:lstStyle/>
          <a:p>
            <a:r>
              <a:rPr lang="ru-RU" sz="2000" dirty="0" smtClean="0"/>
              <a:t>Назначение </a:t>
            </a:r>
            <a:r>
              <a:rPr lang="en-US" sz="2000" dirty="0" smtClean="0"/>
              <a:t>IP. </a:t>
            </a:r>
            <a:r>
              <a:rPr lang="ru-RU" sz="2000" dirty="0" smtClean="0"/>
              <a:t>Доменные имена</a:t>
            </a:r>
            <a:endParaRPr lang="ru-RU" sz="2000" dirty="0"/>
          </a:p>
        </p:txBody>
      </p:sp>
      <p:pic>
        <p:nvPicPr>
          <p:cNvPr id="4" name="Picture 2" descr="Отображается файл &quot;Копия img-host.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8713" y="3404043"/>
            <a:ext cx="451039" cy="451040"/>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Картинки по запросу вконтакте лого"/>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1309" y="3308948"/>
            <a:ext cx="641230" cy="64123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Отображается файл &quot;img-server.png&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25119" y="2501372"/>
            <a:ext cx="529500" cy="52950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Отображается файл &quot;img-server.png&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01646" y="3271905"/>
            <a:ext cx="529500" cy="52950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Отображается файл &quot;img-server.png&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5471" y="3899812"/>
            <a:ext cx="529500" cy="52950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538709" y="3832053"/>
            <a:ext cx="1091045" cy="307777"/>
          </a:xfrm>
          <a:prstGeom prst="rect">
            <a:avLst/>
          </a:prstGeom>
          <a:noFill/>
        </p:spPr>
        <p:txBody>
          <a:bodyPr wrap="square" rtlCol="0">
            <a:spAutoFit/>
          </a:bodyPr>
          <a:lstStyle/>
          <a:p>
            <a:r>
              <a:rPr lang="ru-RU" dirty="0" smtClean="0"/>
              <a:t>192.168.02</a:t>
            </a:r>
            <a:endParaRPr lang="ru-RU" dirty="0"/>
          </a:p>
        </p:txBody>
      </p:sp>
      <p:sp>
        <p:nvSpPr>
          <p:cNvPr id="6" name="TextBox 5"/>
          <p:cNvSpPr txBox="1"/>
          <p:nvPr/>
        </p:nvSpPr>
        <p:spPr>
          <a:xfrm>
            <a:off x="5982992" y="3899812"/>
            <a:ext cx="817863" cy="307777"/>
          </a:xfrm>
          <a:prstGeom prst="rect">
            <a:avLst/>
          </a:prstGeom>
          <a:noFill/>
        </p:spPr>
        <p:txBody>
          <a:bodyPr wrap="square" rtlCol="0">
            <a:spAutoFit/>
          </a:bodyPr>
          <a:lstStyle/>
          <a:p>
            <a:r>
              <a:rPr lang="en-US" dirty="0"/>
              <a:t>v</a:t>
            </a:r>
            <a:r>
              <a:rPr lang="en-US" dirty="0" smtClean="0"/>
              <a:t>k.com</a:t>
            </a:r>
            <a:endParaRPr lang="ru-RU" dirty="0"/>
          </a:p>
        </p:txBody>
      </p:sp>
      <p:sp>
        <p:nvSpPr>
          <p:cNvPr id="9" name="TextBox 8"/>
          <p:cNvSpPr txBox="1"/>
          <p:nvPr/>
        </p:nvSpPr>
        <p:spPr>
          <a:xfrm>
            <a:off x="6562294" y="2976473"/>
            <a:ext cx="1480486" cy="307777"/>
          </a:xfrm>
          <a:prstGeom prst="rect">
            <a:avLst/>
          </a:prstGeom>
          <a:noFill/>
        </p:spPr>
        <p:txBody>
          <a:bodyPr wrap="square" rtlCol="0">
            <a:spAutoFit/>
          </a:bodyPr>
          <a:lstStyle/>
          <a:p>
            <a:r>
              <a:rPr lang="en-US" dirty="0" smtClean="0"/>
              <a:t>87.240.131.119</a:t>
            </a:r>
            <a:endParaRPr lang="ru-RU" dirty="0"/>
          </a:p>
        </p:txBody>
      </p:sp>
      <p:sp>
        <p:nvSpPr>
          <p:cNvPr id="10" name="TextBox 9"/>
          <p:cNvSpPr txBox="1"/>
          <p:nvPr/>
        </p:nvSpPr>
        <p:spPr>
          <a:xfrm>
            <a:off x="7538432" y="3717211"/>
            <a:ext cx="1423554" cy="307777"/>
          </a:xfrm>
          <a:prstGeom prst="rect">
            <a:avLst/>
          </a:prstGeom>
          <a:noFill/>
        </p:spPr>
        <p:txBody>
          <a:bodyPr wrap="square" rtlCol="0">
            <a:spAutoFit/>
          </a:bodyPr>
          <a:lstStyle/>
          <a:p>
            <a:r>
              <a:rPr lang="en-US" dirty="0" smtClean="0"/>
              <a:t>87.240.131.120</a:t>
            </a:r>
            <a:endParaRPr lang="ru-RU" dirty="0"/>
          </a:p>
        </p:txBody>
      </p:sp>
      <p:sp>
        <p:nvSpPr>
          <p:cNvPr id="11" name="TextBox 10"/>
          <p:cNvSpPr txBox="1"/>
          <p:nvPr/>
        </p:nvSpPr>
        <p:spPr>
          <a:xfrm>
            <a:off x="6577662" y="4380193"/>
            <a:ext cx="1465118" cy="307777"/>
          </a:xfrm>
          <a:prstGeom prst="rect">
            <a:avLst/>
          </a:prstGeom>
          <a:noFill/>
        </p:spPr>
        <p:txBody>
          <a:bodyPr wrap="square" rtlCol="0">
            <a:spAutoFit/>
          </a:bodyPr>
          <a:lstStyle/>
          <a:p>
            <a:r>
              <a:rPr lang="en-US" dirty="0" smtClean="0"/>
              <a:t>87.240.131.121</a:t>
            </a:r>
            <a:endParaRPr lang="ru-RU" dirty="0"/>
          </a:p>
        </p:txBody>
      </p:sp>
      <p:pic>
        <p:nvPicPr>
          <p:cNvPr id="14" name="Picture 2" descr="Отображается файл &quot;Копия img-host.png&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3573" y="3421360"/>
            <a:ext cx="451039" cy="451040"/>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503569" y="3849370"/>
            <a:ext cx="1091045" cy="307777"/>
          </a:xfrm>
          <a:prstGeom prst="rect">
            <a:avLst/>
          </a:prstGeom>
          <a:noFill/>
        </p:spPr>
        <p:txBody>
          <a:bodyPr wrap="square" rtlCol="0">
            <a:spAutoFit/>
          </a:bodyPr>
          <a:lstStyle/>
          <a:p>
            <a:r>
              <a:rPr lang="ru-RU" dirty="0" smtClean="0"/>
              <a:t>192.168.02</a:t>
            </a:r>
            <a:endParaRPr lang="ru-RU" dirty="0"/>
          </a:p>
        </p:txBody>
      </p:sp>
      <p:pic>
        <p:nvPicPr>
          <p:cNvPr id="16" name="Picture 4" descr="Отображается файл &quot;img-server.png&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6174" y="3426404"/>
            <a:ext cx="529500" cy="529501"/>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1734267" y="4010861"/>
            <a:ext cx="1228221" cy="738664"/>
          </a:xfrm>
          <a:prstGeom prst="rect">
            <a:avLst/>
          </a:prstGeom>
          <a:noFill/>
        </p:spPr>
        <p:txBody>
          <a:bodyPr wrap="none" rtlCol="0">
            <a:spAutoFit/>
          </a:bodyPr>
          <a:lstStyle/>
          <a:p>
            <a:pPr algn="ctr"/>
            <a:r>
              <a:rPr lang="en-US" dirty="0" smtClean="0"/>
              <a:t>141.8.192.74</a:t>
            </a:r>
          </a:p>
          <a:p>
            <a:pPr algn="ctr"/>
            <a:r>
              <a:rPr lang="ru-RU" dirty="0" smtClean="0"/>
              <a:t>Компания </a:t>
            </a:r>
            <a:endParaRPr lang="en-US" dirty="0" smtClean="0"/>
          </a:p>
          <a:p>
            <a:pPr algn="ctr"/>
            <a:r>
              <a:rPr lang="en-US" dirty="0" err="1" smtClean="0"/>
              <a:t>sprinthost</a:t>
            </a:r>
            <a:endParaRPr lang="ru-RU" dirty="0"/>
          </a:p>
        </p:txBody>
      </p:sp>
      <p:sp>
        <p:nvSpPr>
          <p:cNvPr id="13" name="TextBox 12"/>
          <p:cNvSpPr txBox="1"/>
          <p:nvPr/>
        </p:nvSpPr>
        <p:spPr>
          <a:xfrm>
            <a:off x="282968" y="572724"/>
            <a:ext cx="7819589" cy="738664"/>
          </a:xfrm>
          <a:prstGeom prst="rect">
            <a:avLst/>
          </a:prstGeom>
          <a:noFill/>
        </p:spPr>
        <p:txBody>
          <a:bodyPr wrap="square" rtlCol="0">
            <a:spAutoFit/>
          </a:bodyPr>
          <a:lstStyle/>
          <a:p>
            <a:r>
              <a:rPr lang="ru-RU" dirty="0">
                <a:solidFill>
                  <a:schemeClr val="bg2"/>
                </a:solidFill>
              </a:rPr>
              <a:t>Для того чтобы пользователям не приходилось держать в памяти IP-адреса применяет </a:t>
            </a:r>
            <a:r>
              <a:rPr lang="ru-RU" b="1" dirty="0">
                <a:solidFill>
                  <a:schemeClr val="bg2"/>
                </a:solidFill>
              </a:rPr>
              <a:t>служба доменных имен (DNS</a:t>
            </a:r>
            <a:r>
              <a:rPr lang="ru-RU" b="1" dirty="0" smtClean="0">
                <a:solidFill>
                  <a:schemeClr val="bg2"/>
                </a:solidFill>
              </a:rPr>
              <a:t>)</a:t>
            </a:r>
            <a:r>
              <a:rPr lang="ru-RU" dirty="0" smtClean="0">
                <a:solidFill>
                  <a:schemeClr val="bg2"/>
                </a:solidFill>
              </a:rPr>
              <a:t>.</a:t>
            </a:r>
            <a:r>
              <a:rPr lang="en-US" dirty="0" smtClean="0">
                <a:solidFill>
                  <a:schemeClr val="bg2"/>
                </a:solidFill>
              </a:rPr>
              <a:t> </a:t>
            </a:r>
            <a:r>
              <a:rPr lang="ru-RU" dirty="0">
                <a:solidFill>
                  <a:schemeClr val="bg2"/>
                </a:solidFill>
              </a:rPr>
              <a:t>Однако не всегда доменное имя равнозначно </a:t>
            </a:r>
            <a:r>
              <a:rPr lang="ru-RU" dirty="0" smtClean="0">
                <a:solidFill>
                  <a:schemeClr val="bg2"/>
                </a:solidFill>
              </a:rPr>
              <a:t>соответствует </a:t>
            </a:r>
            <a:r>
              <a:rPr lang="ru-RU" dirty="0">
                <a:solidFill>
                  <a:schemeClr val="bg2"/>
                </a:solidFill>
              </a:rPr>
              <a:t>определенному IP-адресу. </a:t>
            </a:r>
          </a:p>
        </p:txBody>
      </p:sp>
      <p:sp>
        <p:nvSpPr>
          <p:cNvPr id="17" name="TextBox 16"/>
          <p:cNvSpPr txBox="1"/>
          <p:nvPr/>
        </p:nvSpPr>
        <p:spPr>
          <a:xfrm>
            <a:off x="4665701" y="1483573"/>
            <a:ext cx="3865445" cy="1046440"/>
          </a:xfrm>
          <a:prstGeom prst="rect">
            <a:avLst/>
          </a:prstGeom>
          <a:noFill/>
        </p:spPr>
        <p:txBody>
          <a:bodyPr wrap="square" rtlCol="0">
            <a:spAutoFit/>
          </a:bodyPr>
          <a:lstStyle/>
          <a:p>
            <a:r>
              <a:rPr lang="ru-RU" dirty="0">
                <a:solidFill>
                  <a:schemeClr val="bg2"/>
                </a:solidFill>
              </a:rPr>
              <a:t> </a:t>
            </a:r>
            <a:r>
              <a:rPr lang="ru-RU" sz="1200" dirty="0">
                <a:solidFill>
                  <a:schemeClr val="bg2"/>
                </a:solidFill>
              </a:rPr>
              <a:t>Для крупных </a:t>
            </a:r>
            <a:r>
              <a:rPr lang="ru-RU" sz="1200" dirty="0" err="1">
                <a:solidFill>
                  <a:schemeClr val="bg2"/>
                </a:solidFill>
              </a:rPr>
              <a:t>интернет-ресурсов</a:t>
            </a:r>
            <a:r>
              <a:rPr lang="ru-RU" sz="1200" dirty="0">
                <a:solidFill>
                  <a:schemeClr val="bg2"/>
                </a:solidFill>
              </a:rPr>
              <a:t> типична ситуация когда по одному доменному имени, например, социальной сети </a:t>
            </a:r>
            <a:r>
              <a:rPr lang="ru-RU" sz="1200" dirty="0" err="1" smtClean="0">
                <a:solidFill>
                  <a:schemeClr val="bg2"/>
                </a:solidFill>
              </a:rPr>
              <a:t>ВКонтакте</a:t>
            </a:r>
            <a:r>
              <a:rPr lang="ru-RU" sz="1200" dirty="0" smtClean="0">
                <a:solidFill>
                  <a:schemeClr val="bg2"/>
                </a:solidFill>
              </a:rPr>
              <a:t> </a:t>
            </a:r>
            <a:r>
              <a:rPr lang="ru-RU" sz="1200" dirty="0">
                <a:solidFill>
                  <a:schemeClr val="bg2"/>
                </a:solidFill>
              </a:rPr>
              <a:t>- выдается несколько IP-адресов - распределяющих нагрузку серверов (зеркал).</a:t>
            </a:r>
          </a:p>
        </p:txBody>
      </p:sp>
      <p:sp>
        <p:nvSpPr>
          <p:cNvPr id="19" name="TextBox 18"/>
          <p:cNvSpPr txBox="1"/>
          <p:nvPr/>
        </p:nvSpPr>
        <p:spPr>
          <a:xfrm>
            <a:off x="503990" y="1483573"/>
            <a:ext cx="3688773" cy="1384995"/>
          </a:xfrm>
          <a:prstGeom prst="rect">
            <a:avLst/>
          </a:prstGeom>
          <a:noFill/>
        </p:spPr>
        <p:txBody>
          <a:bodyPr wrap="square" rtlCol="0">
            <a:spAutoFit/>
          </a:bodyPr>
          <a:lstStyle/>
          <a:p>
            <a:r>
              <a:rPr lang="ru-RU" dirty="0"/>
              <a:t> </a:t>
            </a:r>
            <a:r>
              <a:rPr lang="ru-RU" dirty="0">
                <a:solidFill>
                  <a:schemeClr val="bg2"/>
                </a:solidFill>
              </a:rPr>
              <a:t>Для небольших интернет страниц встречается обратная ситуация, когда на одном сервере компании хостинга (например, </a:t>
            </a:r>
            <a:r>
              <a:rPr lang="ru-RU" dirty="0" err="1">
                <a:solidFill>
                  <a:schemeClr val="bg2"/>
                </a:solidFill>
              </a:rPr>
              <a:t>sprinthost</a:t>
            </a:r>
            <a:r>
              <a:rPr lang="ru-RU" dirty="0">
                <a:solidFill>
                  <a:schemeClr val="bg2"/>
                </a:solidFill>
              </a:rPr>
              <a:t>) располагается несколько ресурсов по одному IP-адресу, но с различными доменными </a:t>
            </a:r>
            <a:r>
              <a:rPr lang="ru-RU" dirty="0" smtClean="0">
                <a:solidFill>
                  <a:schemeClr val="bg2"/>
                </a:solidFill>
              </a:rPr>
              <a:t>именами</a:t>
            </a:r>
            <a:r>
              <a:rPr lang="en-US" dirty="0" smtClean="0">
                <a:solidFill>
                  <a:schemeClr val="bg2"/>
                </a:solidFill>
              </a:rPr>
              <a:t>.</a:t>
            </a:r>
            <a:endParaRPr lang="ru-RU" dirty="0">
              <a:solidFill>
                <a:schemeClr val="bg2"/>
              </a:solidFill>
            </a:endParaRPr>
          </a:p>
        </p:txBody>
      </p:sp>
      <p:sp>
        <p:nvSpPr>
          <p:cNvPr id="21" name="Прямоугольник 20"/>
          <p:cNvSpPr/>
          <p:nvPr/>
        </p:nvSpPr>
        <p:spPr>
          <a:xfrm>
            <a:off x="3105783" y="3136236"/>
            <a:ext cx="1069908" cy="4652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videodiscovery.org</a:t>
            </a:r>
            <a:endParaRPr lang="ru-RU" dirty="0"/>
          </a:p>
        </p:txBody>
      </p:sp>
      <p:sp>
        <p:nvSpPr>
          <p:cNvPr id="22" name="Прямоугольник 21"/>
          <p:cNvSpPr/>
          <p:nvPr/>
        </p:nvSpPr>
        <p:spPr>
          <a:xfrm>
            <a:off x="3105781" y="3744463"/>
            <a:ext cx="1069909" cy="2543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topshef.ru</a:t>
            </a:r>
            <a:endParaRPr lang="en-US" dirty="0"/>
          </a:p>
        </p:txBody>
      </p:sp>
      <p:sp>
        <p:nvSpPr>
          <p:cNvPr id="23" name="Прямоугольник 22"/>
          <p:cNvSpPr/>
          <p:nvPr/>
        </p:nvSpPr>
        <p:spPr>
          <a:xfrm>
            <a:off x="3108133" y="4128045"/>
            <a:ext cx="1067557" cy="2344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fitdeal.ru</a:t>
            </a:r>
            <a:endParaRPr lang="ru-RU" dirty="0"/>
          </a:p>
        </p:txBody>
      </p:sp>
      <p:sp>
        <p:nvSpPr>
          <p:cNvPr id="25" name="Стрелка вправо 24"/>
          <p:cNvSpPr/>
          <p:nvPr/>
        </p:nvSpPr>
        <p:spPr>
          <a:xfrm>
            <a:off x="5476007" y="3568939"/>
            <a:ext cx="506985" cy="1356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Тройная стрелка влево/вправо/вверх 26"/>
          <p:cNvSpPr/>
          <p:nvPr/>
        </p:nvSpPr>
        <p:spPr>
          <a:xfrm rot="5400000">
            <a:off x="7203591" y="3300812"/>
            <a:ext cx="473034" cy="492458"/>
          </a:xfrm>
          <a:prstGeom prst="leftRightUpArrow">
            <a:avLst>
              <a:gd name="adj1" fmla="val 12340"/>
              <a:gd name="adj2" fmla="val 1023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Стрелка вверх 27"/>
          <p:cNvSpPr/>
          <p:nvPr/>
        </p:nvSpPr>
        <p:spPr>
          <a:xfrm rot="5400000">
            <a:off x="1618239" y="3452447"/>
            <a:ext cx="144097" cy="50432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Стрелка вверх 30"/>
          <p:cNvSpPr/>
          <p:nvPr/>
        </p:nvSpPr>
        <p:spPr>
          <a:xfrm rot="5400000">
            <a:off x="2773111" y="3499465"/>
            <a:ext cx="151022" cy="41721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Скругленный прямоугольник 28"/>
          <p:cNvSpPr/>
          <p:nvPr/>
        </p:nvSpPr>
        <p:spPr>
          <a:xfrm>
            <a:off x="290943" y="1447366"/>
            <a:ext cx="4206202" cy="3431369"/>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33" name="Скругленный прямоугольник 32"/>
          <p:cNvSpPr/>
          <p:nvPr/>
        </p:nvSpPr>
        <p:spPr>
          <a:xfrm>
            <a:off x="4589318" y="1464683"/>
            <a:ext cx="4372668" cy="3431369"/>
          </a:xfrm>
          <a:prstGeom prst="roundRect">
            <a:avLst>
              <a:gd name="adj" fmla="val 3040"/>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val="12086507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311700" y="257988"/>
            <a:ext cx="8520600" cy="614848"/>
          </a:xfrm>
          <a:prstGeom prst="rect">
            <a:avLst/>
          </a:prstGeom>
        </p:spPr>
        <p:txBody>
          <a:bodyPr wrap="square" lIns="91425" tIns="91425" rIns="91425" bIns="91425" anchor="t" anchorCtr="0">
            <a:noAutofit/>
          </a:bodyPr>
          <a:lstStyle/>
          <a:p>
            <a:pPr lvl="0">
              <a:spcBef>
                <a:spcPts val="0"/>
              </a:spcBef>
              <a:buNone/>
            </a:pPr>
            <a:r>
              <a:rPr lang="ru" sz="2000" dirty="0" smtClean="0"/>
              <a:t>Протоколы нижележащего и вышележащего уровня </a:t>
            </a:r>
            <a:r>
              <a:rPr lang="en-US" sz="2000" dirty="0" smtClean="0"/>
              <a:t>OSI</a:t>
            </a:r>
            <a:endParaRPr lang="ru" sz="2000" dirty="0"/>
          </a:p>
        </p:txBody>
      </p:sp>
      <p:sp>
        <p:nvSpPr>
          <p:cNvPr id="4" name="Прямоугольник 3"/>
          <p:cNvSpPr/>
          <p:nvPr/>
        </p:nvSpPr>
        <p:spPr>
          <a:xfrm>
            <a:off x="311700" y="2545773"/>
            <a:ext cx="8302364" cy="467591"/>
          </a:xfrm>
          <a:prstGeom prst="rect">
            <a:avLst/>
          </a:prstGeom>
          <a:solidFill>
            <a:srgbClr val="FF99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smtClean="0"/>
              <a:t> IP </a:t>
            </a:r>
            <a:r>
              <a:rPr lang="ru-RU" sz="2800" b="1" dirty="0" smtClean="0"/>
              <a:t>(сетевой уровень)</a:t>
            </a:r>
            <a:r>
              <a:rPr lang="en-US" sz="2800" b="1" dirty="0" smtClean="0"/>
              <a:t> </a:t>
            </a:r>
            <a:endParaRPr lang="ru-RU" sz="2800" b="1" dirty="0"/>
          </a:p>
        </p:txBody>
      </p:sp>
      <p:sp>
        <p:nvSpPr>
          <p:cNvPr id="2" name="Скругленный прямоугольник 1"/>
          <p:cNvSpPr/>
          <p:nvPr/>
        </p:nvSpPr>
        <p:spPr>
          <a:xfrm>
            <a:off x="311700" y="633845"/>
            <a:ext cx="8302364" cy="1569026"/>
          </a:xfrm>
          <a:prstGeom prst="roundRect">
            <a:avLst/>
          </a:prstGeom>
          <a:solidFill>
            <a:schemeClr val="tx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800" b="1" dirty="0" smtClean="0"/>
          </a:p>
          <a:p>
            <a:pPr algn="ctr"/>
            <a:r>
              <a:rPr lang="ru-RU" sz="1800" b="1" dirty="0" smtClean="0"/>
              <a:t>Транспортный уровень пользуется</a:t>
            </a:r>
            <a:r>
              <a:rPr lang="ru-RU" sz="1800" b="1" dirty="0"/>
              <a:t> </a:t>
            </a:r>
            <a:r>
              <a:rPr lang="ru-RU" sz="1800" b="1" dirty="0" smtClean="0"/>
              <a:t>следующими услугами </a:t>
            </a:r>
            <a:r>
              <a:rPr lang="en-US" sz="1800" b="1" dirty="0" smtClean="0"/>
              <a:t>IP</a:t>
            </a:r>
            <a:r>
              <a:rPr lang="ru-RU" sz="1800" b="1" dirty="0" smtClean="0"/>
              <a:t> </a:t>
            </a:r>
          </a:p>
          <a:p>
            <a:pPr marL="285750" indent="-285750">
              <a:buFont typeface="Arial" panose="020B0604020202020204" pitchFamily="34" charset="0"/>
              <a:buChar char="•"/>
            </a:pPr>
            <a:r>
              <a:rPr lang="ru-RU" b="1" dirty="0"/>
              <a:t>О</a:t>
            </a:r>
            <a:r>
              <a:rPr lang="ru-RU" b="1" dirty="0" smtClean="0"/>
              <a:t>пределения </a:t>
            </a:r>
            <a:r>
              <a:rPr lang="ru-RU" b="1" dirty="0"/>
              <a:t>пути передачи </a:t>
            </a:r>
            <a:r>
              <a:rPr lang="ru-RU" b="1" dirty="0" smtClean="0"/>
              <a:t>данных (маршрутизации).</a:t>
            </a:r>
          </a:p>
          <a:p>
            <a:pPr marL="285750" indent="-285750">
              <a:buFont typeface="Arial" panose="020B0604020202020204" pitchFamily="34" charset="0"/>
              <a:buChar char="•"/>
            </a:pPr>
            <a:r>
              <a:rPr lang="ru-RU" b="1" dirty="0" smtClean="0"/>
              <a:t>Передачу данных сегмента по сети от отправителя к получателю.</a:t>
            </a:r>
          </a:p>
          <a:p>
            <a:pPr marL="285750" indent="-285750">
              <a:buFont typeface="Arial" panose="020B0604020202020204" pitchFamily="34" charset="0"/>
              <a:buChar char="•"/>
            </a:pPr>
            <a:r>
              <a:rPr lang="ru-RU" b="1" dirty="0" smtClean="0"/>
              <a:t>Осуществление фрагментации при необходимости.</a:t>
            </a:r>
          </a:p>
          <a:p>
            <a:pPr marL="285750" indent="-285750">
              <a:buFont typeface="Arial" panose="020B0604020202020204" pitchFamily="34" charset="0"/>
              <a:buChar char="•"/>
            </a:pPr>
            <a:r>
              <a:rPr lang="ru-RU" b="1" dirty="0" smtClean="0"/>
              <a:t>Отслеживание неполадок.</a:t>
            </a:r>
            <a:endParaRPr lang="en-US" b="1" dirty="0" smtClean="0"/>
          </a:p>
          <a:p>
            <a:pPr algn="ctr"/>
            <a:r>
              <a:rPr lang="ru-RU" b="1" dirty="0" smtClean="0"/>
              <a:t>Примеры протоколов:</a:t>
            </a:r>
            <a:r>
              <a:rPr lang="en-US" b="1" dirty="0" smtClean="0"/>
              <a:t>TCP, UDP, SCTP </a:t>
            </a:r>
            <a:r>
              <a:rPr lang="ru-RU" b="1" dirty="0" smtClean="0"/>
              <a:t>и т.д.</a:t>
            </a:r>
          </a:p>
          <a:p>
            <a:pPr algn="ctr"/>
            <a:endParaRPr lang="ru-RU" sz="1800" b="1" dirty="0"/>
          </a:p>
        </p:txBody>
      </p:sp>
      <p:sp>
        <p:nvSpPr>
          <p:cNvPr id="6" name="Скругленный прямоугольник 5"/>
          <p:cNvSpPr/>
          <p:nvPr/>
        </p:nvSpPr>
        <p:spPr>
          <a:xfrm>
            <a:off x="311700" y="3382238"/>
            <a:ext cx="8302364" cy="1459926"/>
          </a:xfrm>
          <a:prstGeom prst="roundRect">
            <a:avLst/>
          </a:prstGeom>
          <a:solidFill>
            <a:schemeClr val="tx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800" b="1" dirty="0" smtClean="0"/>
              <a:t>Канальный уровень предоставляет </a:t>
            </a:r>
            <a:r>
              <a:rPr lang="en-US" sz="1800" b="1" dirty="0" smtClean="0"/>
              <a:t>IP </a:t>
            </a:r>
            <a:r>
              <a:rPr lang="ru-RU" sz="1800" b="1" dirty="0" smtClean="0"/>
              <a:t>следующий функционал</a:t>
            </a:r>
            <a:endParaRPr lang="en-US" sz="1800" b="1" dirty="0" smtClean="0"/>
          </a:p>
          <a:p>
            <a:pPr marL="285750" indent="-285750">
              <a:buFont typeface="Arial" panose="020B0604020202020204" pitchFamily="34" charset="0"/>
              <a:buChar char="•"/>
            </a:pPr>
            <a:r>
              <a:rPr lang="ru-RU" b="1" dirty="0" smtClean="0"/>
              <a:t>Организации </a:t>
            </a:r>
            <a:r>
              <a:rPr lang="ru-RU" b="1" dirty="0"/>
              <a:t>локальных и магистральных сетей передачи данных.</a:t>
            </a:r>
          </a:p>
          <a:p>
            <a:pPr marL="285750" indent="-285750">
              <a:buFont typeface="Arial" panose="020B0604020202020204" pitchFamily="34" charset="0"/>
              <a:buChar char="•"/>
            </a:pPr>
            <a:r>
              <a:rPr lang="ru-RU" b="1" dirty="0"/>
              <a:t>Управление логическим </a:t>
            </a:r>
            <a:r>
              <a:rPr lang="ru-RU" b="1" dirty="0" smtClean="0"/>
              <a:t>каналом.</a:t>
            </a:r>
          </a:p>
          <a:p>
            <a:pPr marL="285750" indent="-285750">
              <a:buFont typeface="Arial" panose="020B0604020202020204" pitchFamily="34" charset="0"/>
              <a:buChar char="•"/>
            </a:pPr>
            <a:r>
              <a:rPr lang="ru-RU" b="1" dirty="0" smtClean="0"/>
              <a:t>Обеспечивает </a:t>
            </a:r>
            <a:r>
              <a:rPr lang="ru-RU" b="1" dirty="0"/>
              <a:t>проверку и правильность передачи информации по </a:t>
            </a:r>
            <a:r>
              <a:rPr lang="ru-RU" b="1" dirty="0" smtClean="0"/>
              <a:t>соединению.</a:t>
            </a:r>
          </a:p>
          <a:p>
            <a:pPr algn="ctr"/>
            <a:r>
              <a:rPr lang="ru-RU" b="1" dirty="0" smtClean="0">
                <a:solidFill>
                  <a:schemeClr val="bg1"/>
                </a:solidFill>
              </a:rPr>
              <a:t>Примеры протоколов: Ethernet (</a:t>
            </a:r>
            <a:r>
              <a:rPr lang="en-US" b="1" dirty="0">
                <a:solidFill>
                  <a:schemeClr val="bg1"/>
                </a:solidFill>
              </a:rPr>
              <a:t>IEEE </a:t>
            </a:r>
            <a:r>
              <a:rPr lang="en-US" b="1" dirty="0" smtClean="0">
                <a:solidFill>
                  <a:schemeClr val="bg1"/>
                </a:solidFill>
              </a:rPr>
              <a:t>802.2</a:t>
            </a:r>
            <a:r>
              <a:rPr lang="ru-RU" b="1" dirty="0" smtClean="0">
                <a:solidFill>
                  <a:schemeClr val="bg1"/>
                </a:solidFill>
              </a:rPr>
              <a:t>),</a:t>
            </a:r>
            <a:r>
              <a:rPr lang="en-US" b="1" dirty="0" smtClean="0">
                <a:solidFill>
                  <a:schemeClr val="bg1"/>
                </a:solidFill>
              </a:rPr>
              <a:t> </a:t>
            </a:r>
            <a:r>
              <a:rPr lang="en-US" b="1" dirty="0">
                <a:solidFill>
                  <a:schemeClr val="bg1"/>
                </a:solidFill>
              </a:rPr>
              <a:t>Fiber Distributed Data </a:t>
            </a:r>
            <a:r>
              <a:rPr lang="en-US" b="1" dirty="0" smtClean="0">
                <a:solidFill>
                  <a:schemeClr val="bg1"/>
                </a:solidFill>
              </a:rPr>
              <a:t>Interfac</a:t>
            </a:r>
            <a:r>
              <a:rPr lang="en-US" b="1" dirty="0">
                <a:solidFill>
                  <a:schemeClr val="bg1"/>
                </a:solidFill>
              </a:rPr>
              <a:t>e</a:t>
            </a:r>
            <a:r>
              <a:rPr lang="ru-RU" b="1" dirty="0" smtClean="0">
                <a:solidFill>
                  <a:schemeClr val="bg1"/>
                </a:solidFill>
              </a:rPr>
              <a:t>,</a:t>
            </a:r>
            <a:r>
              <a:rPr lang="en-US" b="1" dirty="0" smtClean="0">
                <a:solidFill>
                  <a:schemeClr val="bg1"/>
                </a:solidFill>
              </a:rPr>
              <a:t> ARP </a:t>
            </a:r>
            <a:r>
              <a:rPr lang="ru-RU" b="1" dirty="0" smtClean="0">
                <a:solidFill>
                  <a:schemeClr val="bg1"/>
                </a:solidFill>
              </a:rPr>
              <a:t>и т.д.</a:t>
            </a:r>
          </a:p>
          <a:p>
            <a:r>
              <a:rPr lang="ru-RU" sz="1600" b="1" dirty="0" smtClean="0"/>
              <a:t> </a:t>
            </a:r>
            <a:endParaRPr lang="ru-RU" sz="1600" b="1" dirty="0"/>
          </a:p>
        </p:txBody>
      </p:sp>
      <p:sp>
        <p:nvSpPr>
          <p:cNvPr id="5" name="Стрелка вверх 4"/>
          <p:cNvSpPr/>
          <p:nvPr/>
        </p:nvSpPr>
        <p:spPr>
          <a:xfrm>
            <a:off x="3491333" y="2976992"/>
            <a:ext cx="1569028" cy="40524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верх 8"/>
          <p:cNvSpPr/>
          <p:nvPr/>
        </p:nvSpPr>
        <p:spPr>
          <a:xfrm>
            <a:off x="3491333" y="2156113"/>
            <a:ext cx="1620996" cy="40524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1524</TotalTime>
  <Words>4132</Words>
  <Application>Microsoft Office PowerPoint</Application>
  <PresentationFormat>Экран (16:9)</PresentationFormat>
  <Paragraphs>570</Paragraphs>
  <Slides>37</Slides>
  <Notes>8</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37</vt:i4>
      </vt:variant>
    </vt:vector>
  </HeadingPairs>
  <TitlesOfParts>
    <vt:vector size="43" baseType="lpstr">
      <vt:lpstr>AngsanaUPC</vt:lpstr>
      <vt:lpstr>Arial</vt:lpstr>
      <vt:lpstr>Cambria Math</vt:lpstr>
      <vt:lpstr>Open Sans</vt:lpstr>
      <vt:lpstr>PT Sans Narrow</vt:lpstr>
      <vt:lpstr>Tropic</vt:lpstr>
      <vt:lpstr>Протокол IP</vt:lpstr>
      <vt:lpstr>Содержание презентации по темам</vt:lpstr>
      <vt:lpstr>Место протокола IP в модели OSI и стеке TCP/IP</vt:lpstr>
      <vt:lpstr>Назначение протокола IP</vt:lpstr>
      <vt:lpstr>Назначение протокола IP. Концепция инкапсуляции</vt:lpstr>
      <vt:lpstr>Назначение протокола IP. Транзитные узлы</vt:lpstr>
      <vt:lpstr>Назначение протокола IP. Регистраторы IP адреса</vt:lpstr>
      <vt:lpstr>Назначение IP. Доменные имена</vt:lpstr>
      <vt:lpstr>Протоколы нижележащего и вышележащего уровня OSI</vt:lpstr>
      <vt:lpstr>Стандартизирующие документы, история протокола</vt:lpstr>
      <vt:lpstr>Стандартизирующие документы</vt:lpstr>
      <vt:lpstr>Адресация в протоколе IPv4</vt:lpstr>
      <vt:lpstr>Классы адресов IPv4</vt:lpstr>
      <vt:lpstr>Виды адресов IPv4</vt:lpstr>
      <vt:lpstr>Специальные адреса IPv4</vt:lpstr>
      <vt:lpstr>Маска подсети </vt:lpstr>
      <vt:lpstr>Классовая адресация сетей</vt:lpstr>
      <vt:lpstr>Бесклассовая адресация</vt:lpstr>
      <vt:lpstr>Пример расчета маски подсети, количества хостов, broadcast-адреса.</vt:lpstr>
      <vt:lpstr>Пример расчета маски подсети /31, количества хостов, broadcast-адреса.</vt:lpstr>
      <vt:lpstr>Формат заголовка IPv4</vt:lpstr>
      <vt:lpstr>Презентация PowerPoint</vt:lpstr>
      <vt:lpstr>Изменения в ToS</vt:lpstr>
      <vt:lpstr>Формат заголовка IPv4</vt:lpstr>
      <vt:lpstr>Формат заголовка IPv4</vt:lpstr>
      <vt:lpstr>Формат заголовка IPv4</vt:lpstr>
      <vt:lpstr>Принципы работы протокола IP</vt:lpstr>
      <vt:lpstr>Алгоритм работы протокола IP</vt:lpstr>
      <vt:lpstr>Обеспечение QoS (Quality of service)</vt:lpstr>
      <vt:lpstr>Best Effort Service</vt:lpstr>
      <vt:lpstr>Integrated Service (IntServ)</vt:lpstr>
      <vt:lpstr>Differentiated Service (DiffServ)</vt:lpstr>
      <vt:lpstr>Differentiated Service (DiffServ)</vt:lpstr>
      <vt:lpstr>Применение протокола IPv4</vt:lpstr>
      <vt:lpstr>Уязвимости протокола IP.</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Протокол IP</dc:title>
  <dc:creator>Терентьев</dc:creator>
  <cp:lastModifiedBy>Терентьев</cp:lastModifiedBy>
  <cp:revision>124</cp:revision>
  <dcterms:modified xsi:type="dcterms:W3CDTF">2017-11-20T08:41:23Z</dcterms:modified>
</cp:coreProperties>
</file>