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8" r:id="rId2"/>
    <p:sldId id="263" r:id="rId3"/>
    <p:sldId id="262" r:id="rId4"/>
    <p:sldId id="264" r:id="rId5"/>
    <p:sldId id="265" r:id="rId6"/>
    <p:sldId id="29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99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68093" autoAdjust="0"/>
  </p:normalViewPr>
  <p:slideViewPr>
    <p:cSldViewPr snapToGrid="0">
      <p:cViewPr varScale="1">
        <p:scale>
          <a:sx n="94" d="100"/>
          <a:sy n="94" d="100"/>
        </p:scale>
        <p:origin x="3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53DD4-18DD-4059-B724-DC5E4A463705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66E8-2FCF-46E6-BD2A-9CB4C8836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.skorinov\Documents\My%20Work\&#1071;%20-%20&#1087;&#1088;&#1077;&#1087;&#1086;&#1076;&#1072;&#1074;&#1072;&#1090;&#1077;&#1083;&#1100;\&#1050;&#1091;&#1088;&#1089;%20&#1040;&#1088;&#1093;&#1055;&#1088;&#1077;&#1076;&#1087;&#1088;\course-254-html\Invalid_Re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 наличия архитектуры предприятия невозможно обеспечить руководство по развитию информационных технологий в организациях, управлять инвестициями в ИТ. Результатом отсутствия такой архитектуры может стать то, что организация будет иметь изолированные, разобщенные операции и системы, что, в свою очередь, приведет к бессмысленному дублированию, несовместимости и дополнительным затратам.</a:t>
            </a:r>
          </a:p>
          <a:p>
            <a:endParaRPr lang="ru-RU" dirty="0" smtClean="0"/>
          </a:p>
          <a:p>
            <a:r>
              <a:rPr lang="ru-RU" dirty="0" smtClean="0"/>
              <a:t>Вот только один пример результатов такой разобщенности. Министр обороны США Дональд </a:t>
            </a:r>
            <a:r>
              <a:rPr lang="ru-RU" dirty="0" err="1" smtClean="0"/>
              <a:t>Рамсфельд</a:t>
            </a:r>
            <a:r>
              <a:rPr lang="ru-RU" dirty="0" smtClean="0"/>
              <a:t> сделал следующее признание, касающееся используемых в военном ведомстве информационных систем: "Наличие 673 различных и нескоординированных систем финансового учета сделало невозможным найти следы транзакций на общую сумму в 2,3 млрд. долларов" </a:t>
            </a:r>
            <a:r>
              <a:rPr lang="ru-RU" dirty="0" smtClean="0">
                <a:hlinkClick r:id="rId3" action="ppaction://hlinkfile"/>
              </a:rPr>
              <a:t>[1.5]</a:t>
            </a:r>
            <a:r>
              <a:rPr lang="ru-RU" dirty="0" smtClean="0"/>
              <a:t>. Здесь не опечатка – речь идет более чем о двух миллиардах долларов!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большому счету, архитектура предприятия – это прежде всего управление знаниями, т.е. процесс сбора и распространения информации о том, как организация использует и должна использовать ИТ в своей деятельности. Включение же в архитектуру предприятия представлений о бизнес-архитектуре обеспечивает связь с возможностями оптимизации бизнес-процессов.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9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Процедуры</a:t>
            </a:r>
            <a:r>
              <a:rPr lang="ru-RU" dirty="0" smtClean="0"/>
              <a:t>. Процедуры – это инструкции, описывающие, как выполняются политики и стандарты. Процедуры устанавливают и описывают процессы, которые выполняются на регулярной основе. 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Политики (правила)</a:t>
            </a:r>
            <a:r>
              <a:rPr lang="ru-RU" dirty="0" smtClean="0"/>
              <a:t>. Политики являются общими утверждениями, которые задают направления и цели, связанные с инициативами в области ИТ. Они носят, как правило, достаточно высокоуровневый и общий характер и обеспечивают скоординированный процесс планирования, закупку критически важных технологий, эффективную разработку систем и эффективное использование информационных технологий и ресурсов.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3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Шаг 2</a:t>
            </a:r>
            <a:r>
              <a:rPr lang="ru-RU" dirty="0" smtClean="0"/>
              <a:t>. Отследить связи между этими процессами и бизнес-стратегиями, движущими силами и критически важными факторами успеха. Это можно сделать с помощью матрицы взаимных связей.</a:t>
            </a:r>
            <a:r>
              <a:rPr lang="en-US" dirty="0" smtClean="0"/>
              <a:t> </a:t>
            </a:r>
            <a:r>
              <a:rPr lang="ru-RU" dirty="0" smtClean="0"/>
              <a:t>Например, можно использовать так шкалу 9-3-1, в соответствии с которой 9 </a:t>
            </a:r>
            <a:r>
              <a:rPr lang="en-US" dirty="0" smtClean="0"/>
              <a:t>- </a:t>
            </a:r>
            <a:r>
              <a:rPr lang="ru-RU" dirty="0" smtClean="0"/>
              <a:t>сильная взаимосвязь, 3 – промежуточная, 1 – слабую.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Шаг 3</a:t>
            </a:r>
            <a:r>
              <a:rPr lang="ru-RU" dirty="0" smtClean="0"/>
              <a:t>. Построить модели высокого уровня для ключевых бизнес-процессов (см. следующий раздел). Это включает последовательность основных шагов (желательно, </a:t>
            </a:r>
            <a:r>
              <a:rPr lang="en-US" dirty="0" smtClean="0"/>
              <a:t>&lt;=8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40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13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концептуальном уровне абстракции архитектура информации должна описывать аспекты, связанные с получением, хранением, трансформацией, презентацией, анализом и обработкой информации. Это включает в себя следующие процессы управления информацией:</a:t>
            </a:r>
          </a:p>
          <a:p>
            <a:r>
              <a:rPr lang="ru-RU" dirty="0" smtClean="0"/>
              <a:t>получение данных из внутренних и внешних источников; </a:t>
            </a:r>
          </a:p>
          <a:p>
            <a:r>
              <a:rPr lang="ru-RU" dirty="0" smtClean="0"/>
              <a:t>классификация данных по типам; </a:t>
            </a:r>
          </a:p>
          <a:p>
            <a:r>
              <a:rPr lang="ru-RU" dirty="0" smtClean="0"/>
              <a:t>хранение и извлечение данных; </a:t>
            </a:r>
          </a:p>
          <a:p>
            <a:r>
              <a:rPr lang="ru-RU" dirty="0" smtClean="0"/>
              <a:t>редактирование (или обновление) данных; </a:t>
            </a:r>
          </a:p>
          <a:p>
            <a:r>
              <a:rPr lang="ru-RU" dirty="0" smtClean="0"/>
              <a:t>контроль качества (удаление или исправление некорректных данных); </a:t>
            </a:r>
          </a:p>
          <a:p>
            <a:r>
              <a:rPr lang="ru-RU" dirty="0" smtClean="0"/>
              <a:t>презентация (трансформирование данных для определенной аудитории потребителей); </a:t>
            </a:r>
          </a:p>
          <a:p>
            <a:r>
              <a:rPr lang="ru-RU" dirty="0" smtClean="0"/>
              <a:t>распространение информации для различных групп потребителей; </a:t>
            </a:r>
          </a:p>
          <a:p>
            <a:r>
              <a:rPr lang="ru-RU" dirty="0" smtClean="0"/>
              <a:t>оценка (полезности, а также соотношения цены/качества данных); </a:t>
            </a:r>
          </a:p>
          <a:p>
            <a:r>
              <a:rPr lang="ru-RU" dirty="0" smtClean="0"/>
              <a:t>обеспечение безопасности информации (например, аутентификация данных от различных источников, назначение адекватного уровня доступа; определение требований по аудиту; обеспечение механизмов резервного хранения и восстановления).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9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Вычислительная инфраструктура</a:t>
            </a:r>
            <a:r>
              <a:rPr lang="ru-RU" dirty="0" smtClean="0"/>
              <a:t>: операционные системы и аппаратное обеспечение (приложения для настольных систем, операционные системы для настольных систем, мобильные устройства – ноутбуки, беспроводные устройства, персональные цифровые помощники, серверы приложений/данных, сетевые операционные системы, принтеры), среда для </a:t>
            </a:r>
            <a:r>
              <a:rPr lang="ru-RU" dirty="0" err="1" smtClean="0"/>
              <a:t>web</a:t>
            </a:r>
            <a:r>
              <a:rPr lang="ru-RU" dirty="0" smtClean="0"/>
              <a:t>-инфраструктуры (браузеры, </a:t>
            </a:r>
            <a:r>
              <a:rPr lang="ru-RU" dirty="0" err="1" smtClean="0"/>
              <a:t>web</a:t>
            </a:r>
            <a:r>
              <a:rPr lang="ru-RU" dirty="0" smtClean="0"/>
              <a:t>-порталы, </a:t>
            </a:r>
            <a:r>
              <a:rPr lang="ru-RU" dirty="0" err="1" smtClean="0"/>
              <a:t>web</a:t>
            </a:r>
            <a:r>
              <a:rPr lang="ru-RU" dirty="0" smtClean="0"/>
              <a:t>-серверы, средства управления и создания контента, серверы каталогов, форматы публикации информации), системы хранения (</a:t>
            </a:r>
            <a:r>
              <a:rPr lang="ru-RU" dirty="0" err="1" smtClean="0"/>
              <a:t>Storage</a:t>
            </a:r>
            <a:r>
              <a:rPr lang="ru-RU" dirty="0" smtClean="0"/>
              <a:t> </a:t>
            </a:r>
            <a:r>
              <a:rPr lang="ru-RU" dirty="0" err="1" smtClean="0"/>
              <a:t>Area</a:t>
            </a:r>
            <a:r>
              <a:rPr lang="ru-RU" dirty="0" smtClean="0"/>
              <a:t> </a:t>
            </a:r>
            <a:r>
              <a:rPr lang="ru-RU" dirty="0" err="1" smtClean="0"/>
              <a:t>Network</a:t>
            </a:r>
            <a:r>
              <a:rPr lang="ru-RU" dirty="0" smtClean="0"/>
              <a:t> – сети хранения данных, накопители на магнитных лентах, накопители на оптических дисках и CD, системы хранения высокой надежности RAID), средства системного управления (средства сетевого управления, администрирование IP), топологии (топология распределенных приложений).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53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5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Бизнес-модели описывают стратегию организации, структуры управления, требования, ограничения и правила, а также основные бизнес-процессы, включая взаимосвязи и зависимости между ними. Т.е. бизнес-архитектура описывает на уровне предприятия в целом то, как реализуются основные функции организации, включая организационные и функциональные структуры, роли и ответственности.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Архитектура информации определяет ключевые активы, связанные со структурированной и неструктурированной информацией, требующейся для бизнеса, включая расположение, время, типы файлов и баз данных и других информационных хранилищ.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Архитектура прикладных систем описывает те системы, которые и обеспечивают необходимый функционал для реализации логики бизнес-процессов организации.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Определяющей характеристикой, которая отличает архитектуру предприятия (или Корпоративную архитектуру) от других типов архитектур является соответствующий корпоративный масштаб и охват. Она пересекает и пронизывает все внутренние организационные границы: границы различных бизнес-подразделений и границы отдельных функций.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Возникает вопрос: "Почему мы должны делать нечто, что соответствует широте охвата уровня предприятия в целом?" Ответ заключается в том, что это открывает новые возможности и позволяет решать проблемы так, как было бы невозможно на более "низком уровне", т.е. в более узких рамках. Например, это позволяет улучшить совместную работу так, что мы сможем уменьшить дублирование между бизнес-подразделениями, и это, в конечном итоге, приведет к созданию более эффективных систем и экономии затрат.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Такой подход обеспечивает более эффективное взаимодействие различных структурных подразделений организации: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совместный доступ к информации различных подразделений, а также внешних организаций (клиентов, партнеров, поставщиков);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уменьшение дублирования с точки зрения параллельной реализации близких по функционалу прикладных систем для различных бизнес-подразделений;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решение проблем, которые затрагивают интересы нескольких подразделений, например, интеграция и взаимодействие информационных систем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0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давать самое простое определение, то архитектура предприятия описывает, как организация выполняет свою работу, используя такие ресурсы, как Люди, Бизнес-процессы, Данные и Технологии. Еще одно определение заключается в том, что "...концепция архитектуры предприятия – это план реализации </a:t>
            </a:r>
            <a:r>
              <a:rPr lang="ru-RU" i="1" dirty="0" smtClean="0"/>
              <a:t>миссии</a:t>
            </a:r>
            <a:r>
              <a:rPr lang="ru-RU" dirty="0" smtClean="0"/>
              <a:t> организации через оптимальное выполнение своих ключевых бизнес-процессов в условиях формирования эффективной инфраструктуры информационных технологий".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Архитекторы информационных систем, которые продолжат фокусироваться исключительно на технологиях и их применении в ИТ, будут испытывать возрастающее давление в плане необходимости демонстрации результатов их работы с точки зрения основного бизнеса организации.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Фокусировка на целостной концепции "архитектуры предприятия" потенциально позволяет достичь более высоких результатов в плане возврата инвестиций от использования информации, которой предприятие обладает. В то же время это позволяет уменьшить проблемы, которые определяются сложностью эффективного использования информационных технологий, и уменьшить связанные с информационными технологиями непроизводительные затраты.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Архитектура предприятия</a:t>
            </a:r>
            <a:r>
              <a:rPr lang="ru-RU" baseline="0" dirty="0" smtClean="0"/>
              <a:t> </a:t>
            </a:r>
            <a:r>
              <a:rPr lang="ru-RU" dirty="0" smtClean="0"/>
              <a:t>является инструментом управления, который обеспечивает процесс принятия решений об инвестициях в информационные технологии. Организация</a:t>
            </a:r>
            <a:r>
              <a:rPr lang="ru-RU" baseline="0" dirty="0" smtClean="0"/>
              <a:t> </a:t>
            </a:r>
            <a:r>
              <a:rPr lang="ru-RU" dirty="0" smtClean="0"/>
              <a:t>использует разработанную ею архитектуру как средство управления ИТ и как инструмент, обеспечивающий то, что инвестиции в ИТ дают измеримые результаты.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9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5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анализе деятельности организации Майкл Портер (</a:t>
            </a:r>
            <a:r>
              <a:rPr lang="ru-RU" dirty="0" err="1" smtClean="0"/>
              <a:t>Michael</a:t>
            </a:r>
            <a:r>
              <a:rPr lang="ru-RU" dirty="0" smtClean="0"/>
              <a:t> E. </a:t>
            </a:r>
            <a:r>
              <a:rPr lang="ru-RU" dirty="0" err="1" smtClean="0"/>
              <a:t>Porter</a:t>
            </a:r>
            <a:r>
              <a:rPr lang="ru-RU" dirty="0" smtClean="0"/>
              <a:t>) из Гарвардской бизнес-школы предложил сконцентрироваться на бизнес-процессах или цепочках создания добавочной стоимости, которые пересекают организационные границы, границы департаментов и функциональных образований. Цепочка создания добавочной стоимости включает все бизнес-процессы, которые должны быть выполнены от момента получения заказа от потребителя до поставки окончательного продукта. Портер рекомендовал прекратить мыслить в терминах организационного деления и вместо этого рассматривать все процессы и связанные с ними активности систематически и целостно. Он также высказал идею о том, что специфические активности в рамках процессов либо создают дополнительную стоимость в конечном продукте, либо нет, и предлагал компаниям фокусироваться на тех активностях, которые создают добавочную стоимость. Все эти идеи были в начале 1990-х годов подхвачены гуру в области реинжиниринга бизнес-процессов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1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Из этого рисунка видно, что архитектура предприятия является междисциплинарным подходом, который связан не только с технологическими областями знаний, но также с общей теорией менеджмента, экономикой, социологией, культурой организации, теорией продаж, коммуникаций и т.д.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Большинство методик разделяет проблему описания архитектуры предприятия на некоторое количество представлений или предметных областей (доменов), таких как: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бизнес-архитектура – люди и процессы;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архитектура информации – данные, информация и знания;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архитектура прикладных систем;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технологическая архитектура.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каждом уровне абстракции могут использоваться свои модели, описывающие различные предметные области архитектуры. Например, в организации одна группа людей может отвечать за анализ конкурентной среды и формулировать рекомендации, касающиеся изменений в стратегии и целях. Другая группа бизнес-аналитиков может заниматься определением бизнес-процессов, которые бы отвечали поставленным целям. Наконец, третья группа занимается созданием новых прикладных систем, которые реализуют эти бизнес-процессы. На самом деле, это примеры рассмотрения предприятия на различных уровнях абстракции. Архитектура предприятия определяет все эти элементы, а также то, как они связаны между собой для выполнения функций в соответствии с планом. При этом так называемые артефакты архитектуры предприятия включают в себя описание контекста и соответствующие модели, используемые для описания различных предметных областей (представлений) как для текущего, так и для будущего состояния архитектуры предприятия.</a:t>
            </a:r>
          </a:p>
          <a:p>
            <a:endParaRPr lang="ru-RU" dirty="0" smtClean="0"/>
          </a:p>
          <a:p>
            <a:r>
              <a:rPr lang="ru-RU" dirty="0" smtClean="0"/>
              <a:t>Основной же принцип состоит в том, что в большинстве случаев бизнес определяет информационные технологии. Конечно, возможен потенциально привлекательный и многообещающий вариант использования ИТ в качестве стратегической инициативы, определяющей бизнес</a:t>
            </a:r>
          </a:p>
          <a:p>
            <a:endParaRPr lang="ru-RU" dirty="0" smtClean="0"/>
          </a:p>
          <a:p>
            <a:r>
              <a:rPr lang="ru-RU" dirty="0" smtClean="0"/>
              <a:t>Архитектура предприятия никогда не является полностью завершенной. Нет такой магической структуры или модели бизнеса, при которой развитие не требовало бы постоянных изменений в продуктах, услугах, бизнес-моделях и обеспечивающей их инфраструктуре. Если мы принимаем факт, что архитектура предприятия является абстрактной моделью организации, тогда процесс создания архитектуры не может быть завершен полностью никогда</a:t>
            </a:r>
          </a:p>
          <a:p>
            <a:endParaRPr lang="ru-RU" dirty="0" smtClean="0"/>
          </a:p>
          <a:p>
            <a:r>
              <a:rPr lang="ru-RU" dirty="0" smtClean="0"/>
              <a:t>В частности, одним из направлений критики архитектурных подходов является то, что процесс разработки архитектуры слишком длительный и дорогой для того, чтобы применяться на практике. На самом деле, это является отражением стремления сделать архитектуру "идеально завершенной". Это чрезмерное стремление к завершенности и совершенству действительно может быть причиной "паралича анализа".</a:t>
            </a:r>
          </a:p>
          <a:p>
            <a:r>
              <a:rPr lang="ru-RU" dirty="0" smtClean="0"/>
              <a:t>Рекомендация состоит в том, что масштаб и рамки архитектуры являются компромиссом между завершенностью, полнотой описания, и своевременностью получения описания архитектуры. Чем более полной и завершенной является архитектура, тем больше возможностей по ее многократному практическому использованию и обеспечению целостности описания, но и тем больше это требует затрат времени и денег. Быстро разработанная, но недостаточно полная архитектура может быть более востребована, но имеет ограничения по возможностям многократного использования и может оказаться внутренне неполной и противоречивой.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Сетевая архитектура сама по себе представляет достаточно обширную предметную область, в которой выделяется домен, связанный с сетевыми технологиями (доступ, пересылка данных, маршрутизация, коммутация и т.д.) и домен, связанный с коммуникациями (передача голоса и видео, удаленный доступ, мобильные вычисления и т.д.). Но большинство методик рассматривает эти предметные области как часть более обширных доменов, таких как архитектура приложений и технологическая архитектура, выделяя их в отдельные домены более низкого уровня на последующих этапах детального описания архитектуры предприятия.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3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0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844824"/>
            <a:ext cx="10972800" cy="4525963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baseline="0" dirty="0" smtClean="0">
                <a:solidFill>
                  <a:prstClr val="white"/>
                </a:solidFill>
              </a:rPr>
              <a:t>Основы эксплуатации сетей связи. Лекция 5</a:t>
            </a:r>
            <a:endParaRPr lang="ru-RU" sz="1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4116"/>
              </p:ext>
            </p:extLst>
          </p:nvPr>
        </p:nvGraphicFramePr>
        <p:xfrm>
          <a:off x="335360" y="836711"/>
          <a:ext cx="11521280" cy="5760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256"/>
                <a:gridCol w="2304256"/>
                <a:gridCol w="2304256"/>
                <a:gridCol w="2304256"/>
                <a:gridCol w="2304256"/>
              </a:tblGrid>
              <a:tr h="1152128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baseline="0" dirty="0" smtClean="0">
                <a:solidFill>
                  <a:prstClr val="white"/>
                </a:solidFill>
              </a:rPr>
              <a:t>Основы эксплуатации сетей связи. Лекция 5</a:t>
            </a:r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67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ойная обла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5360" y="1772816"/>
            <a:ext cx="4128459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i="1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1772816"/>
            <a:ext cx="4128459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954" y="1772816"/>
            <a:ext cx="7270687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85954" y="1772816"/>
            <a:ext cx="7270687" cy="4824536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baseline="0" dirty="0" smtClean="0">
                <a:solidFill>
                  <a:prstClr val="white"/>
                </a:solidFill>
              </a:rPr>
              <a:t>Основы эксплуатации сетей связи. Лекция 5</a:t>
            </a:r>
            <a:endParaRPr lang="ru-RU" sz="1800" i="1" dirty="0" smtClean="0">
              <a:solidFill>
                <a:prstClr val="white"/>
              </a:solidFill>
            </a:endParaRP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15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е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Надеемся, у вас есть вопросы!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3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9344" y="469528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2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9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9519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44825"/>
            <a:ext cx="10972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11663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2831807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Enterprise Architecture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0344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 всё-таки зачем?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800" y="2225100"/>
            <a:ext cx="10993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ЦЕЛЬ ПОСТРОЕНИЯ АРХИТЕКТУРЫ ПРЕДПРИЯТИЯ:</a:t>
            </a:r>
          </a:p>
          <a:p>
            <a:r>
              <a:rPr lang="ru-RU" dirty="0" smtClean="0"/>
              <a:t>Решаем </a:t>
            </a:r>
            <a:r>
              <a:rPr lang="ru-RU" dirty="0"/>
              <a:t>одну из существенных проблем взаимодействия бизнеса и ИТ, </a:t>
            </a:r>
            <a:r>
              <a:rPr lang="ru-RU" dirty="0" smtClean="0"/>
              <a:t>которую </a:t>
            </a:r>
            <a:r>
              <a:rPr lang="ru-RU" dirty="0"/>
              <a:t>наиболее точно </a:t>
            </a:r>
            <a:r>
              <a:rPr lang="ru-RU" dirty="0" smtClean="0"/>
              <a:t>можно сформулировать </a:t>
            </a:r>
            <a:r>
              <a:rPr lang="ru-RU" dirty="0"/>
              <a:t>фразой "</a:t>
            </a:r>
            <a:r>
              <a:rPr lang="ru-RU" i="1" dirty="0"/>
              <a:t>синхронизация возможностей и потребностей бизнеса и ИТ</a:t>
            </a:r>
            <a:r>
              <a:rPr lang="ru-RU" dirty="0"/>
              <a:t>". 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КАК МЫ ТВОРИМ ЭТУ МАГИЮ:</a:t>
            </a:r>
            <a:endParaRPr lang="ru-RU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автоматизации </a:t>
            </a:r>
            <a:r>
              <a:rPr lang="ru-RU" dirty="0"/>
              <a:t>процессов – там, где видится положительный возврат от инвестиций в технологии (ROI);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уточнения понимания и формализации описания бизнес-процессов путем формального их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7613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Синхронизация бизнеса и ИТ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3" y="1098867"/>
            <a:ext cx="59055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Value-added chains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862224"/>
            <a:ext cx="8458783" cy="45022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5440" y="5572036"/>
            <a:ext cx="94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громное </a:t>
            </a:r>
            <a:r>
              <a:rPr lang="ru-RU" dirty="0"/>
              <a:t>количество ценной информации может быть получено без выполнения анализа бизнес-процессов с "парализующей" степенью детализации. Иными словами, </a:t>
            </a:r>
            <a:r>
              <a:rPr lang="ru-RU" dirty="0" smtClean="0"/>
              <a:t>применим принцип Парето («80/20»)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9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Уровни абстракции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999806"/>
            <a:ext cx="5281331" cy="3790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862647"/>
            <a:ext cx="5283587" cy="40649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6570" y="4988560"/>
            <a:ext cx="11389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может пользоваться: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системные </a:t>
            </a:r>
            <a:r>
              <a:rPr lang="ru-RU" dirty="0"/>
              <a:t>архитекторы, которые отвечают за создание архитектуры отдельных информационных систем;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бизнес-аналитики, которые ведут процесс проектирования организационных структур и бизнес-процессов;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руководители, заинтересованные в систематическом, структурированном анализе проблем и возможностей, которые открываются перед бизнесом.</a:t>
            </a:r>
          </a:p>
        </p:txBody>
      </p:sp>
    </p:spTree>
    <p:extLst>
      <p:ext uri="{BB962C8B-B14F-4D97-AF65-F5344CB8AC3E}">
        <p14:creationId xmlns:p14="http://schemas.microsoft.com/office/powerpoint/2010/main" val="42525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2" y="192089"/>
            <a:ext cx="4008968" cy="357187"/>
          </a:xfrm>
        </p:spPr>
        <p:txBody>
          <a:bodyPr/>
          <a:lstStyle/>
          <a:p>
            <a:r>
              <a:rPr lang="ru-RU" dirty="0" smtClean="0"/>
              <a:t>Уровни абстракции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846773"/>
            <a:ext cx="5706110" cy="3340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3118483"/>
            <a:ext cx="5797550" cy="34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Детализация уровней абстракции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760" y="854561"/>
            <a:ext cx="11399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КОНТЕКСТ (ПОЧЕМУ И ЗАЧЕМ ЭТО ВСЁ?)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Каких </a:t>
            </a:r>
            <a:r>
              <a:rPr lang="ru-RU" dirty="0"/>
              <a:t>целей хочет добиться организация?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Почему организация занимается таким бизнесом: видение, миссия и цели?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Каковы тенденции в индустрии, в которой работает организация?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организация расположена и где она работает географически?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Каковы факторы, определяющие достижение высоких результатов в бизнесе (</a:t>
            </a:r>
            <a:r>
              <a:rPr lang="ru-RU" dirty="0" err="1"/>
              <a:t>value</a:t>
            </a:r>
            <a:r>
              <a:rPr lang="ru-RU" dirty="0"/>
              <a:t> </a:t>
            </a:r>
            <a:r>
              <a:rPr lang="ru-RU" dirty="0" err="1"/>
              <a:t>drivers</a:t>
            </a:r>
            <a:r>
              <a:rPr lang="ru-RU" dirty="0"/>
              <a:t>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Каковы на самом высоком уровне классы информации, которыми оперирует организация?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Каковы функции этого бизнеса?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каких областях сосредоточена ключевая компетенция организации?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3439884"/>
            <a:ext cx="11399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КОНЦЕПЦИЯ (ЧТО МЫ ХОТИМ?)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Какие </a:t>
            </a:r>
            <a:r>
              <a:rPr lang="ru-RU" dirty="0"/>
              <a:t>области бизнеса должны быть поддержаны информационными технологиями?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Какая общая бизнес-архитектура (например, "фронт-офис", "</a:t>
            </a:r>
            <a:r>
              <a:rPr lang="ru-RU" dirty="0" err="1"/>
              <a:t>мид</a:t>
            </a:r>
            <a:r>
              <a:rPr lang="ru-RU" dirty="0"/>
              <a:t>-офис", "</a:t>
            </a:r>
            <a:r>
              <a:rPr lang="ru-RU" dirty="0" err="1"/>
              <a:t>бэк</a:t>
            </a:r>
            <a:r>
              <a:rPr lang="ru-RU" dirty="0"/>
              <a:t>-офис") будет использоваться?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системы будут соотноситься с организационными структурами и </a:t>
            </a:r>
            <a:r>
              <a:rPr lang="ru-RU" dirty="0" smtClean="0"/>
              <a:t>бизнес-архитектурой?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Насколько </a:t>
            </a:r>
            <a:r>
              <a:rPr lang="ru-RU" dirty="0"/>
              <a:t>информационные системы </a:t>
            </a:r>
            <a:r>
              <a:rPr lang="ru-RU" dirty="0" smtClean="0"/>
              <a:t>будут </a:t>
            </a:r>
            <a:r>
              <a:rPr lang="ru-RU" dirty="0"/>
              <a:t>консолидированы в единый набор ключевых прикладных систем?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выглядят бизнес-процессы, которые обеспечивают создание продуктов и оказание услуг?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Какая информация требуется для каждого бизнес-процесса и как </a:t>
            </a:r>
            <a:r>
              <a:rPr lang="ru-RU" dirty="0" smtClean="0"/>
              <a:t>она может </a:t>
            </a:r>
            <a:r>
              <a:rPr lang="ru-RU" dirty="0"/>
              <a:t>повторно использоваться?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Организован ли бизнес организации в централизованном или децентрализованном виде?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Какой уровень делегирования полномочий должны обеспечивать системы?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существуют общие принципы по использованию технологий, характерные для индустрии, в которой работает организация, и типы оказываемых услуг? </a:t>
            </a:r>
          </a:p>
        </p:txBody>
      </p:sp>
    </p:spTree>
    <p:extLst>
      <p:ext uri="{BB962C8B-B14F-4D97-AF65-F5344CB8AC3E}">
        <p14:creationId xmlns:p14="http://schemas.microsoft.com/office/powerpoint/2010/main" val="24585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Детализация уровней абстракции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5600" y="846366"/>
            <a:ext cx="1146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ЛОГИКА (КАК МЫ ХОТИМ СДЕЛАТЬ?)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Какие </a:t>
            </a:r>
            <a:r>
              <a:rPr lang="ru-RU" dirty="0"/>
              <a:t>приложения необходимы для поддержки бизнес-процессов?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Кто является основными пользователями и заинтересованными сторонами в реализации </a:t>
            </a:r>
            <a:r>
              <a:rPr lang="ru-RU" dirty="0" smtClean="0"/>
              <a:t>прикладных </a:t>
            </a:r>
            <a:r>
              <a:rPr lang="ru-RU" dirty="0"/>
              <a:t>систем?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выглядят нормализованные модели данных для этих приложений?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прикладные системы нужны для управления данными: создания, чтения, </a:t>
            </a:r>
            <a:r>
              <a:rPr lang="ru-RU" dirty="0" smtClean="0"/>
              <a:t>изменения, </a:t>
            </a:r>
            <a:r>
              <a:rPr lang="ru-RU" dirty="0"/>
              <a:t>удаления данных?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нужны технологии для реализации этих прикладных систем?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будет выглядеть распределенная архитектура прикладных систем?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стандарты должны быть приняты организацией?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600" y="3136821"/>
            <a:ext cx="1146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ФИЗИКА (КАК МЫ МОЖЕМ СДЕЛАТЬ?)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 </a:t>
            </a:r>
            <a:r>
              <a:rPr lang="ru-RU" dirty="0"/>
              <a:t>должны быть сгруппированы логические компоненты (например, должен ли использоваться единый каталог пользователей для обеспечения единого сервиса </a:t>
            </a:r>
            <a:r>
              <a:rPr lang="ru-RU" dirty="0" smtClean="0"/>
              <a:t>регистрации)?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логические компоненты будут распределены между различными системами (будут ли эти компоненты реализованы в виде </a:t>
            </a:r>
            <a:r>
              <a:rPr lang="ru-RU" dirty="0" err="1"/>
              <a:t>web</a:t>
            </a:r>
            <a:r>
              <a:rPr lang="ru-RU" dirty="0"/>
              <a:t>-сервисов)?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</a:t>
            </a:r>
            <a:r>
              <a:rPr lang="ru-RU" dirty="0" smtClean="0"/>
              <a:t>шина </a:t>
            </a:r>
            <a:r>
              <a:rPr lang="ru-RU" dirty="0"/>
              <a:t>интеграции будет обеспечивать различные бизнес-системы, или </a:t>
            </a:r>
            <a:r>
              <a:rPr lang="ru-RU" dirty="0" smtClean="0"/>
              <a:t>какие ещё </a:t>
            </a:r>
            <a:r>
              <a:rPr lang="ru-RU" dirty="0"/>
              <a:t>средства обеспечения совместной работы будут </a:t>
            </a:r>
            <a:r>
              <a:rPr lang="ru-RU" dirty="0" smtClean="0"/>
              <a:t>использоваться?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5600" y="5115898"/>
            <a:ext cx="1146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РЕАЛИЗАЦИЯ (КАК МЫ НА САМОМ ДЕЛЕ СДЕЛАЕМ?)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Каковы </a:t>
            </a:r>
            <a:r>
              <a:rPr lang="ru-RU" dirty="0"/>
              <a:t>функциональные спецификации каждой прикладной системы?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Будет ли организация разрабатывать специализированные приложения или покупать стандартные?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Каковы критерии выбора и как будут оцениваться различные инициативы по реализации систем?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данные будут представлены на физическом уровне?</a:t>
            </a:r>
          </a:p>
        </p:txBody>
      </p:sp>
    </p:spTree>
    <p:extLst>
      <p:ext uri="{BB962C8B-B14F-4D97-AF65-F5344CB8AC3E}">
        <p14:creationId xmlns:p14="http://schemas.microsoft.com/office/powerpoint/2010/main" val="10543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Предметные области (домены)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32" y="941705"/>
            <a:ext cx="5210175" cy="2495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480" y="3549085"/>
            <a:ext cx="11419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 кроме этого: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Архитектура </a:t>
            </a:r>
            <a:r>
              <a:rPr lang="ru-RU" b="1" dirty="0"/>
              <a:t>интеграции</a:t>
            </a:r>
            <a:r>
              <a:rPr lang="ru-RU" dirty="0"/>
              <a:t>. Определяет инфраструктуру для интеграции различных приложений и данных. Например, в проектах в области "электронного правительства", когда имеется большое количество государственных информационных систем различных ведомств, возникает настоятельная потребность создания самостоятельной инфраструктуры интеграции (архитектура интеграции), с целью предоставления государством интегрированных услуг гражданам и бизнесу по принципу "одного окна".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Архитектура общих сервисов</a:t>
            </a:r>
            <a:r>
              <a:rPr lang="ru-RU" dirty="0"/>
              <a:t>. Примерами их являются такие сервисы, как электронная почта, каталоги, общие механизмы безопасности (идентификации, аутентификации, авторизации). То есть, это достаточно большое количество прикладных систем, которые носят "горизонтальный характер".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Сетевая архитектура</a:t>
            </a:r>
            <a:r>
              <a:rPr lang="ru-RU" dirty="0"/>
              <a:t>. Определяет описания, правила, стандарты, которые связаны с сетевыми и коммуникационными технологиями, используемыми в организации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8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u="sng" dirty="0" smtClean="0"/>
              <a:t>Принципы</a:t>
            </a:r>
            <a:r>
              <a:rPr lang="ru-RU" dirty="0" smtClean="0"/>
              <a:t> и модели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58" y="843280"/>
            <a:ext cx="5705475" cy="320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4640" y="4008408"/>
            <a:ext cx="1147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Политики (правила)</a:t>
            </a:r>
            <a:r>
              <a:rPr lang="ru-RU" dirty="0"/>
              <a:t>. Политики являются общими утверждениями, которые задают направления и цели, связанные с инициативами в области ИТ. </a:t>
            </a:r>
            <a:r>
              <a:rPr lang="ru-RU" dirty="0" smtClean="0"/>
              <a:t>Обеспечивают скоординированный </a:t>
            </a:r>
            <a:r>
              <a:rPr lang="ru-RU" dirty="0"/>
              <a:t>процесс планирования, закупку критически важных технологий, эффективную разработку систем и </a:t>
            </a:r>
            <a:r>
              <a:rPr lang="ru-RU" dirty="0" smtClean="0"/>
              <a:t>использование ресурсов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ИТ-стандарты</a:t>
            </a:r>
            <a:r>
              <a:rPr lang="ru-RU" dirty="0"/>
              <a:t>. Стандарты – это обязательные к использованию утверждения, касающиеся используемых технологий, продуктов и/или услуг. Они должны быть достаточно полными и в то же время определять разумный минимум требований, обязательных для использования</a:t>
            </a:r>
            <a:r>
              <a:rPr lang="ru-RU" dirty="0" smtClean="0"/>
              <a:t>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Процедуры</a:t>
            </a:r>
            <a:r>
              <a:rPr lang="ru-RU" dirty="0"/>
              <a:t>. Процедуры – это инструкции, описывающие, как выполняются политики и стандарты.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Руководства </a:t>
            </a:r>
            <a:r>
              <a:rPr lang="ru-RU" b="1" dirty="0"/>
              <a:t>или рекомендации (</a:t>
            </a:r>
            <a:r>
              <a:rPr lang="ru-RU" b="1" dirty="0" err="1"/>
              <a:t>guidelines</a:t>
            </a:r>
            <a:r>
              <a:rPr lang="ru-RU" b="1" dirty="0"/>
              <a:t>)</a:t>
            </a:r>
            <a:r>
              <a:rPr lang="ru-RU" dirty="0"/>
              <a:t>. Руководства и рекомендации – это описания лучших практик или приемлемых подходов к практической реализации политик и процедур. Руководства могут стать стандартами.</a:t>
            </a:r>
          </a:p>
        </p:txBody>
      </p:sp>
    </p:spTree>
    <p:extLst>
      <p:ext uri="{BB962C8B-B14F-4D97-AF65-F5344CB8AC3E}">
        <p14:creationId xmlns:p14="http://schemas.microsoft.com/office/powerpoint/2010/main" val="6713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Принципы и </a:t>
            </a:r>
            <a:r>
              <a:rPr lang="ru-RU" u="sng" dirty="0" smtClean="0"/>
              <a:t>модели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95564"/>
              </p:ext>
            </p:extLst>
          </p:nvPr>
        </p:nvGraphicFramePr>
        <p:xfrm>
          <a:off x="355600" y="914401"/>
          <a:ext cx="11501120" cy="55976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00224"/>
                <a:gridCol w="2300224"/>
                <a:gridCol w="2300224"/>
                <a:gridCol w="2300224"/>
                <a:gridCol w="2300224"/>
              </a:tblGrid>
              <a:tr h="3166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Домены (уровни</a:t>
                      </a:r>
                      <a:r>
                        <a:rPr lang="ru-RU" sz="1400" baseline="0" dirty="0" smtClean="0"/>
                        <a:t> абстракции)</a:t>
                      </a:r>
                      <a:endParaRPr lang="ru-RU" sz="1400" dirty="0"/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Бизнес-архитектура</a:t>
                      </a:r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Архитектура информации</a:t>
                      </a:r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Архитектура приложений</a:t>
                      </a:r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Технологическая архитектура</a:t>
                      </a:r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07608">
                <a:tc>
                  <a:txBody>
                    <a:bodyPr/>
                    <a:lstStyle/>
                    <a:p>
                      <a:r>
                        <a:rPr lang="ru-RU" sz="1400" dirty="0"/>
                        <a:t>Контекст ("планировщик")</a:t>
                      </a:r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Классы бизнес-процессов (группа процессов, имеющих много общих активностей)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Список бизнес-процессов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Список бизнес-сущностей – объектов, важных для бизнеса ("клиент", счет")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Связи между сущностями (бизнес-объектами)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Список бизнес-процессов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Список мест расположения бизнеса</a:t>
                      </a:r>
                    </a:p>
                  </a:txBody>
                  <a:tcPr marL="8072" marR="8072" marT="8072" marB="8072"/>
                </a:tc>
              </a:tr>
              <a:tr h="1356102">
                <a:tc>
                  <a:txBody>
                    <a:bodyPr/>
                    <a:lstStyle/>
                    <a:p>
                      <a:r>
                        <a:rPr lang="ru-RU" sz="1400"/>
                        <a:t>Концептуальный уровень ("владелец" предприятия)</a:t>
                      </a:r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Сценарии использования (Use case)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Модели бизнес-процессов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Семантические модели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Модели связей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Модели "сущность-связи"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Разбиение процессов на сервисы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Модели бизнес-логистики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Операционные (нефункциональные) требования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Архитектура расположения элементов центра обработки данных</a:t>
                      </a:r>
                    </a:p>
                  </a:txBody>
                  <a:tcPr marL="8072" marR="8072" marT="8072" marB="8072"/>
                </a:tc>
              </a:tr>
              <a:tr h="1356102">
                <a:tc>
                  <a:txBody>
                    <a:bodyPr/>
                    <a:lstStyle/>
                    <a:p>
                      <a:r>
                        <a:rPr lang="ru-RU" sz="1400"/>
                        <a:t>Логический ("проектировщик")</a:t>
                      </a:r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Модели процессов (потоков работ)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Модели бизнес-событий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Модель расположения процессов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Определения ролей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Логические модели данных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Схемы данных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Спецификации документов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Определения сервисов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Взаимосвязи между сервисами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Модели классов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Логические типы серверов: БД, почтовые, транзакционные, …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Географическое распределение серверов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Хостируемое ПО</a:t>
                      </a:r>
                    </a:p>
                  </a:txBody>
                  <a:tcPr marL="8072" marR="8072" marT="8072" marB="8072"/>
                </a:tc>
              </a:tr>
              <a:tr h="1207608">
                <a:tc>
                  <a:txBody>
                    <a:bodyPr/>
                    <a:lstStyle/>
                    <a:p>
                      <a:r>
                        <a:rPr lang="ru-RU" sz="1400" dirty="0"/>
                        <a:t>Физический ("разработчик")</a:t>
                      </a:r>
                    </a:p>
                  </a:txBody>
                  <a:tcPr marL="8072" marR="8072" marT="8072" marB="80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Спецификации процессов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Модели интеграции процессов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Описание ручных процедур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Стандарты качества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Физические модели данных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Схемы БД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Код доступа к данным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Справочники данных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Код программ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Описания интерфейсов (WSDL)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Расписания процессов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Код workflow</a:t>
                      </a:r>
                    </a:p>
                  </a:txBody>
                  <a:tcPr marL="8072" marR="8072" marT="8072" marB="807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Физические серверы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Топология фрагментов сети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/>
                        <a:t>Мапирование</a:t>
                      </a:r>
                      <a:r>
                        <a:rPr lang="ru-RU" sz="1400" dirty="0"/>
                        <a:t> продуктов на сервисы и приложения</a:t>
                      </a:r>
                    </a:p>
                  </a:txBody>
                  <a:tcPr marL="8072" marR="8072" marT="8072" marB="807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1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2191727"/>
            <a:ext cx="8294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"Не пытайтесь ничего понять! Понять — не реально! И как только вы будете привлекать знания, будет осечка, … не будет ничего получаться!"</a:t>
            </a:r>
          </a:p>
        </p:txBody>
      </p:sp>
    </p:spTree>
    <p:extLst>
      <p:ext uri="{BB962C8B-B14F-4D97-AF65-F5344CB8AC3E}">
        <p14:creationId xmlns:p14="http://schemas.microsoft.com/office/powerpoint/2010/main" val="36306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 качестве иллюстрации идеи</a:t>
            </a:r>
            <a:endParaRPr lang="ru-RU" dirty="0"/>
          </a:p>
        </p:txBody>
      </p:sp>
      <p:pic>
        <p:nvPicPr>
          <p:cNvPr id="1026" name="Picture 2" descr="Необычная тень, обман зрения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95" y="2260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09 Март Q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8890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6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Бизнес-архитектура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30" y="855345"/>
            <a:ext cx="5905500" cy="2952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9720" y="3726815"/>
            <a:ext cx="1145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Шаг 1</a:t>
            </a:r>
            <a:r>
              <a:rPr lang="ru-RU" dirty="0"/>
              <a:t>. Идентификация критически важных для предприятия процессов </a:t>
            </a:r>
            <a:r>
              <a:rPr lang="ru-RU" dirty="0" smtClean="0"/>
              <a:t>(желательно, </a:t>
            </a:r>
            <a:r>
              <a:rPr lang="en-US" dirty="0" smtClean="0"/>
              <a:t>&lt;=8</a:t>
            </a:r>
            <a:r>
              <a:rPr lang="ru-RU" dirty="0" smtClean="0"/>
              <a:t>). Например: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процессы, которые открывают новые возможности, например, новые каналы предоставления услуг;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процессы, которые </a:t>
            </a:r>
            <a:r>
              <a:rPr lang="ru-RU" dirty="0" smtClean="0"/>
              <a:t>выполняются </a:t>
            </a:r>
            <a:r>
              <a:rPr lang="ru-RU" dirty="0"/>
              <a:t>плохо и являются источниками неудовлетворенности клиентов;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процессы, в которых имеются возможности для экономии.</a:t>
            </a:r>
          </a:p>
          <a:p>
            <a:r>
              <a:rPr lang="ru-RU" b="1" dirty="0" smtClean="0"/>
              <a:t>Шаг </a:t>
            </a:r>
            <a:r>
              <a:rPr lang="ru-RU" b="1" dirty="0"/>
              <a:t>2</a:t>
            </a:r>
            <a:r>
              <a:rPr lang="ru-RU" dirty="0"/>
              <a:t>. Отследить связи между этими процессами и бизнес-стратегиями, движущими силами и критически важными факторами </a:t>
            </a:r>
            <a:r>
              <a:rPr lang="ru-RU" dirty="0" smtClean="0"/>
              <a:t>успеха.</a:t>
            </a:r>
          </a:p>
          <a:p>
            <a:r>
              <a:rPr lang="ru-RU" b="1" dirty="0" smtClean="0"/>
              <a:t>Шаг </a:t>
            </a:r>
            <a:r>
              <a:rPr lang="ru-RU" b="1" dirty="0"/>
              <a:t>3</a:t>
            </a:r>
            <a:r>
              <a:rPr lang="ru-RU" dirty="0"/>
              <a:t>. Построить модели высокого уровня для ключевых бизнес-процессов (см. следующий раздел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Шаг </a:t>
            </a:r>
            <a:r>
              <a:rPr lang="ru-RU" b="1" dirty="0"/>
              <a:t>4</a:t>
            </a:r>
            <a:r>
              <a:rPr lang="ru-RU" dirty="0"/>
              <a:t>. Для каждого шага процессов, идентифицированных на этапе 3, определить ответственных за выполнение шага. Это может быть функциональное подразделение внутри организации, партнер, </a:t>
            </a:r>
            <a:r>
              <a:rPr lang="ru-RU" dirty="0" smtClean="0"/>
              <a:t>клиент.</a:t>
            </a:r>
            <a:endParaRPr lang="ru-RU" dirty="0"/>
          </a:p>
          <a:p>
            <a:r>
              <a:rPr lang="ru-RU" b="1" dirty="0"/>
              <a:t>Шаг 5</a:t>
            </a:r>
            <a:r>
              <a:rPr lang="ru-RU" dirty="0"/>
              <a:t>. Идентифицировать и документировать основные категории информационных объектов </a:t>
            </a:r>
            <a:r>
              <a:rPr lang="ru-RU" dirty="0" smtClean="0"/>
              <a:t>(</a:t>
            </a:r>
            <a:r>
              <a:rPr lang="en-US" dirty="0" smtClean="0"/>
              <a:t>&lt;=8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6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Разработка бизнес-архитектуры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240" y="1314391"/>
            <a:ext cx="1146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Основное внимание при разработке Бизнес-архитектуры должно уделяться "картине в целом". Целью Бизнес-архитектуры не является детальное описание деятельности предприятия. Модели, включенные в Бизнес-архитектуру, должны давать необходимый минимум сведений о ключевых функциях, процессах, бизнес-событиях и потоках информации, достаточный для процесса принятия решений, поиска новых возможностей для инноваций. Дальнейшая детализация выполняется с использованием таких инструментов, как: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декомпозиция функций/процессов;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бизнес-событий;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моделирование местоположений выполнения функций/процессов;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модель интеграции функций/процессов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Декомпозиция бизнес-процессов состоит в идентификации </a:t>
            </a:r>
            <a:r>
              <a:rPr lang="ru-RU" dirty="0" err="1"/>
              <a:t>подпроцессов</a:t>
            </a:r>
            <a:r>
              <a:rPr lang="ru-RU" dirty="0"/>
              <a:t>, которые составляют основу выполнения бизнес-функций, определении границ основных организационных единиц и определении вклада каждой функции в цепочку создания добавочной стоимости. Декомпозиция функций/процессов должна: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задать границы анализа рассмотрением наиболее критически важных функций бизнеса;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идентифицировать основные процессы, обеспечивающие выполнение функций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идентифицировать </a:t>
            </a:r>
            <a:r>
              <a:rPr lang="ru-RU" dirty="0" err="1"/>
              <a:t>межфункциональные</a:t>
            </a:r>
            <a:r>
              <a:rPr lang="ru-RU" dirty="0"/>
              <a:t> процессы, которые являются первоочередными кандидатами на инновации, связанные с применением информационных технологий;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идентифицировать пересечения и излишние функции/процессы.</a:t>
            </a:r>
          </a:p>
        </p:txBody>
      </p:sp>
    </p:spTree>
    <p:extLst>
      <p:ext uri="{BB962C8B-B14F-4D97-AF65-F5344CB8AC3E}">
        <p14:creationId xmlns:p14="http://schemas.microsoft.com/office/powerpoint/2010/main" val="32702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Разработка бизнес-архитектуры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560" y="1909584"/>
            <a:ext cx="1153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того как модели созданы, на их основе можно выполнять различные методы анализа: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цепочек создания добавочной стоимости (А нужно ли вообще выполнять этот шаг?)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Динамическое моделирование (Как эта модель выполнения бизнес-функций будет себя вести при различных значениях на входе и доступных ресурсах, и как со временем будет меняться поведение процесса?)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пересечений и непокрытых областей (</a:t>
            </a:r>
            <a:r>
              <a:rPr lang="ru-RU" dirty="0" err="1"/>
              <a:t>Gap-overlap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 (Будет ли наша бизнес-архитектура иметь избыточные элементы, и есть ли в ней "пробелы"?)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Соотнесение затрат с активностями (</a:t>
            </a:r>
            <a:r>
              <a:rPr lang="ru-RU" dirty="0" err="1"/>
              <a:t>Activity-based</a:t>
            </a:r>
            <a:r>
              <a:rPr lang="ru-RU" dirty="0"/>
              <a:t> </a:t>
            </a:r>
            <a:r>
              <a:rPr lang="ru-RU" dirty="0" err="1"/>
              <a:t>costing</a:t>
            </a:r>
            <a:r>
              <a:rPr lang="ru-RU" dirty="0"/>
              <a:t>) (На каких процессах, каналах продаж и заказчиках мы реально зарабатываем или теряем деньги?)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(Как эти бизнес-процессы соотносятся с другими?)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Общая стоимость владения (Сколько стоит этот процесс?)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Возврат инвестиций (ROI) (Будет ли достигнут возврат инвестиций в данный бизнес-процесс и когда?)</a:t>
            </a:r>
          </a:p>
        </p:txBody>
      </p:sp>
    </p:spTree>
    <p:extLst>
      <p:ext uri="{BB962C8B-B14F-4D97-AF65-F5344CB8AC3E}">
        <p14:creationId xmlns:p14="http://schemas.microsoft.com/office/powerpoint/2010/main" val="24620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Архитектура информации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880" y="1725087"/>
            <a:ext cx="1146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Архитектура информации включает в себя видение, принципы, модели и стандарты, которые обеспечивают процессы создания, использования и поддержания информации, относящиеся к деятельности предприятия.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Архитектура </a:t>
            </a:r>
            <a:r>
              <a:rPr lang="ru-RU" dirty="0"/>
              <a:t>информации описывает, как информационные технологии обеспечивают в организации возможности для быстрого принятия решений, распространения информации внутри организации, а также за ее пределы, например, партнерам по бизнесу. Архитектура информации является как бы "зеркальным отражением" бизнес-архитектуры. Бизнес-архитектура отвечает на вопрос: "С учетом нашего общего видения, целей и стратегий, кто и что будет делать?" Архитектура информации отвечает на вопрос: "Какая информация должна быть предоставлена для того, чтобы эти процессы могли выполняться теми, кто их должен выполнять?" Архитектура информации включает в себя модели, которые описывают процессы обработки информации (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 </a:t>
            </a:r>
            <a:r>
              <a:rPr lang="ru-RU" dirty="0" err="1"/>
              <a:t>chain</a:t>
            </a:r>
            <a:r>
              <a:rPr lang="ru-RU" dirty="0"/>
              <a:t>), основные информационные объекты, связанные с бизнес-событиями, информационные потоки, принципы управления информацией. Архитектура должна описывать как те данные, которые требуются для выполнения процессов (операционные), так и аналитические данные и "контент", публикуемый на </a:t>
            </a:r>
            <a:r>
              <a:rPr lang="ru-RU" dirty="0" err="1"/>
              <a:t>Web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Пример потоков данных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4" y="894080"/>
            <a:ext cx="978081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Что мы узнаем?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400" y="1199952"/>
            <a:ext cx="114401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ходе разработки архитектуры информации </a:t>
            </a:r>
            <a:r>
              <a:rPr lang="ru-RU" dirty="0" smtClean="0"/>
              <a:t>решаются следующие </a:t>
            </a:r>
            <a:r>
              <a:rPr lang="ru-RU" dirty="0"/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идентификация и инвентаризация существующих данных, включая определение их источников, процедур изменения и использования, ответственность, оценка качества;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сокращение избыточности и фрагментарности данных с целью уменьшения затрат на устройства хранения, стоимости их обслуживания, а также повышение качества данных за счет исключения неоднозначности и противоречивости различных экземпляров;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исключение ненужных перемещений или копирования данных, особенно связанных с наличием большого количества унаследованных или устаревших приложений;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интегрированных представлений данных, таких как витрины и хранилища; обеспечение доступности данных в режиме, приближенном к режиму реального времени, за счет использования средств обмена сообщениями, интеграционных брокеров и шлюзов;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интеграция метаданных, что позволит обеспечить целостное представление данных из различных источников;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сокращение числа используемых технологий и продуктов, что позволяет снизить расходы на обслуживание, а также получить дополнительные, объемные скидки от поставщиков применяемых продуктов;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улучшение качества данных, прежде всего, за счет привлечения бизнес-пользователей к управлению и определению данных;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улучшение защиты данных на основе использования последовательных и согласованных мер, обеспечивающих, с одной стороны, защиту от несанкционированного доступа, а с другой – доступность данных для их использования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731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Пример структуры информации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70374"/>
            <a:ext cx="7091680" cy="56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2" y="192089"/>
            <a:ext cx="3958167" cy="357187"/>
          </a:xfrm>
        </p:spPr>
        <p:txBody>
          <a:bodyPr/>
          <a:lstStyle/>
          <a:p>
            <a:r>
              <a:rPr lang="ru-RU" dirty="0" smtClean="0"/>
              <a:t>Принципы интеграции информации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83" y="868916"/>
            <a:ext cx="9506557" cy="56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Архитектура приложений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42118"/>
              </p:ext>
            </p:extLst>
          </p:nvPr>
        </p:nvGraphicFramePr>
        <p:xfrm>
          <a:off x="335280" y="833120"/>
          <a:ext cx="11511282" cy="57607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8547"/>
                <a:gridCol w="1918547"/>
                <a:gridCol w="1918547"/>
                <a:gridCol w="1918547"/>
                <a:gridCol w="1918547"/>
                <a:gridCol w="1918547"/>
              </a:tblGrid>
              <a:tr h="8029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Процессы с большим количеством транзакций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Операции в реальном времени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Аналитические процессы и бизнес-аналитика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Совместная работа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Корпоративные (обслуживающие)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6945">
                <a:tc>
                  <a:txBody>
                    <a:bodyPr/>
                    <a:lstStyle/>
                    <a:p>
                      <a:r>
                        <a:rPr lang="ru-RU" sz="1400"/>
                        <a:t>Стратегические потребности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Предоставление услуг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Время реакции системы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Способность дать объяснение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Поддержка принятия решения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Распространение знаний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Скорость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Инновации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Надежность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Низкая стоимость с точки зрения ИТ</a:t>
                      </a:r>
                    </a:p>
                  </a:txBody>
                  <a:tcPr marL="10013" marR="10013" marT="10013" marB="10013"/>
                </a:tc>
              </a:tr>
              <a:tr h="1384943">
                <a:tc>
                  <a:txBody>
                    <a:bodyPr/>
                    <a:lstStyle/>
                    <a:p>
                      <a:r>
                        <a:rPr lang="ru-RU" sz="1400"/>
                        <a:t>Бизнес-требования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Обслуживание клиентов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Уменьшение затрат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Работа 24*7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Целостность данных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Экономичность и безопасность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Работа 24*7*365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Повышение эффективности и производительности, наглядность представления информации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Скорость выпуска услуг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Повторное использование знаний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Экономичность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Улучшения в процессах</a:t>
                      </a:r>
                    </a:p>
                  </a:txBody>
                  <a:tcPr marL="10013" marR="10013" marT="10013" marB="10013"/>
                </a:tc>
              </a:tr>
              <a:tr h="1772943">
                <a:tc>
                  <a:txBody>
                    <a:bodyPr/>
                    <a:lstStyle/>
                    <a:p>
                      <a:r>
                        <a:rPr lang="ru-RU" sz="1400"/>
                        <a:t>Отличительные характеристики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Низкая стоимость (на одну транзакцию)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Надежность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Масштабируемость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Производительность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Резервирование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Сканирование и фильтрация потока данных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Приоритезация запросов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Надежность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Публикация и подписка на данные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Механизм аналитики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Мощность обработки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Объединение данных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Простота использования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Надежность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Высокая пропускная способность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Обмен данными "по горизонтали"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Стандартные процессы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Кандидаты на аутсорсинг</a:t>
                      </a:r>
                    </a:p>
                  </a:txBody>
                  <a:tcPr marL="10013" marR="10013" marT="10013" marB="10013"/>
                </a:tc>
              </a:tr>
              <a:tr h="802944">
                <a:tc>
                  <a:txBody>
                    <a:bodyPr/>
                    <a:lstStyle/>
                    <a:p>
                      <a:r>
                        <a:rPr lang="ru-RU" sz="1400" dirty="0"/>
                        <a:t>Интегрирующие технологии</a:t>
                      </a:r>
                    </a:p>
                  </a:txBody>
                  <a:tcPr marL="10013" marR="10013" marT="10013" marB="1001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Системы интеграции корпоративных приложений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Специально разработанный программный код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Хранилища данных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/>
                        <a:t>Совместно используемые данные и обмен данными</a:t>
                      </a:r>
                    </a:p>
                  </a:txBody>
                  <a:tcPr marL="10013" marR="10013" marT="10013" marB="10013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Стандартные интерфейсы (</a:t>
                      </a:r>
                      <a:r>
                        <a:rPr lang="en-US" sz="1400" dirty="0"/>
                        <a:t>API), XML</a:t>
                      </a:r>
                    </a:p>
                  </a:txBody>
                  <a:tcPr marL="10013" marR="10013" marT="10013" marB="100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 чём мы?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37" y="908253"/>
            <a:ext cx="9081321" cy="563399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579663" y="4011776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USS Enterprise (NCC-1701</a:t>
            </a:r>
            <a:r>
              <a:rPr lang="en-US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endParaRPr lang="ru-RU" i="1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r"/>
            <a:r>
              <a:rPr lang="ru-RU" i="1" dirty="0">
                <a:solidFill>
                  <a:srgbClr val="252525"/>
                </a:solidFill>
                <a:latin typeface="Arial" panose="020B0604020202020204" pitchFamily="34" charset="0"/>
              </a:rPr>
              <a:t>м</a:t>
            </a:r>
            <a:r>
              <a:rPr lang="ru-RU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одификация 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Архитектура инфраструктуры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28" y="865813"/>
            <a:ext cx="9802712" cy="57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Архитектурные компоненты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5760" y="911682"/>
            <a:ext cx="11470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Сервисы данных</a:t>
            </a:r>
            <a:r>
              <a:rPr lang="ru-RU" dirty="0"/>
              <a:t>: системы управления базами данных (технологии баз данных и методы доступа к базам), хранилища данных (хранилища и витрины данных), системы поддержки принятия решений (</a:t>
            </a:r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 – средства анализа и средства подготовки отчетов).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Прикладные сервисы</a:t>
            </a:r>
            <a:r>
              <a:rPr lang="ru-RU" dirty="0"/>
              <a:t>: языки программирования (языки для программирования серверной части, языки для программирования клиентской части, интегрированные среды), средства разработки приложений (средства моделирования баз данных, </a:t>
            </a:r>
            <a:r>
              <a:rPr lang="ru-RU" dirty="0" err="1"/>
              <a:t>репозитории</a:t>
            </a:r>
            <a:r>
              <a:rPr lang="ru-RU" dirty="0"/>
              <a:t>, методики разработки приложений, средства обеспечения качества), системы коллективной работы (средства групповой работы и электронной почты, средства управления документами), архитектура приложений (модель компонент, серверы приложений, серверы поддержки тонких клиентов), геоинформационные системы и средства.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Программное обеспечение промежуточного слоя (</a:t>
            </a:r>
            <a:r>
              <a:rPr lang="ru-RU" b="1" dirty="0" err="1"/>
              <a:t>middleware</a:t>
            </a:r>
            <a:r>
              <a:rPr lang="ru-RU" b="1" dirty="0"/>
              <a:t>)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Вычислительная инфраструктура</a:t>
            </a:r>
            <a:r>
              <a:rPr lang="ru-RU" dirty="0"/>
              <a:t>: операционные системы и аппаратное </a:t>
            </a:r>
            <a:r>
              <a:rPr lang="ru-RU" dirty="0" smtClean="0"/>
              <a:t>обеспечение, </a:t>
            </a:r>
            <a:r>
              <a:rPr lang="ru-RU" dirty="0"/>
              <a:t>среда для </a:t>
            </a:r>
            <a:r>
              <a:rPr lang="ru-RU" dirty="0" err="1" smtClean="0"/>
              <a:t>web</a:t>
            </a:r>
            <a:r>
              <a:rPr lang="ru-RU" dirty="0" smtClean="0"/>
              <a:t>-инфраструктуры, </a:t>
            </a:r>
            <a:r>
              <a:rPr lang="ru-RU" dirty="0"/>
              <a:t>системы </a:t>
            </a:r>
            <a:r>
              <a:rPr lang="ru-RU" dirty="0" smtClean="0"/>
              <a:t>хранения, </a:t>
            </a:r>
            <a:r>
              <a:rPr lang="ru-RU" dirty="0"/>
              <a:t>средства системного </a:t>
            </a:r>
            <a:r>
              <a:rPr lang="ru-RU" dirty="0" smtClean="0"/>
              <a:t>управления, топологии.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Сетевые сервисы</a:t>
            </a:r>
            <a:r>
              <a:rPr lang="ru-RU" dirty="0"/>
              <a:t>: локальные сети (протоколы, кабельные системы, топология), глобальные сети (транспорт, протоколы), технологии доступа (пользователи с удаленным доступом, эмуляция терминалов и шлюзы, беспроводные технологии для локальных и глобальных сетей, интегрированные средства передачи данных и голоса, обеспечение доступности, средства видеоконференций), голосовые технологии (голос/данные поверх IP-протокола, голосовая почта), сетевое аппаратное обеспечение (концентраторы, маршрутизаторы и пр.).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Сервисы безопасности</a:t>
            </a:r>
            <a:r>
              <a:rPr lang="ru-RU" dirty="0"/>
              <a:t>: авторизация, аутентификация (внутренняя и внешняя аутентификация, PKI), сетевая безопасность (</a:t>
            </a:r>
            <a:r>
              <a:rPr lang="ru-RU" dirty="0" err="1"/>
              <a:t>Network</a:t>
            </a:r>
            <a:r>
              <a:rPr lang="ru-RU" dirty="0"/>
              <a:t> </a:t>
            </a:r>
            <a:r>
              <a:rPr lang="ru-RU" dirty="0" err="1"/>
              <a:t>Firewall</a:t>
            </a:r>
            <a:r>
              <a:rPr lang="ru-RU" dirty="0"/>
              <a:t>,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Firewall</a:t>
            </a:r>
            <a:r>
              <a:rPr lang="ru-RU" dirty="0"/>
              <a:t>), физическая безопасность центров обработки данных, прочие сервисы безопасности (обнаружение вторжений, защита от вирусов).</a:t>
            </a:r>
          </a:p>
        </p:txBody>
      </p:sp>
    </p:spTree>
    <p:extLst>
      <p:ext uri="{BB962C8B-B14F-4D97-AF65-F5344CB8AC3E}">
        <p14:creationId xmlns:p14="http://schemas.microsoft.com/office/powerpoint/2010/main" val="1810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Рамочные стандарты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9" y="1402080"/>
            <a:ext cx="10634133" cy="4785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8320" y="5689600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ISO/IEC 15288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7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Инфраструктурные шаблоны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1" y="884870"/>
            <a:ext cx="8473586" cy="5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Service-oriented Architecture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40" y="865519"/>
            <a:ext cx="7233920" cy="5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Service-oriented Architecture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240" y="1549688"/>
            <a:ext cx="11297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</a:t>
            </a:r>
            <a:r>
              <a:rPr lang="ru-RU" b="1" dirty="0" smtClean="0"/>
              <a:t>резентационный </a:t>
            </a:r>
            <a:r>
              <a:rPr lang="ru-RU" b="1" dirty="0"/>
              <a:t>уровень </a:t>
            </a:r>
            <a:r>
              <a:rPr lang="ru-RU" dirty="0"/>
              <a:t>описывает интерфейсные сервисы для взаимодействия пользователей с информационной системой, включая корпоративные и публичные порталы, доступ с мобильных устройств, а также различные преобразования информации при взаимодействии с внешними системами и устройствами;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на Уровне </a:t>
            </a:r>
            <a:r>
              <a:rPr lang="ru-RU" b="1" dirty="0"/>
              <a:t>бизнес-сервисов </a:t>
            </a:r>
            <a:r>
              <a:rPr lang="ru-RU" dirty="0"/>
              <a:t>формируются модели и осуществляется управление выполнением бизнес-процессов предприятия с использованием специализированных средств (типа BPEL), а также координация автоматизированных и "ручных" операций;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Интеграционные </a:t>
            </a:r>
            <a:r>
              <a:rPr lang="ru-RU" b="1" dirty="0"/>
              <a:t>сервисы </a:t>
            </a:r>
            <a:r>
              <a:rPr lang="ru-RU" dirty="0"/>
              <a:t>обеспечивают взаимодействие между приложениями, которое может быть реализовано, в частности, с использованием средств обмена сообщениями или в рамках единой среды исполнения, такой как сервер приложений J2EE;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</a:t>
            </a:r>
            <a:r>
              <a:rPr lang="ru-RU" b="1" dirty="0" smtClean="0"/>
              <a:t>ервисы уровня данных </a:t>
            </a:r>
            <a:r>
              <a:rPr lang="ru-RU" dirty="0" smtClean="0"/>
              <a:t>реализуют средства извлечения и повторного использования данных из СУБД и приложений. Явное выделение такого уровня позволяет изолировать вышестоящие компоненты архитектуры от изменений в технологиях (например, смены </a:t>
            </a:r>
            <a:r>
              <a:rPr lang="ru-RU" dirty="0" err="1" smtClean="0"/>
              <a:t>вендора</a:t>
            </a:r>
            <a:r>
              <a:rPr lang="ru-RU" dirty="0" smtClean="0"/>
              <a:t> или версии продукта), а также обеспечить единый унифицированный подход к выполнению операций с данными;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Уровень </a:t>
            </a:r>
            <a:r>
              <a:rPr lang="ru-RU" b="1" dirty="0"/>
              <a:t>инфраструктуры</a:t>
            </a:r>
            <a:r>
              <a:rPr lang="ru-RU" dirty="0"/>
              <a:t>, </a:t>
            </a:r>
            <a:r>
              <a:rPr lang="ru-RU" b="1" dirty="0"/>
              <a:t>приложений и СУБД </a:t>
            </a:r>
            <a:r>
              <a:rPr lang="ru-RU" dirty="0"/>
              <a:t>является как бы основой для всей структуры, и именно здесь концентрируются основные инвестиции в ИТ.</a:t>
            </a:r>
          </a:p>
        </p:txBody>
      </p:sp>
    </p:spTree>
    <p:extLst>
      <p:ext uri="{BB962C8B-B14F-4D97-AF65-F5344CB8AC3E}">
        <p14:creationId xmlns:p14="http://schemas.microsoft.com/office/powerpoint/2010/main" val="23752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Model-driven Architecture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48" y="886810"/>
            <a:ext cx="3775392" cy="56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Model-driven Architecture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400" y="841167"/>
            <a:ext cx="11389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MDA по определению является открытой и "нейтральной" по отношению к используемым технологиям </a:t>
            </a:r>
            <a:r>
              <a:rPr lang="ru-RU" dirty="0" smtClean="0"/>
              <a:t>интеграции</a:t>
            </a:r>
            <a:r>
              <a:rPr lang="en-US" dirty="0" smtClean="0"/>
              <a:t> </a:t>
            </a:r>
            <a:r>
              <a:rPr lang="ru-RU" dirty="0" smtClean="0"/>
              <a:t>и основана </a:t>
            </a:r>
            <a:r>
              <a:rPr lang="ru-RU" dirty="0"/>
              <a:t>на следующих </a:t>
            </a:r>
            <a:r>
              <a:rPr lang="ru-RU" dirty="0" smtClean="0"/>
              <a:t>принципах: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основой для разработки приложений масштаба предприятия являются детальные модели с общепринятой нотацией;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построение систем может быть организовано в соответствии с рамочной системой моделей, которые позволяют отделить бизнес-логику приложений от </a:t>
            </a:r>
            <a:r>
              <a:rPr lang="ru-RU" dirty="0" smtClean="0"/>
              <a:t>конкретной реализации</a:t>
            </a:r>
            <a:r>
              <a:rPr lang="ru-RU" dirty="0"/>
              <a:t>. Исходной является так называемая независимая модель вычислений (</a:t>
            </a:r>
            <a:r>
              <a:rPr lang="ru-RU" dirty="0" err="1"/>
              <a:t>Computational</a:t>
            </a:r>
            <a:r>
              <a:rPr lang="ru-RU" dirty="0"/>
              <a:t> </a:t>
            </a:r>
            <a:r>
              <a:rPr lang="ru-RU" dirty="0" err="1"/>
              <a:t>Independent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), которая путем последовательных трансформаций через </a:t>
            </a:r>
            <a:r>
              <a:rPr lang="ru-RU" dirty="0" err="1"/>
              <a:t>платформо</a:t>
            </a:r>
            <a:r>
              <a:rPr lang="ru-RU" dirty="0"/>
              <a:t>-независимые (PIM) и </a:t>
            </a:r>
            <a:r>
              <a:rPr lang="ru-RU" dirty="0" err="1"/>
              <a:t>платформо</a:t>
            </a:r>
            <a:r>
              <a:rPr lang="ru-RU" dirty="0"/>
              <a:t>-специфичные модели (PSM) автоматически или с минимальным участием программиста приводится к исполняемому коду и соответствующим структурам данных;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существует формальное описание используемых моделей на основе системы метамоделей (в частности, для таких областей как распределенные вычисления и транзакции, операции в реальном времени и т.п.);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принятие и широкое использование этого подхода основано на открытости промышленных стандартов и на поддержке со стороны производителей соответствующих средств разработки.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400" y="4841965"/>
            <a:ext cx="11389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Этот подход не определяет, какие языки разработки, операционные системы или программное обеспечение промежуточного слоя будут использоваться на практике. </a:t>
            </a:r>
            <a:r>
              <a:rPr lang="ru-RU" dirty="0" smtClean="0"/>
              <a:t>Упор </a:t>
            </a:r>
            <a:r>
              <a:rPr lang="ru-RU" dirty="0"/>
              <a:t>делается на описание того, как прикладные системы организованы с точки зрения процессов и как они </a:t>
            </a:r>
            <a:r>
              <a:rPr lang="ru-RU" dirty="0" smtClean="0"/>
              <a:t>связаны </a:t>
            </a:r>
            <a:r>
              <a:rPr lang="ru-RU" dirty="0"/>
              <a:t>между собой. После того как эти </a:t>
            </a:r>
            <a:r>
              <a:rPr lang="ru-RU" dirty="0" smtClean="0"/>
              <a:t>связи </a:t>
            </a:r>
            <a:r>
              <a:rPr lang="ru-RU" dirty="0"/>
              <a:t>определены, могут использоваться соответствующие средства для разработки приложения с использованием конкретных языков и ПО промежуточного слоя. Таким образом, процесс позволяет сократить цикл разработки ИТ-систем и в то же время дает гибкость и возможность быстрого внесения изменений.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26745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BE…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65078" y="5853430"/>
            <a:ext cx="149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…CONTINUED</a:t>
            </a:r>
            <a:endParaRPr lang="ru-RU" b="1" dirty="0"/>
          </a:p>
        </p:txBody>
      </p:sp>
      <p:pic>
        <p:nvPicPr>
          <p:cNvPr id="1026" name="Picture 2" descr="Что такое социализм или роковые ошибки Гайдара и Чубайса в Архангельске - Мус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22" y="1319530"/>
            <a:ext cx="666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 на самом деле?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530122"/>
            <a:ext cx="2476500" cy="3667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393" y="2310493"/>
            <a:ext cx="4212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Со стороны бизнеса: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Цели ставятся, требования отсутствуют («Мыши! Станьте ёжиками»)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Неформализованные/запутанные БП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Низкая прозрачность операционной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Потери времени при запуске новых производственных цепочек/услуг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2673" y="2310493"/>
            <a:ext cx="4558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Со стороны 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Необоснованные инвестиции в 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Потеря времени на сбор данных при выполнении ИТ-проектов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Лоскутная автоматизация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формализованных отношений ИТ и 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зафиксированной схемы ответственности за развитие ИТ-решений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874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Убираем неопределённость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1120547"/>
            <a:ext cx="46386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Что у нас добавилось?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42" y="886142"/>
            <a:ext cx="1438275" cy="838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9121" y="886142"/>
            <a:ext cx="8473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Бизнес-модели описывают: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Стратегию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Структуры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Требования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Ограничения и правила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Основные бизнес-процессы, включая взаимосвязи и зависимости между ними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42" y="2689542"/>
            <a:ext cx="1466850" cy="8286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19121" y="2641054"/>
            <a:ext cx="8473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Модели информации определяют: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Типы файлов и баз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информационные хранилища</a:t>
            </a:r>
          </a:p>
          <a:p>
            <a:r>
              <a:rPr lang="ru-RU" dirty="0" smtClean="0"/>
              <a:t>связанные со структурированной и неструктурированной информацией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57" y="4395380"/>
            <a:ext cx="1438275" cy="8572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19121" y="4395380"/>
            <a:ext cx="847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Модели прикладных систем описывают: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Необходимый функционал для реализации логики бизнес-процессов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597" y="5463222"/>
            <a:ext cx="1457325" cy="8286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19121" y="5463222"/>
            <a:ext cx="8473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Модели ИТ-сервисов описывают: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Аппаратные и программные платформы</a:t>
            </a:r>
          </a:p>
          <a:p>
            <a:r>
              <a:rPr lang="ru-RU" dirty="0" smtClean="0"/>
              <a:t>(желательно в технологически независимой форме, оставляющей свободу выбора)</a:t>
            </a:r>
          </a:p>
        </p:txBody>
      </p:sp>
    </p:spTree>
    <p:extLst>
      <p:ext uri="{BB962C8B-B14F-4D97-AF65-F5344CB8AC3E}">
        <p14:creationId xmlns:p14="http://schemas.microsoft.com/office/powerpoint/2010/main" val="44941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Иными словами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0960" y="2661920"/>
            <a:ext cx="2174240" cy="12496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Архитектура предприятия (Корпоративная архитектура)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2661920"/>
            <a:ext cx="2174240" cy="12496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Бизнес-архитектура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4720" y="2661920"/>
            <a:ext cx="2174240" cy="12496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Корпоративная Информационно-Технологическая архитектура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436" y="266192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=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7785316" y="256032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7273" y="4066594"/>
            <a:ext cx="2621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Описывает, </a:t>
            </a:r>
            <a:r>
              <a:rPr lang="ru-RU" sz="1400" dirty="0"/>
              <a:t>как элементы бизнеса связаны между собой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60080" y="4066594"/>
            <a:ext cx="276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Описывает, как связаны </a:t>
            </a:r>
            <a:r>
              <a:rPr lang="ru-RU" sz="1400" dirty="0"/>
              <a:t>между </a:t>
            </a:r>
            <a:r>
              <a:rPr lang="ru-RU" sz="1400" dirty="0" smtClean="0"/>
              <a:t>собой информационные </a:t>
            </a:r>
            <a:r>
              <a:rPr lang="ru-RU" sz="1400" dirty="0"/>
              <a:t>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7424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Позиционирование понятия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949960"/>
            <a:ext cx="61055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Эволюция подходов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3" y="1064577"/>
            <a:ext cx="5905500" cy="2981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5733" y="4045902"/>
            <a:ext cx="3738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+: эффективно </a:t>
            </a:r>
            <a:r>
              <a:rPr lang="ru-RU" dirty="0"/>
              <a:t>в выполнении специализированных для данных организационных единиц функций и процессов. </a:t>
            </a:r>
            <a:endParaRPr lang="ru-RU" dirty="0" smtClean="0"/>
          </a:p>
          <a:p>
            <a:r>
              <a:rPr lang="ru-RU" dirty="0" smtClean="0"/>
              <a:t>-: фрагментация </a:t>
            </a:r>
            <a:r>
              <a:rPr lang="ru-RU" dirty="0"/>
              <a:t>в управлении и процессах, что обычно требует "героических" усилий по </a:t>
            </a:r>
            <a:r>
              <a:rPr lang="ru-RU" dirty="0" smtClean="0"/>
              <a:t>налаживанию взаимодействия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8933" y="4045902"/>
            <a:ext cx="3203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+: для </a:t>
            </a:r>
            <a:r>
              <a:rPr lang="ru-RU" dirty="0"/>
              <a:t>некоторых компаний это дало адекватные </a:t>
            </a:r>
            <a:r>
              <a:rPr lang="ru-RU" dirty="0" smtClean="0"/>
              <a:t>результаты</a:t>
            </a:r>
          </a:p>
          <a:p>
            <a:r>
              <a:rPr lang="ru-RU" dirty="0" smtClean="0"/>
              <a:t>-: потеря </a:t>
            </a:r>
            <a:r>
              <a:rPr lang="ru-RU" dirty="0"/>
              <a:t>времени и ресурсов на проведение </a:t>
            </a:r>
            <a:r>
              <a:rPr lang="ru-RU" dirty="0" smtClean="0"/>
              <a:t>изменений </a:t>
            </a:r>
            <a:r>
              <a:rPr lang="ru-RU" dirty="0"/>
              <a:t>без видимой </a:t>
            </a:r>
            <a:r>
              <a:rPr lang="ru-RU" dirty="0" smtClean="0"/>
              <a:t>отдачи из-за неадекватных технологий </a:t>
            </a:r>
            <a:r>
              <a:rPr lang="ru-RU" dirty="0"/>
              <a:t>и </a:t>
            </a:r>
            <a:r>
              <a:rPr lang="ru-RU" dirty="0" smtClean="0"/>
              <a:t>прикладных систем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67040" y="4045902"/>
            <a:ext cx="3474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+: не игнорируем </a:t>
            </a:r>
            <a:r>
              <a:rPr lang="ru-RU" dirty="0"/>
              <a:t>технологии при проектировании </a:t>
            </a:r>
            <a:r>
              <a:rPr lang="ru-RU" dirty="0" smtClean="0"/>
              <a:t>бизнес-процессов</a:t>
            </a:r>
          </a:p>
          <a:p>
            <a:r>
              <a:rPr lang="ru-RU" dirty="0" smtClean="0"/>
              <a:t>+: учитываем </a:t>
            </a:r>
            <a:r>
              <a:rPr lang="ru-RU" dirty="0"/>
              <a:t>характер и специфику бизнеса и бизнес-процессов при выборе и проектировании технологических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628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us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gusTheme" id="{042C1B78-DF5C-47B5-A83B-2A9C0E97BDD8}" vid="{3AE3917B-5EE0-4B30-A60F-54BDFCAF95C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14491</TotalTime>
  <Words>4691</Words>
  <Application>Microsoft Office PowerPoint</Application>
  <PresentationFormat>Широкоэкранный</PresentationFormat>
  <Paragraphs>379</Paragraphs>
  <Slides>38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ArgusTheme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Скоринов</dc:creator>
  <cp:lastModifiedBy>Максим Скоринов</cp:lastModifiedBy>
  <cp:revision>102</cp:revision>
  <cp:lastPrinted>2014-09-04T10:55:45Z</cp:lastPrinted>
  <dcterms:created xsi:type="dcterms:W3CDTF">2014-05-07T16:15:11Z</dcterms:created>
  <dcterms:modified xsi:type="dcterms:W3CDTF">2015-04-22T11:59:23Z</dcterms:modified>
</cp:coreProperties>
</file>