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83"/>
  </p:notesMasterIdLst>
  <p:sldIdLst>
    <p:sldId id="513" r:id="rId2"/>
    <p:sldId id="730" r:id="rId3"/>
    <p:sldId id="747" r:id="rId4"/>
    <p:sldId id="763" r:id="rId5"/>
    <p:sldId id="875" r:id="rId6"/>
    <p:sldId id="876" r:id="rId7"/>
    <p:sldId id="735" r:id="rId8"/>
    <p:sldId id="736" r:id="rId9"/>
    <p:sldId id="750" r:id="rId10"/>
    <p:sldId id="877" r:id="rId11"/>
    <p:sldId id="878" r:id="rId12"/>
    <p:sldId id="879" r:id="rId13"/>
    <p:sldId id="880" r:id="rId14"/>
    <p:sldId id="881" r:id="rId15"/>
    <p:sldId id="885" r:id="rId16"/>
    <p:sldId id="882" r:id="rId17"/>
    <p:sldId id="883" r:id="rId18"/>
    <p:sldId id="884" r:id="rId19"/>
    <p:sldId id="745" r:id="rId20"/>
    <p:sldId id="777" r:id="rId21"/>
    <p:sldId id="758" r:id="rId22"/>
    <p:sldId id="760" r:id="rId23"/>
    <p:sldId id="887" r:id="rId24"/>
    <p:sldId id="759" r:id="rId25"/>
    <p:sldId id="628" r:id="rId26"/>
    <p:sldId id="888" r:id="rId27"/>
    <p:sldId id="889" r:id="rId28"/>
    <p:sldId id="890" r:id="rId29"/>
    <p:sldId id="891" r:id="rId30"/>
    <p:sldId id="892" r:id="rId31"/>
    <p:sldId id="893" r:id="rId32"/>
    <p:sldId id="894" r:id="rId33"/>
    <p:sldId id="895" r:id="rId34"/>
    <p:sldId id="896" r:id="rId35"/>
    <p:sldId id="897" r:id="rId36"/>
    <p:sldId id="898" r:id="rId37"/>
    <p:sldId id="859" r:id="rId38"/>
    <p:sldId id="899" r:id="rId39"/>
    <p:sldId id="900" r:id="rId40"/>
    <p:sldId id="762" r:id="rId41"/>
    <p:sldId id="673" r:id="rId42"/>
    <p:sldId id="901" r:id="rId43"/>
    <p:sldId id="902" r:id="rId44"/>
    <p:sldId id="903" r:id="rId45"/>
    <p:sldId id="904" r:id="rId46"/>
    <p:sldId id="905" r:id="rId47"/>
    <p:sldId id="906" r:id="rId48"/>
    <p:sldId id="907" r:id="rId49"/>
    <p:sldId id="908" r:id="rId50"/>
    <p:sldId id="909" r:id="rId51"/>
    <p:sldId id="910" r:id="rId52"/>
    <p:sldId id="911" r:id="rId53"/>
    <p:sldId id="912" r:id="rId54"/>
    <p:sldId id="913" r:id="rId55"/>
    <p:sldId id="914" r:id="rId56"/>
    <p:sldId id="915" r:id="rId57"/>
    <p:sldId id="917" r:id="rId58"/>
    <p:sldId id="918" r:id="rId59"/>
    <p:sldId id="919" r:id="rId60"/>
    <p:sldId id="920" r:id="rId61"/>
    <p:sldId id="921" r:id="rId62"/>
    <p:sldId id="922" r:id="rId63"/>
    <p:sldId id="923" r:id="rId64"/>
    <p:sldId id="924" r:id="rId65"/>
    <p:sldId id="925" r:id="rId66"/>
    <p:sldId id="926" r:id="rId67"/>
    <p:sldId id="927" r:id="rId68"/>
    <p:sldId id="928" r:id="rId69"/>
    <p:sldId id="929" r:id="rId70"/>
    <p:sldId id="930" r:id="rId71"/>
    <p:sldId id="931" r:id="rId72"/>
    <p:sldId id="932" r:id="rId73"/>
    <p:sldId id="935" r:id="rId74"/>
    <p:sldId id="936" r:id="rId75"/>
    <p:sldId id="937" r:id="rId76"/>
    <p:sldId id="938" r:id="rId77"/>
    <p:sldId id="771" r:id="rId78"/>
    <p:sldId id="823" r:id="rId79"/>
    <p:sldId id="765" r:id="rId80"/>
    <p:sldId id="939" r:id="rId81"/>
    <p:sldId id="291" r:id="rId8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E9E7E8"/>
    <a:srgbClr val="0000CC"/>
    <a:srgbClr val="000099"/>
    <a:srgbClr val="CC99FF"/>
    <a:srgbClr val="CC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80" autoAdjust="0"/>
    <p:restoredTop sz="96608" autoAdjust="0"/>
  </p:normalViewPr>
  <p:slideViewPr>
    <p:cSldViewPr snapToGrid="0" showGuides="1">
      <p:cViewPr>
        <p:scale>
          <a:sx n="100" d="100"/>
          <a:sy n="100" d="100"/>
        </p:scale>
        <p:origin x="-78" y="-864"/>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pPr/>
              <a:t>10/26/2018</a:t>
            </a:fld>
            <a:endParaRPr lang="ru-R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pPr/>
              <a:t>‹#›</a:t>
            </a:fld>
            <a:endParaRPr lang="ru-RU" dirty="0"/>
          </a:p>
        </p:txBody>
      </p:sp>
    </p:spTree>
    <p:extLst>
      <p:ext uri="{BB962C8B-B14F-4D97-AF65-F5344CB8AC3E}">
        <p14:creationId xmlns=""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pPr>
              <a:buFontTx/>
              <a:buNone/>
            </a:pPr>
            <a:r>
              <a:rPr lang="ru-RU" b="0" baseline="0" dirty="0"/>
              <a:t>Routing and Switching Essentials v6.0</a:t>
            </a:r>
            <a:endParaRPr lang="ru-RU" b="0" dirty="0"/>
          </a:p>
          <a:p>
            <a:pPr>
              <a:buFontTx/>
              <a:buNone/>
            </a:pPr>
            <a:r>
              <a:rPr lang="ru-RU" sz="1200" b="0" dirty="0"/>
              <a:t>Глава 9. NAT для IPv4</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1</a:t>
            </a:fld>
            <a:endParaRPr lang="ru-RU" dirty="0"/>
          </a:p>
        </p:txBody>
      </p:sp>
    </p:spTree>
    <p:extLst>
      <p:ext uri="{BB962C8B-B14F-4D97-AF65-F5344CB8AC3E}">
        <p14:creationId xmlns=""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46713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11</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85060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12</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70829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13</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236823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14</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57366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15</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75250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16</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2423212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17</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417412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18</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66903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19</a:t>
            </a:fld>
            <a:endParaRPr lang="ru-RU"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42915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pPr/>
              <a:t>20</a:t>
            </a:fld>
            <a:endParaRPr lang="ru-RU" dirty="0"/>
          </a:p>
        </p:txBody>
      </p:sp>
    </p:spTree>
    <p:extLst>
      <p:ext uri="{BB962C8B-B14F-4D97-AF65-F5344CB8AC3E}">
        <p14:creationId xmlns="" xmlns:p14="http://schemas.microsoft.com/office/powerpoint/2010/main" val="358836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pPr>
              <a:buFontTx/>
              <a:buNone/>
            </a:pPr>
            <a:r>
              <a:rPr lang="ru-RU" b="0" dirty="0"/>
              <a:t>Routing and Switching Essentials v6.0</a:t>
            </a:r>
          </a:p>
          <a:p>
            <a:pPr>
              <a:buFontTx/>
              <a:buNone/>
            </a:pPr>
            <a:r>
              <a:rPr lang="ru-RU" sz="1200" b="0" dirty="0"/>
              <a:t>Глава 9. NAT для IPv4</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21</a:t>
            </a:fld>
            <a:endParaRPr lang="ru-RU" dirty="0"/>
          </a:p>
        </p:txBody>
      </p:sp>
    </p:spTree>
    <p:extLst>
      <p:ext uri="{BB962C8B-B14F-4D97-AF65-F5344CB8AC3E}">
        <p14:creationId xmlns="" xmlns:p14="http://schemas.microsoft.com/office/powerpoint/2010/main" val="149680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22</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b="0" dirty="0"/>
              <a:t>Программа Сетевой академии Cisco</a:t>
            </a:r>
          </a:p>
          <a:p>
            <a:pPr>
              <a:buFontTx/>
              <a:buNone/>
            </a:pPr>
            <a:r>
              <a:rPr lang="ru-RU" b="0" dirty="0"/>
              <a:t>Routing and Switching Essentials v6.0</a:t>
            </a:r>
          </a:p>
          <a:p>
            <a:pPr>
              <a:buFontTx/>
              <a:buNone/>
            </a:pPr>
            <a:r>
              <a:rPr lang="ru-RU" sz="1200" b="0" dirty="0"/>
              <a:t>Глава 9. NAT для IPv4</a:t>
            </a:r>
            <a:endParaRPr lang="ru-RU" b="0" dirty="0"/>
          </a:p>
          <a:p>
            <a:endParaRPr lang="ru-RU" dirty="0"/>
          </a:p>
        </p:txBody>
      </p:sp>
    </p:spTree>
    <p:extLst>
      <p:ext uri="{BB962C8B-B14F-4D97-AF65-F5344CB8AC3E}">
        <p14:creationId xmlns="" xmlns:p14="http://schemas.microsoft.com/office/powerpoint/2010/main" val="1024752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23</a:t>
            </a:fld>
            <a:endParaRPr lang="ru-RU"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b="0" dirty="0"/>
              <a:t>Программа Сетевой академии Cisco</a:t>
            </a:r>
          </a:p>
          <a:p>
            <a:pPr>
              <a:buFontTx/>
              <a:buNone/>
            </a:pPr>
            <a:r>
              <a:rPr lang="ru-RU" b="0" dirty="0"/>
              <a:t>Routing and Switching Essentials v6.0</a:t>
            </a:r>
          </a:p>
          <a:p>
            <a:pPr>
              <a:buFontTx/>
              <a:buNone/>
            </a:pPr>
            <a:r>
              <a:rPr lang="ru-RU" sz="1200" b="0" dirty="0"/>
              <a:t>Глава 9. NAT для IPv4</a:t>
            </a:r>
            <a:endParaRPr lang="ru-RU" b="0" dirty="0"/>
          </a:p>
          <a:p>
            <a:endParaRPr lang="ru-RU" dirty="0"/>
          </a:p>
        </p:txBody>
      </p:sp>
    </p:spTree>
    <p:extLst>
      <p:ext uri="{BB962C8B-B14F-4D97-AF65-F5344CB8AC3E}">
        <p14:creationId xmlns="" xmlns:p14="http://schemas.microsoft.com/office/powerpoint/2010/main" val="303348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9. NAT для IPv4</a:t>
            </a:r>
          </a:p>
          <a:p>
            <a:pPr>
              <a:buFontTx/>
              <a:buNone/>
            </a:pPr>
            <a:r>
              <a:rPr lang="ru-RU" sz="1200" b="0" dirty="0"/>
              <a:t>9.1. Принципы работы NAT</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24</a:t>
            </a:fld>
            <a:endParaRPr lang="ru-RU" dirty="0"/>
          </a:p>
        </p:txBody>
      </p:sp>
    </p:spTree>
    <p:extLst>
      <p:ext uri="{BB962C8B-B14F-4D97-AF65-F5344CB8AC3E}">
        <p14:creationId xmlns="" xmlns:p14="http://schemas.microsoft.com/office/powerpoint/2010/main" val="625529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9.1.1.1. Пространство частных IPv4-адресов</a:t>
            </a:r>
            <a:endParaRPr lang="ru-RU" dirty="0"/>
          </a:p>
        </p:txBody>
      </p:sp>
    </p:spTree>
    <p:extLst>
      <p:ext uri="{BB962C8B-B14F-4D97-AF65-F5344CB8AC3E}">
        <p14:creationId xmlns="" xmlns:p14="http://schemas.microsoft.com/office/powerpoint/2010/main" val="352519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9.1.1.1. Пространство частных IPv4-адресов</a:t>
            </a:r>
            <a:endParaRPr lang="ru-RU" dirty="0"/>
          </a:p>
        </p:txBody>
      </p:sp>
    </p:spTree>
    <p:extLst>
      <p:ext uri="{BB962C8B-B14F-4D97-AF65-F5344CB8AC3E}">
        <p14:creationId xmlns="" xmlns:p14="http://schemas.microsoft.com/office/powerpoint/2010/main" val="2853666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9.1.1.2. Что такое NAT?</a:t>
            </a:r>
            <a:endParaRPr lang="ru-RU" dirty="0"/>
          </a:p>
        </p:txBody>
      </p:sp>
    </p:spTree>
    <p:extLst>
      <p:ext uri="{BB962C8B-B14F-4D97-AF65-F5344CB8AC3E}">
        <p14:creationId xmlns="" xmlns:p14="http://schemas.microsoft.com/office/powerpoint/2010/main" val="1750980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9.1.1.3. Терминология NAT</a:t>
            </a:r>
            <a:endParaRPr lang="ru-RU" dirty="0"/>
          </a:p>
        </p:txBody>
      </p:sp>
    </p:spTree>
    <p:extLst>
      <p:ext uri="{BB962C8B-B14F-4D97-AF65-F5344CB8AC3E}">
        <p14:creationId xmlns="" xmlns:p14="http://schemas.microsoft.com/office/powerpoint/2010/main" val="1607055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9.1.1.4. Терминология NAT (продолжение)</a:t>
            </a:r>
            <a:endParaRPr lang="ru-RU" dirty="0"/>
          </a:p>
        </p:txBody>
      </p:sp>
    </p:spTree>
    <p:extLst>
      <p:ext uri="{BB962C8B-B14F-4D97-AF65-F5344CB8AC3E}">
        <p14:creationId xmlns="" xmlns:p14="http://schemas.microsoft.com/office/powerpoint/2010/main" val="143146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b="0" dirty="0"/>
              <a:t>Программа Сетевой академии Cisco</a:t>
            </a:r>
          </a:p>
          <a:p>
            <a:pPr>
              <a:buFontTx/>
              <a:buNone/>
            </a:pPr>
            <a:r>
              <a:rPr lang="ru-RU" b="0" dirty="0"/>
              <a:t>Routing and Switching Essentials v6.0</a:t>
            </a:r>
          </a:p>
          <a:p>
            <a:pPr>
              <a:buFontTx/>
              <a:buNone/>
            </a:pPr>
            <a:r>
              <a:rPr lang="ru-RU" sz="1200" b="0" dirty="0"/>
              <a:t>Глава 9. NAT для IPv4</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3</a:t>
            </a:fld>
            <a:endParaRPr lang="ru-RU" dirty="0"/>
          </a:p>
        </p:txBody>
      </p:sp>
    </p:spTree>
    <p:extLst>
      <p:ext uri="{BB962C8B-B14F-4D97-AF65-F5344CB8AC3E}">
        <p14:creationId xmlns="" xmlns:p14="http://schemas.microsoft.com/office/powerpoint/2010/main"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9.1.1.5. Принципы работы NAT</a:t>
            </a:r>
            <a:endParaRPr lang="ru-RU" dirty="0"/>
          </a:p>
        </p:txBody>
      </p:sp>
    </p:spTree>
    <p:extLst>
      <p:ext uri="{BB962C8B-B14F-4D97-AF65-F5344CB8AC3E}">
        <p14:creationId xmlns="" xmlns:p14="http://schemas.microsoft.com/office/powerpoint/2010/main" val="2117982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9.1.1. Характеристики NAT</a:t>
            </a:r>
          </a:p>
          <a:p>
            <a:pPr>
              <a:lnSpc>
                <a:spcPct val="80000"/>
              </a:lnSpc>
              <a:buFontTx/>
              <a:buNone/>
            </a:pPr>
            <a:r>
              <a:rPr lang="ru-RU" dirty="0">
                <a:latin typeface="Arial" charset="0"/>
              </a:rPr>
              <a:t>9.1.1.5. Принципы работы NAT (продолжение)</a:t>
            </a:r>
            <a:endParaRPr lang="ru-RU" dirty="0"/>
          </a:p>
        </p:txBody>
      </p:sp>
    </p:spTree>
    <p:extLst>
      <p:ext uri="{BB962C8B-B14F-4D97-AF65-F5344CB8AC3E}">
        <p14:creationId xmlns="" xmlns:p14="http://schemas.microsoft.com/office/powerpoint/2010/main" val="3754547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9.1.2.1. Статическое преобразование NAT</a:t>
            </a:r>
            <a:endParaRPr lang="ru-RU" dirty="0"/>
          </a:p>
        </p:txBody>
      </p:sp>
    </p:spTree>
    <p:extLst>
      <p:ext uri="{BB962C8B-B14F-4D97-AF65-F5344CB8AC3E}">
        <p14:creationId xmlns="" xmlns:p14="http://schemas.microsoft.com/office/powerpoint/2010/main" val="269208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9.1.2.2. Динамическая трансляция сетевых адресов</a:t>
            </a:r>
            <a:endParaRPr lang="ru-RU" dirty="0"/>
          </a:p>
        </p:txBody>
      </p:sp>
    </p:spTree>
    <p:extLst>
      <p:ext uri="{BB962C8B-B14F-4D97-AF65-F5344CB8AC3E}">
        <p14:creationId xmlns="" xmlns:p14="http://schemas.microsoft.com/office/powerpoint/2010/main" val="3968625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34</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9.1.2.3. Преобразование адресов портов (PAT)</a:t>
            </a:r>
            <a:endParaRPr lang="ru-RU" dirty="0"/>
          </a:p>
        </p:txBody>
      </p:sp>
    </p:spTree>
    <p:extLst>
      <p:ext uri="{BB962C8B-B14F-4D97-AF65-F5344CB8AC3E}">
        <p14:creationId xmlns="" xmlns:p14="http://schemas.microsoft.com/office/powerpoint/2010/main" val="4164341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9.1.2.4. Следующий доступный порт</a:t>
            </a:r>
            <a:endParaRPr lang="ru-RU" dirty="0"/>
          </a:p>
        </p:txBody>
      </p:sp>
    </p:spTree>
    <p:extLst>
      <p:ext uri="{BB962C8B-B14F-4D97-AF65-F5344CB8AC3E}">
        <p14:creationId xmlns="" xmlns:p14="http://schemas.microsoft.com/office/powerpoint/2010/main" val="3352480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36</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9.1.2.5. Сравнение NAT и PAT</a:t>
            </a:r>
            <a:endParaRPr lang="ru-RU" dirty="0"/>
          </a:p>
        </p:txBody>
      </p:sp>
    </p:spTree>
    <p:extLst>
      <p:ext uri="{BB962C8B-B14F-4D97-AF65-F5344CB8AC3E}">
        <p14:creationId xmlns="" xmlns:p14="http://schemas.microsoft.com/office/powerpoint/2010/main" val="3314576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37</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9.1.2. Типы NAT </a:t>
            </a:r>
          </a:p>
          <a:p>
            <a:pPr>
              <a:lnSpc>
                <a:spcPct val="80000"/>
              </a:lnSpc>
              <a:buFontTx/>
              <a:buNone/>
            </a:pPr>
            <a:r>
              <a:rPr lang="ru-RU" dirty="0">
                <a:latin typeface="Arial" charset="0"/>
              </a:rPr>
              <a:t>9.1.2.6. Packet Tracer. Изучение принципов работы NAT</a:t>
            </a:r>
            <a:endParaRPr lang="ru-RU" dirty="0"/>
          </a:p>
          <a:p>
            <a:endParaRPr lang="ru-RU" dirty="0"/>
          </a:p>
        </p:txBody>
      </p:sp>
    </p:spTree>
    <p:extLst>
      <p:ext uri="{BB962C8B-B14F-4D97-AF65-F5344CB8AC3E}">
        <p14:creationId xmlns="" xmlns:p14="http://schemas.microsoft.com/office/powerpoint/2010/main" val="2688151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9.1.3. Преимущества NAT</a:t>
            </a:r>
          </a:p>
          <a:p>
            <a:pPr>
              <a:lnSpc>
                <a:spcPct val="80000"/>
              </a:lnSpc>
              <a:buFontTx/>
              <a:buNone/>
            </a:pPr>
            <a:r>
              <a:rPr lang="ru-RU" dirty="0">
                <a:latin typeface="Arial" charset="0"/>
              </a:rPr>
              <a:t>9.1.3.1. Преимущества NAT</a:t>
            </a:r>
            <a:endParaRPr lang="ru-RU" dirty="0"/>
          </a:p>
        </p:txBody>
      </p:sp>
    </p:spTree>
    <p:extLst>
      <p:ext uri="{BB962C8B-B14F-4D97-AF65-F5344CB8AC3E}">
        <p14:creationId xmlns="" xmlns:p14="http://schemas.microsoft.com/office/powerpoint/2010/main" val="803630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ru-RU"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9.1. </a:t>
            </a:r>
            <a:r>
              <a:rPr lang="ru-RU" sz="1200" b="0" dirty="0"/>
              <a:t>Принципы работы NAT</a:t>
            </a:r>
            <a:endParaRPr lang="ru-RU" b="0" dirty="0"/>
          </a:p>
          <a:p>
            <a:pPr>
              <a:lnSpc>
                <a:spcPct val="80000"/>
              </a:lnSpc>
              <a:buFontTx/>
              <a:buNone/>
            </a:pPr>
            <a:r>
              <a:rPr lang="ru-RU" dirty="0">
                <a:latin typeface="Arial" charset="0"/>
              </a:rPr>
              <a:t>9.1.3. Преимущества NAT</a:t>
            </a:r>
          </a:p>
          <a:p>
            <a:pPr>
              <a:lnSpc>
                <a:spcPct val="80000"/>
              </a:lnSpc>
              <a:buFontTx/>
              <a:buNone/>
            </a:pPr>
            <a:r>
              <a:rPr lang="ru-RU" dirty="0">
                <a:latin typeface="Arial" charset="0"/>
              </a:rPr>
              <a:t>9.1.3.2. Недостатки NAT</a:t>
            </a:r>
            <a:endParaRPr lang="ru-RU" dirty="0"/>
          </a:p>
        </p:txBody>
      </p:sp>
    </p:spTree>
    <p:extLst>
      <p:ext uri="{BB962C8B-B14F-4D97-AF65-F5344CB8AC3E}">
        <p14:creationId xmlns="" xmlns:p14="http://schemas.microsoft.com/office/powerpoint/2010/main" val="127223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9. NAT для IPv4</a:t>
            </a:r>
          </a:p>
          <a:p>
            <a:pPr>
              <a:buFontTx/>
              <a:buNone/>
            </a:pPr>
            <a:r>
              <a:rPr lang="ru-RU" sz="1200" b="0" dirty="0"/>
              <a:t>9.2. Настройка NAT</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40</a:t>
            </a:fld>
            <a:endParaRPr lang="ru-RU" dirty="0"/>
          </a:p>
        </p:txBody>
      </p:sp>
    </p:spTree>
    <p:extLst>
      <p:ext uri="{BB962C8B-B14F-4D97-AF65-F5344CB8AC3E}">
        <p14:creationId xmlns="" xmlns:p14="http://schemas.microsoft.com/office/powerpoint/2010/main" val="1297932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41</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9.2.1. Настройка статического преобразования NAT</a:t>
            </a:r>
          </a:p>
          <a:p>
            <a:r>
              <a:rPr lang="ru-RU" smtClean="0"/>
              <a:t>9.2.1.1. Настройка статического преобразования NAT</a:t>
            </a:r>
          </a:p>
          <a:p>
            <a:endParaRPr lang="ru-RU" dirty="0"/>
          </a:p>
        </p:txBody>
      </p:sp>
    </p:spTree>
    <p:extLst>
      <p:ext uri="{BB962C8B-B14F-4D97-AF65-F5344CB8AC3E}">
        <p14:creationId xmlns="" xmlns:p14="http://schemas.microsoft.com/office/powerpoint/2010/main" val="2048354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42</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9.2.1. Настройка статического преобразования NAT</a:t>
            </a:r>
          </a:p>
          <a:p>
            <a:r>
              <a:rPr lang="ru-RU" smtClean="0"/>
              <a:t>9.2.1.1. Настройка статического преобразования NAT</a:t>
            </a:r>
          </a:p>
          <a:p>
            <a:endParaRPr lang="ru-RU" dirty="0"/>
          </a:p>
        </p:txBody>
      </p:sp>
    </p:spTree>
    <p:extLst>
      <p:ext uri="{BB962C8B-B14F-4D97-AF65-F5344CB8AC3E}">
        <p14:creationId xmlns="" xmlns:p14="http://schemas.microsoft.com/office/powerpoint/2010/main" val="861291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43</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9.2.1. Настройка статического преобразования NAT</a:t>
            </a:r>
          </a:p>
          <a:p>
            <a:r>
              <a:rPr lang="ru-RU" smtClean="0"/>
              <a:t>9.2.1.2. Анализ статического преобразования NAT</a:t>
            </a:r>
          </a:p>
          <a:p>
            <a:endParaRPr lang="ru-RU" dirty="0"/>
          </a:p>
        </p:txBody>
      </p:sp>
    </p:spTree>
    <p:extLst>
      <p:ext uri="{BB962C8B-B14F-4D97-AF65-F5344CB8AC3E}">
        <p14:creationId xmlns="" xmlns:p14="http://schemas.microsoft.com/office/powerpoint/2010/main" val="2497233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44</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9.2.1. Настройка статического преобразования NAT</a:t>
            </a:r>
          </a:p>
          <a:p>
            <a:r>
              <a:rPr lang="ru-RU" smtClean="0"/>
              <a:t>9.2.1.3. Проверка статического преобразования NAT</a:t>
            </a:r>
          </a:p>
          <a:p>
            <a:endParaRPr lang="ru-RU" dirty="0"/>
          </a:p>
        </p:txBody>
      </p:sp>
    </p:spTree>
    <p:extLst>
      <p:ext uri="{BB962C8B-B14F-4D97-AF65-F5344CB8AC3E}">
        <p14:creationId xmlns="" xmlns:p14="http://schemas.microsoft.com/office/powerpoint/2010/main" val="2552549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45</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9.2. Настройка </a:t>
            </a:r>
            <a:r>
              <a:rPr lang="ru-RU" sz="1200" b="0" dirty="0"/>
              <a:t>NAT</a:t>
            </a:r>
            <a:endParaRPr lang="ru-RU" b="0" dirty="0"/>
          </a:p>
          <a:p>
            <a:pPr>
              <a:lnSpc>
                <a:spcPct val="80000"/>
              </a:lnSpc>
              <a:buFontTx/>
              <a:buNone/>
            </a:pPr>
            <a:r>
              <a:rPr lang="ru-RU" dirty="0">
                <a:latin typeface="Arial" charset="0"/>
              </a:rPr>
              <a:t>9.2.1. Настройка статического преобразования NAT </a:t>
            </a:r>
          </a:p>
          <a:p>
            <a:pPr>
              <a:lnSpc>
                <a:spcPct val="80000"/>
              </a:lnSpc>
              <a:buFontTx/>
              <a:buNone/>
            </a:pPr>
            <a:r>
              <a:rPr lang="ru-RU" dirty="0">
                <a:latin typeface="Arial" charset="0"/>
              </a:rPr>
              <a:t>9.2.1.4. Packet Tracer. Настройка статического преобразования NAT</a:t>
            </a:r>
            <a:endParaRPr lang="ru-RU" dirty="0"/>
          </a:p>
          <a:p>
            <a:endParaRPr lang="ru-RU" dirty="0"/>
          </a:p>
        </p:txBody>
      </p:sp>
    </p:spTree>
    <p:extLst>
      <p:ext uri="{BB962C8B-B14F-4D97-AF65-F5344CB8AC3E}">
        <p14:creationId xmlns="" xmlns:p14="http://schemas.microsoft.com/office/powerpoint/2010/main" val="4185358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46</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9.2.2.1. Принципы работы динамической трансляции сетевых адресов</a:t>
            </a:r>
          </a:p>
          <a:p>
            <a:endParaRPr lang="ru-RU" dirty="0"/>
          </a:p>
        </p:txBody>
      </p:sp>
    </p:spTree>
    <p:extLst>
      <p:ext uri="{BB962C8B-B14F-4D97-AF65-F5344CB8AC3E}">
        <p14:creationId xmlns="" xmlns:p14="http://schemas.microsoft.com/office/powerpoint/2010/main" val="3134845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47</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9.2.2.2. Настройка динамической трансляции сетевых адресов</a:t>
            </a:r>
          </a:p>
          <a:p>
            <a:endParaRPr lang="ru-RU" dirty="0"/>
          </a:p>
        </p:txBody>
      </p:sp>
    </p:spTree>
    <p:extLst>
      <p:ext uri="{BB962C8B-B14F-4D97-AF65-F5344CB8AC3E}">
        <p14:creationId xmlns="" xmlns:p14="http://schemas.microsoft.com/office/powerpoint/2010/main" val="1897218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48</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9.2.2.2. Настройка динамической трансляции сетевых адресов (продолжение)</a:t>
            </a:r>
          </a:p>
          <a:p>
            <a:endParaRPr lang="ru-RU" dirty="0"/>
          </a:p>
        </p:txBody>
      </p:sp>
    </p:spTree>
    <p:extLst>
      <p:ext uri="{BB962C8B-B14F-4D97-AF65-F5344CB8AC3E}">
        <p14:creationId xmlns="" xmlns:p14="http://schemas.microsoft.com/office/powerpoint/2010/main" val="873478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49</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9.2.2.3. Анализ динамической трансляции сетевых адресов</a:t>
            </a:r>
          </a:p>
          <a:p>
            <a:endParaRPr lang="ru-RU" dirty="0"/>
          </a:p>
        </p:txBody>
      </p:sp>
    </p:spTree>
    <p:extLst>
      <p:ext uri="{BB962C8B-B14F-4D97-AF65-F5344CB8AC3E}">
        <p14:creationId xmlns="" xmlns:p14="http://schemas.microsoft.com/office/powerpoint/2010/main" val="220420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5</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2756346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50</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9.2.2.3. Анализ динамической трансляции сетевых адресов (продолжение)</a:t>
            </a:r>
          </a:p>
          <a:p>
            <a:endParaRPr lang="ru-RU" dirty="0"/>
          </a:p>
        </p:txBody>
      </p:sp>
    </p:spTree>
    <p:extLst>
      <p:ext uri="{BB962C8B-B14F-4D97-AF65-F5344CB8AC3E}">
        <p14:creationId xmlns="" xmlns:p14="http://schemas.microsoft.com/office/powerpoint/2010/main" val="1116521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51</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9.2.2.4. Проверка динамической трансляции сетевых адресов</a:t>
            </a:r>
          </a:p>
          <a:p>
            <a:endParaRPr lang="ru-RU" dirty="0"/>
          </a:p>
        </p:txBody>
      </p:sp>
    </p:spTree>
    <p:extLst>
      <p:ext uri="{BB962C8B-B14F-4D97-AF65-F5344CB8AC3E}">
        <p14:creationId xmlns="" xmlns:p14="http://schemas.microsoft.com/office/powerpoint/2010/main" val="3746339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52</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9.2.2. Настройка динамической трансляции сетевых адресов</a:t>
            </a:r>
          </a:p>
          <a:p>
            <a:r>
              <a:rPr lang="ru-RU" smtClean="0"/>
              <a:t>9.2.2.4. Проверка динамической трансляции сетевых адресов (продолжение)</a:t>
            </a:r>
          </a:p>
          <a:p>
            <a:endParaRPr lang="ru-RU" dirty="0"/>
          </a:p>
        </p:txBody>
      </p:sp>
    </p:spTree>
    <p:extLst>
      <p:ext uri="{BB962C8B-B14F-4D97-AF65-F5344CB8AC3E}">
        <p14:creationId xmlns="" xmlns:p14="http://schemas.microsoft.com/office/powerpoint/2010/main" val="3505591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53</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9.2. Настройка </a:t>
            </a:r>
            <a:r>
              <a:rPr lang="ru-RU" sz="1200" b="0" dirty="0"/>
              <a:t>NAT</a:t>
            </a:r>
            <a:endParaRPr lang="ru-RU" b="0" dirty="0"/>
          </a:p>
          <a:p>
            <a:pPr>
              <a:lnSpc>
                <a:spcPct val="80000"/>
              </a:lnSpc>
              <a:buFontTx/>
              <a:buNone/>
            </a:pPr>
            <a:r>
              <a:rPr lang="ru-RU" dirty="0">
                <a:latin typeface="Arial" charset="0"/>
              </a:rPr>
              <a:t>9.2.2. Настройка динамической трансляции сетевых адресов </a:t>
            </a:r>
          </a:p>
          <a:p>
            <a:pPr>
              <a:lnSpc>
                <a:spcPct val="80000"/>
              </a:lnSpc>
              <a:buFontTx/>
              <a:buNone/>
            </a:pPr>
            <a:r>
              <a:rPr lang="ru-RU" dirty="0">
                <a:latin typeface="Arial" charset="0"/>
              </a:rPr>
              <a:t>9.2.2.5. Packet Tracer. Настройка динамической трансляции сетевых адресов</a:t>
            </a:r>
            <a:endParaRPr lang="ru-RU" dirty="0"/>
          </a:p>
          <a:p>
            <a:endParaRPr lang="ru-RU" dirty="0"/>
          </a:p>
        </p:txBody>
      </p:sp>
    </p:spTree>
    <p:extLst>
      <p:ext uri="{BB962C8B-B14F-4D97-AF65-F5344CB8AC3E}">
        <p14:creationId xmlns="" xmlns:p14="http://schemas.microsoft.com/office/powerpoint/2010/main" val="3546704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9.2. Настройка </a:t>
            </a:r>
            <a:r>
              <a:rPr lang="ru-RU" sz="1200" b="0" dirty="0"/>
              <a:t>NAT</a:t>
            </a:r>
            <a:endParaRPr lang="ru-RU" b="0" dirty="0"/>
          </a:p>
          <a:p>
            <a:pPr>
              <a:lnSpc>
                <a:spcPct val="80000"/>
              </a:lnSpc>
              <a:buFontTx/>
              <a:buNone/>
            </a:pPr>
            <a:r>
              <a:rPr lang="ru-RU" dirty="0">
                <a:latin typeface="Arial" charset="0"/>
              </a:rPr>
              <a:t>9.2.2. Настройка динамической трансляции сетевых адресов </a:t>
            </a:r>
          </a:p>
          <a:p>
            <a:pPr>
              <a:lnSpc>
                <a:spcPct val="80000"/>
              </a:lnSpc>
              <a:buFontTx/>
              <a:buNone/>
            </a:pPr>
            <a:r>
              <a:rPr lang="ru-RU" dirty="0">
                <a:latin typeface="Arial" charset="0"/>
              </a:rPr>
              <a:t>9.2.2.6. Лабораторная работа. Настройка динамического и статического преобразования NAT</a:t>
            </a:r>
            <a:endParaRPr lang="ru-RU" dirty="0"/>
          </a:p>
          <a:p>
            <a:pPr>
              <a:lnSpc>
                <a:spcPct val="80000"/>
              </a:lnSpc>
              <a:buFontTx/>
              <a:buNone/>
            </a:pPr>
            <a:endParaRPr lang="ru-RU"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54</a:t>
            </a:fld>
            <a:endParaRPr lang="ru-RU" dirty="0"/>
          </a:p>
        </p:txBody>
      </p:sp>
    </p:spTree>
    <p:extLst>
      <p:ext uri="{BB962C8B-B14F-4D97-AF65-F5344CB8AC3E}">
        <p14:creationId xmlns="" xmlns:p14="http://schemas.microsoft.com/office/powerpoint/2010/main" val="426858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55</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9.2.3.1. Настройка PAT. Пул адресов</a:t>
            </a:r>
          </a:p>
          <a:p>
            <a:endParaRPr lang="ru-RU" dirty="0"/>
          </a:p>
        </p:txBody>
      </p:sp>
    </p:spTree>
    <p:extLst>
      <p:ext uri="{BB962C8B-B14F-4D97-AF65-F5344CB8AC3E}">
        <p14:creationId xmlns="" xmlns:p14="http://schemas.microsoft.com/office/powerpoint/2010/main" val="2124158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56</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9.2.3.1. Настройка PAT. Пул адресов (продолжение)</a:t>
            </a:r>
          </a:p>
          <a:p>
            <a:endParaRPr lang="ru-RU" dirty="0"/>
          </a:p>
        </p:txBody>
      </p:sp>
    </p:spTree>
    <p:extLst>
      <p:ext uri="{BB962C8B-B14F-4D97-AF65-F5344CB8AC3E}">
        <p14:creationId xmlns="" xmlns:p14="http://schemas.microsoft.com/office/powerpoint/2010/main" val="3441894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57</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9.2.3.2. Настройка PAT. Один адрес</a:t>
            </a:r>
          </a:p>
        </p:txBody>
      </p:sp>
    </p:spTree>
    <p:extLst>
      <p:ext uri="{BB962C8B-B14F-4D97-AF65-F5344CB8AC3E}">
        <p14:creationId xmlns="" xmlns:p14="http://schemas.microsoft.com/office/powerpoint/2010/main" val="570397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58</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9.2.3.3. Анализ PAT</a:t>
            </a:r>
          </a:p>
          <a:p>
            <a:endParaRPr lang="ru-RU" dirty="0"/>
          </a:p>
        </p:txBody>
      </p:sp>
    </p:spTree>
    <p:extLst>
      <p:ext uri="{BB962C8B-B14F-4D97-AF65-F5344CB8AC3E}">
        <p14:creationId xmlns="" xmlns:p14="http://schemas.microsoft.com/office/powerpoint/2010/main" val="3376304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59</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9.2.3.3. Анализ PAT (продолжение)</a:t>
            </a:r>
          </a:p>
          <a:p>
            <a:endParaRPr lang="ru-RU" dirty="0"/>
          </a:p>
        </p:txBody>
      </p:sp>
    </p:spTree>
    <p:extLst>
      <p:ext uri="{BB962C8B-B14F-4D97-AF65-F5344CB8AC3E}">
        <p14:creationId xmlns="" xmlns:p14="http://schemas.microsoft.com/office/powerpoint/2010/main" val="599954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ru-RU"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2728452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60</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9.2.3. Настройка PAT</a:t>
            </a:r>
          </a:p>
          <a:p>
            <a:r>
              <a:rPr lang="ru-RU" smtClean="0"/>
              <a:t>9.2.3.4. Проверка PAT</a:t>
            </a:r>
          </a:p>
          <a:p>
            <a:endParaRPr lang="ru-RU" dirty="0"/>
          </a:p>
        </p:txBody>
      </p:sp>
    </p:spTree>
    <p:extLst>
      <p:ext uri="{BB962C8B-B14F-4D97-AF65-F5344CB8AC3E}">
        <p14:creationId xmlns="" xmlns:p14="http://schemas.microsoft.com/office/powerpoint/2010/main" val="5086227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61</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9.2. Настройка </a:t>
            </a:r>
            <a:r>
              <a:rPr lang="ru-RU" sz="1200" b="0" dirty="0"/>
              <a:t>NAT</a:t>
            </a:r>
            <a:endParaRPr lang="ru-RU" b="0" dirty="0"/>
          </a:p>
          <a:p>
            <a:pPr>
              <a:lnSpc>
                <a:spcPct val="80000"/>
              </a:lnSpc>
              <a:buFontTx/>
              <a:buNone/>
            </a:pPr>
            <a:r>
              <a:rPr lang="ru-RU" dirty="0">
                <a:latin typeface="Arial" charset="0"/>
              </a:rPr>
              <a:t>9.2.3. Настройка PAT</a:t>
            </a:r>
          </a:p>
          <a:p>
            <a:pPr>
              <a:lnSpc>
                <a:spcPct val="80000"/>
              </a:lnSpc>
              <a:buFontTx/>
              <a:buNone/>
            </a:pPr>
            <a:r>
              <a:rPr lang="ru-RU" dirty="0">
                <a:latin typeface="Arial" charset="0"/>
              </a:rPr>
              <a:t>9.2.3.6. Packet Tracer. Реализация статической и динамической трансляции сетевых адресов</a:t>
            </a:r>
            <a:endParaRPr lang="ru-RU" dirty="0"/>
          </a:p>
          <a:p>
            <a:endParaRPr lang="ru-RU" dirty="0"/>
          </a:p>
        </p:txBody>
      </p:sp>
    </p:spTree>
    <p:extLst>
      <p:ext uri="{BB962C8B-B14F-4D97-AF65-F5344CB8AC3E}">
        <p14:creationId xmlns="" xmlns:p14="http://schemas.microsoft.com/office/powerpoint/2010/main" val="2569053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ru-RU" sz="1200" kern="1200" dirty="0">
                <a:solidFill>
                  <a:schemeClr val="tx1"/>
                </a:solidFill>
                <a:latin typeface="Arial" charset="0"/>
              </a:rPr>
              <a:t>9.2. Настройка </a:t>
            </a:r>
            <a:r>
              <a:rPr lang="ru-RU" sz="1200" b="0" dirty="0"/>
              <a:t>NAT</a:t>
            </a:r>
            <a:endParaRPr lang="ru-RU" b="0" dirty="0"/>
          </a:p>
          <a:p>
            <a:pPr>
              <a:lnSpc>
                <a:spcPct val="80000"/>
              </a:lnSpc>
              <a:buFontTx/>
              <a:buNone/>
            </a:pPr>
            <a:r>
              <a:rPr lang="ru-RU" dirty="0">
                <a:latin typeface="Arial" charset="0"/>
              </a:rPr>
              <a:t>9.2.3. Настройка PAT</a:t>
            </a:r>
          </a:p>
          <a:p>
            <a:pPr>
              <a:lnSpc>
                <a:spcPct val="80000"/>
              </a:lnSpc>
              <a:buFontTx/>
              <a:buNone/>
            </a:pPr>
            <a:r>
              <a:rPr lang="ru-RU" dirty="0">
                <a:latin typeface="Arial" charset="0"/>
              </a:rPr>
              <a:t>9.2.3.7. Лабораторная работа. Настройка преобразования адресов портов (PAT)</a:t>
            </a:r>
            <a:endParaRPr lang="ru-RU"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62</a:t>
            </a:fld>
            <a:endParaRPr lang="ru-RU" dirty="0"/>
          </a:p>
        </p:txBody>
      </p:sp>
    </p:spTree>
    <p:extLst>
      <p:ext uri="{BB962C8B-B14F-4D97-AF65-F5344CB8AC3E}">
        <p14:creationId xmlns="" xmlns:p14="http://schemas.microsoft.com/office/powerpoint/2010/main" val="836823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63</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9.2.4. Настройка переадресации портов</a:t>
            </a:r>
            <a:endParaRPr lang="ru-RU" dirty="0"/>
          </a:p>
          <a:p>
            <a:r>
              <a:rPr lang="ru-RU" smtClean="0"/>
              <a:t>9.2.4.1. Переадресация портов</a:t>
            </a:r>
          </a:p>
          <a:p>
            <a:endParaRPr lang="ru-RU" dirty="0"/>
          </a:p>
        </p:txBody>
      </p:sp>
    </p:spTree>
    <p:extLst>
      <p:ext uri="{BB962C8B-B14F-4D97-AF65-F5344CB8AC3E}">
        <p14:creationId xmlns="" xmlns:p14="http://schemas.microsoft.com/office/powerpoint/2010/main" val="3533023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64</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9.2.4. Настройка переадресации портов</a:t>
            </a:r>
            <a:endParaRPr lang="ru-RU" dirty="0"/>
          </a:p>
          <a:p>
            <a:r>
              <a:rPr lang="ru-RU" smtClean="0"/>
              <a:t>9.2.4.2. Пример с маршрутизатором беспроводной связи</a:t>
            </a:r>
          </a:p>
          <a:p>
            <a:endParaRPr lang="ru-RU" dirty="0"/>
          </a:p>
        </p:txBody>
      </p:sp>
    </p:spTree>
    <p:extLst>
      <p:ext uri="{BB962C8B-B14F-4D97-AF65-F5344CB8AC3E}">
        <p14:creationId xmlns="" xmlns:p14="http://schemas.microsoft.com/office/powerpoint/2010/main" val="3277369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65</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9.2.4. Настройка переадресации портов</a:t>
            </a:r>
            <a:endParaRPr lang="ru-RU" dirty="0"/>
          </a:p>
          <a:p>
            <a:r>
              <a:rPr lang="ru-RU" smtClean="0"/>
              <a:t>9.2.4.3 Настройка переадресации портов в IOS</a:t>
            </a:r>
          </a:p>
          <a:p>
            <a:endParaRPr lang="ru-RU" dirty="0"/>
          </a:p>
        </p:txBody>
      </p:sp>
    </p:spTree>
    <p:extLst>
      <p:ext uri="{BB962C8B-B14F-4D97-AF65-F5344CB8AC3E}">
        <p14:creationId xmlns="" xmlns:p14="http://schemas.microsoft.com/office/powerpoint/2010/main" val="4154164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66</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9.2.4. Настройка переадресации портов</a:t>
            </a:r>
            <a:endParaRPr lang="ru-RU" dirty="0"/>
          </a:p>
          <a:p>
            <a:r>
              <a:rPr lang="ru-RU" smtClean="0"/>
              <a:t>9.2.4.3 Настройка переадресации портов в IOS (продолжение)</a:t>
            </a:r>
          </a:p>
          <a:p>
            <a:endParaRPr lang="ru-RU" dirty="0"/>
          </a:p>
        </p:txBody>
      </p:sp>
    </p:spTree>
    <p:extLst>
      <p:ext uri="{BB962C8B-B14F-4D97-AF65-F5344CB8AC3E}">
        <p14:creationId xmlns="" xmlns:p14="http://schemas.microsoft.com/office/powerpoint/2010/main" val="3804947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67</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9.2.4. Настройка переадресации портов</a:t>
            </a:r>
            <a:endParaRPr lang="ru-RU" dirty="0"/>
          </a:p>
          <a:p>
            <a:pPr>
              <a:lnSpc>
                <a:spcPct val="80000"/>
              </a:lnSpc>
              <a:buFontTx/>
              <a:buNone/>
            </a:pPr>
            <a:r>
              <a:rPr lang="ru-RU" dirty="0">
                <a:latin typeface="Arial" charset="0"/>
              </a:rPr>
              <a:t>9.2.4.4. Packet Tracer. Настройка переадресации портов на маршрутизаторе беспроводной связи</a:t>
            </a:r>
            <a:endParaRPr lang="ru-RU" dirty="0"/>
          </a:p>
          <a:p>
            <a:endParaRPr lang="ru-RU" dirty="0"/>
          </a:p>
        </p:txBody>
      </p:sp>
    </p:spTree>
    <p:extLst>
      <p:ext uri="{BB962C8B-B14F-4D97-AF65-F5344CB8AC3E}">
        <p14:creationId xmlns="" xmlns:p14="http://schemas.microsoft.com/office/powerpoint/2010/main" val="7936910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68</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9.2.5. NAT и IPv6</a:t>
            </a:r>
          </a:p>
          <a:p>
            <a:r>
              <a:rPr lang="ru-RU" smtClean="0"/>
              <a:t>9.2.5.1. NAT для IPv6?</a:t>
            </a:r>
          </a:p>
          <a:p>
            <a:endParaRPr lang="ru-RU" dirty="0"/>
          </a:p>
        </p:txBody>
      </p:sp>
    </p:spTree>
    <p:extLst>
      <p:ext uri="{BB962C8B-B14F-4D97-AF65-F5344CB8AC3E}">
        <p14:creationId xmlns="" xmlns:p14="http://schemas.microsoft.com/office/powerpoint/2010/main" val="42302740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69</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9.2.5. NAT и IPv6</a:t>
            </a:r>
          </a:p>
          <a:p>
            <a:r>
              <a:rPr lang="ru-RU" smtClean="0"/>
              <a:t>9.2.5.2. Уникальные локальные адреса IPv6</a:t>
            </a:r>
            <a:endParaRPr lang="ru-RU" dirty="0"/>
          </a:p>
          <a:p>
            <a:endParaRPr lang="ru-RU" dirty="0"/>
          </a:p>
        </p:txBody>
      </p:sp>
    </p:spTree>
    <p:extLst>
      <p:ext uri="{BB962C8B-B14F-4D97-AF65-F5344CB8AC3E}">
        <p14:creationId xmlns="" xmlns:p14="http://schemas.microsoft.com/office/powerpoint/2010/main" val="247729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7</a:t>
            </a:fld>
            <a:endParaRPr lang="ru-RU"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1422613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70</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9.2. Настройка NAT</a:t>
            </a:r>
            <a:endParaRPr lang="ru-RU" b="0" dirty="0"/>
          </a:p>
          <a:p>
            <a:r>
              <a:rPr lang="ru-RU" smtClean="0"/>
              <a:t>9.2.5. NAT и IPv6</a:t>
            </a:r>
          </a:p>
          <a:p>
            <a:r>
              <a:rPr lang="ru-RU" smtClean="0"/>
              <a:t>9.2.5.3. NAT для IPv6</a:t>
            </a:r>
          </a:p>
          <a:p>
            <a:endParaRPr lang="ru-RU" dirty="0"/>
          </a:p>
        </p:txBody>
      </p:sp>
    </p:spTree>
    <p:extLst>
      <p:ext uri="{BB962C8B-B14F-4D97-AF65-F5344CB8AC3E}">
        <p14:creationId xmlns="" xmlns:p14="http://schemas.microsoft.com/office/powerpoint/2010/main" val="1413720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9. NAT для IPv4</a:t>
            </a:r>
          </a:p>
          <a:p>
            <a:pPr>
              <a:buFontTx/>
              <a:buNone/>
            </a:pPr>
            <a:r>
              <a:rPr lang="ru-RU" sz="1200" b="0" dirty="0"/>
              <a:t>9.3. Поиск и устранение неполадок NAT</a:t>
            </a:r>
            <a:endParaRPr lang="ru-RU" b="0"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71</a:t>
            </a:fld>
            <a:endParaRPr lang="ru-RU" dirty="0"/>
          </a:p>
        </p:txBody>
      </p:sp>
    </p:spTree>
    <p:extLst>
      <p:ext uri="{BB962C8B-B14F-4D97-AF65-F5344CB8AC3E}">
        <p14:creationId xmlns="" xmlns:p14="http://schemas.microsoft.com/office/powerpoint/2010/main" val="10255654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72</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9.3. Поиск и устранение неполадок NAT</a:t>
            </a:r>
            <a:endParaRPr lang="ru-RU" b="0" dirty="0"/>
          </a:p>
          <a:p>
            <a:r>
              <a:rPr lang="ru-RU" smtClean="0"/>
              <a:t>9.3.1. Команды для поиска и устранения неполадок NAT</a:t>
            </a:r>
          </a:p>
          <a:p>
            <a:r>
              <a:rPr lang="ru-RU" smtClean="0"/>
              <a:t>9.3.1.1. Команды </a:t>
            </a:r>
            <a:r>
              <a:rPr lang="ru-RU" b="1" dirty="0"/>
              <a:t>show ip nat</a:t>
            </a:r>
          </a:p>
          <a:p>
            <a:endParaRPr lang="ru-RU" dirty="0"/>
          </a:p>
        </p:txBody>
      </p:sp>
    </p:spTree>
    <p:extLst>
      <p:ext uri="{BB962C8B-B14F-4D97-AF65-F5344CB8AC3E}">
        <p14:creationId xmlns="" xmlns:p14="http://schemas.microsoft.com/office/powerpoint/2010/main" val="26838831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73</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9.3. Поиск и устранение неполадок NAT</a:t>
            </a:r>
            <a:endParaRPr lang="ru-RU" b="0" dirty="0"/>
          </a:p>
          <a:p>
            <a:r>
              <a:rPr lang="ru-RU" smtClean="0"/>
              <a:t>9.3.1. Команды для поиска и устранения неполадок NAT</a:t>
            </a:r>
          </a:p>
          <a:p>
            <a:r>
              <a:rPr lang="ru-RU" smtClean="0"/>
              <a:t>9.3.1.2. Команды </a:t>
            </a:r>
            <a:r>
              <a:rPr lang="ru-RU" b="1" dirty="0"/>
              <a:t>debug ip nat</a:t>
            </a:r>
          </a:p>
          <a:p>
            <a:endParaRPr lang="ru-RU" dirty="0"/>
          </a:p>
        </p:txBody>
      </p:sp>
    </p:spTree>
    <p:extLst>
      <p:ext uri="{BB962C8B-B14F-4D97-AF65-F5344CB8AC3E}">
        <p14:creationId xmlns="" xmlns:p14="http://schemas.microsoft.com/office/powerpoint/2010/main" val="32572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74</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9.3. Поиск и устранение неполадок NAT</a:t>
            </a:r>
            <a:endParaRPr lang="ru-RU" b="0" dirty="0"/>
          </a:p>
          <a:p>
            <a:r>
              <a:rPr lang="ru-RU" smtClean="0"/>
              <a:t>9.3.1. Команды для поиска и устранения неполадок NAT</a:t>
            </a:r>
          </a:p>
          <a:p>
            <a:r>
              <a:rPr lang="ru-RU" smtClean="0"/>
              <a:t>9.3.1.3. Сценарий поиска и устранения неполадок NAT</a:t>
            </a:r>
          </a:p>
          <a:p>
            <a:endParaRPr lang="ru-RU" dirty="0"/>
          </a:p>
        </p:txBody>
      </p:sp>
    </p:spTree>
    <p:extLst>
      <p:ext uri="{BB962C8B-B14F-4D97-AF65-F5344CB8AC3E}">
        <p14:creationId xmlns="" xmlns:p14="http://schemas.microsoft.com/office/powerpoint/2010/main" val="16782993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75</a:t>
            </a:fld>
            <a:endParaRPr lang="ru-RU" altLang="en-US" sz="800"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Tx/>
              <a:buNone/>
            </a:pPr>
            <a:r>
              <a:rPr lang="ru-RU" sz="1200" b="0" dirty="0"/>
              <a:t>9.3. Поиск и устранение неполадок NAT</a:t>
            </a:r>
            <a:endParaRPr lang="ru-RU" b="0" dirty="0"/>
          </a:p>
          <a:p>
            <a:r>
              <a:rPr lang="ru-RU" smtClean="0"/>
              <a:t>9.3.1. Команды для поиска и устранения неполадок NAT</a:t>
            </a:r>
          </a:p>
          <a:p>
            <a:pPr>
              <a:lnSpc>
                <a:spcPct val="80000"/>
              </a:lnSpc>
              <a:buFontTx/>
              <a:buNone/>
            </a:pPr>
            <a:r>
              <a:rPr lang="ru-RU" dirty="0">
                <a:latin typeface="Arial" charset="0"/>
              </a:rPr>
              <a:t>9.3.1.4. Packet Tracer. Проверка и отладка настроек NAT</a:t>
            </a:r>
            <a:endParaRPr lang="ru-RU" dirty="0"/>
          </a:p>
          <a:p>
            <a:endParaRPr lang="ru-RU" dirty="0"/>
          </a:p>
        </p:txBody>
      </p:sp>
    </p:spTree>
    <p:extLst>
      <p:ext uri="{BB962C8B-B14F-4D97-AF65-F5344CB8AC3E}">
        <p14:creationId xmlns="" xmlns:p14="http://schemas.microsoft.com/office/powerpoint/2010/main" val="10241491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9.3. Поиск и устранение неполадок NAT</a:t>
            </a:r>
            <a:endParaRPr lang="ru-RU" b="0" dirty="0"/>
          </a:p>
          <a:p>
            <a:r>
              <a:rPr lang="ru-RU" smtClean="0"/>
              <a:t>9.3.1. Команды для поиска и устранения неполадок NAT</a:t>
            </a:r>
          </a:p>
          <a:p>
            <a:pPr>
              <a:lnSpc>
                <a:spcPct val="80000"/>
              </a:lnSpc>
              <a:buFontTx/>
              <a:buNone/>
            </a:pPr>
            <a:r>
              <a:rPr lang="ru-RU" dirty="0">
                <a:latin typeface="Arial" charset="0"/>
              </a:rPr>
              <a:t>9.3.1.5. Лабораторная работа. Поиск и устранение неполадок настроек NAT</a:t>
            </a:r>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76</a:t>
            </a:fld>
            <a:endParaRPr lang="ru-RU" dirty="0"/>
          </a:p>
        </p:txBody>
      </p:sp>
    </p:spTree>
    <p:extLst>
      <p:ext uri="{BB962C8B-B14F-4D97-AF65-F5344CB8AC3E}">
        <p14:creationId xmlns="" xmlns:p14="http://schemas.microsoft.com/office/powerpoint/2010/main" val="42079908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ru-RU" sz="1200" b="0" dirty="0"/>
              <a:t>9. NAT для IPv4</a:t>
            </a:r>
          </a:p>
          <a:p>
            <a:pPr>
              <a:buFontTx/>
              <a:buNone/>
            </a:pPr>
            <a:r>
              <a:rPr lang="ru-RU" sz="1200" b="0" dirty="0"/>
              <a:t>9.4. Краткий обзор</a:t>
            </a:r>
            <a:endParaRPr lang="ru-RU" dirty="0"/>
          </a:p>
          <a:p>
            <a:endParaRPr lang="ru-RU"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77</a:t>
            </a:fld>
            <a:endParaRPr lang="ru-RU" dirty="0"/>
          </a:p>
        </p:txBody>
      </p:sp>
    </p:spTree>
    <p:extLst>
      <p:ext uri="{BB962C8B-B14F-4D97-AF65-F5344CB8AC3E}">
        <p14:creationId xmlns="" xmlns:p14="http://schemas.microsoft.com/office/powerpoint/2010/main" val="176410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mtClean="0"/>
              <a:t>9.4. Краткий обзор</a:t>
            </a:r>
          </a:p>
          <a:p>
            <a:r>
              <a:rPr lang="ru-RU" smtClean="0"/>
              <a:t>9.4.1. </a:t>
            </a:r>
            <a:r>
              <a:rPr lang="ru-RU" sz="1200" b="0" i="0" kern="1200" dirty="0">
                <a:solidFill>
                  <a:schemeClr val="tx1"/>
                </a:solidFill>
                <a:effectLst/>
                <a:latin typeface="+mn-lt"/>
              </a:rPr>
              <a:t>Заключение </a:t>
            </a:r>
            <a:r>
              <a:rPr lang="en-US" sz="1200" b="0" i="0" kern="1200" dirty="0">
                <a:solidFill>
                  <a:schemeClr val="tx1"/>
                </a:solidFill>
                <a:effectLst/>
                <a:latin typeface="+mn-lt"/>
              </a:rPr>
              <a:t>	</a:t>
            </a:r>
            <a:endParaRPr lang="ru-RU" dirty="0"/>
          </a:p>
          <a:p>
            <a:pPr>
              <a:lnSpc>
                <a:spcPct val="80000"/>
              </a:lnSpc>
              <a:buFontTx/>
              <a:buNone/>
            </a:pPr>
            <a:r>
              <a:rPr lang="ru-RU" smtClean="0"/>
              <a:t>9.4.1.2. Packet Tracer. Отработка комплексных практических навыков </a:t>
            </a:r>
            <a:endParaRPr lang="ru-RU" alt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pPr/>
              <a:t>78</a:t>
            </a:fld>
            <a:endParaRPr lang="ru-RU" dirty="0"/>
          </a:p>
        </p:txBody>
      </p:sp>
    </p:spTree>
    <p:extLst>
      <p:ext uri="{BB962C8B-B14F-4D97-AF65-F5344CB8AC3E}">
        <p14:creationId xmlns="" xmlns:p14="http://schemas.microsoft.com/office/powerpoint/2010/main" val="13912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79</a:t>
            </a:fld>
            <a:endParaRPr lang="ru-RU" sz="8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ru-RU" smtClean="0"/>
              <a:t>9.4. Краткий обзор</a:t>
            </a:r>
          </a:p>
          <a:p>
            <a:r>
              <a:rPr lang="ru-RU" smtClean="0"/>
              <a:t>9.4.1. </a:t>
            </a:r>
            <a:r>
              <a:rPr lang="ru-RU" sz="1200" b="0" i="0" kern="1200" dirty="0">
                <a:solidFill>
                  <a:schemeClr val="tx1"/>
                </a:solidFill>
                <a:effectLst/>
                <a:latin typeface="+mn-lt"/>
              </a:rPr>
              <a:t>Заключение </a:t>
            </a:r>
            <a:r>
              <a:rPr lang="en-US" sz="1200" b="0" i="0" kern="1200" dirty="0">
                <a:solidFill>
                  <a:schemeClr val="tx1"/>
                </a:solidFill>
                <a:effectLst/>
                <a:latin typeface="+mn-lt"/>
              </a:rPr>
              <a:t>	</a:t>
            </a:r>
            <a:endParaRPr lang="ru-RU" dirty="0"/>
          </a:p>
          <a:p>
            <a:pPr>
              <a:lnSpc>
                <a:spcPct val="80000"/>
              </a:lnSpc>
              <a:buFontTx/>
              <a:buNone/>
            </a:pPr>
            <a:r>
              <a:rPr lang="ru-RU" smtClean="0"/>
              <a:t>9.4.1.3. NAT для IPv4</a:t>
            </a:r>
            <a:endParaRPr lang="ru-RU" altLang="en-US" dirty="0"/>
          </a:p>
        </p:txBody>
      </p:sp>
    </p:spTree>
    <p:extLst>
      <p:ext uri="{BB962C8B-B14F-4D97-AF65-F5344CB8AC3E}">
        <p14:creationId xmlns="" xmlns:p14="http://schemas.microsoft.com/office/powerpoint/2010/main" val="242379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2560579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80</a:t>
            </a:fld>
            <a:endParaRPr lang="ru-RU"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buFontTx/>
              <a:buNone/>
            </a:pPr>
            <a:r>
              <a:rPr lang="ru-RU" dirty="0">
                <a:latin typeface="Arial" charset="0"/>
              </a:rPr>
              <a:t>Модуль 9. Новые термины и команды</a:t>
            </a:r>
            <a:endParaRPr lang="ru-RU" dirty="0"/>
          </a:p>
        </p:txBody>
      </p:sp>
    </p:spTree>
    <p:extLst>
      <p:ext uri="{BB962C8B-B14F-4D97-AF65-F5344CB8AC3E}">
        <p14:creationId xmlns="" xmlns:p14="http://schemas.microsoft.com/office/powerpoint/2010/main" val="1599976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1018C-6CAF-B84E-B92C-ECB119457FBA}" type="slidenum">
              <a:rPr lang="en-US" smtClean="0"/>
              <a:pPr/>
              <a:t>81</a:t>
            </a:fld>
            <a:endParaRPr lang="ru-RU" dirty="0"/>
          </a:p>
        </p:txBody>
      </p:sp>
    </p:spTree>
    <p:extLst>
      <p:ext uri="{BB962C8B-B14F-4D97-AF65-F5344CB8AC3E}">
        <p14:creationId xmlns="" xmlns:p14="http://schemas.microsoft.com/office/powerpoint/2010/main" val="303018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ru-RU"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 xmlns:p14="http://schemas.microsoft.com/office/powerpoint/2010/main" val="3524546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 xmlns:p14="http://schemas.microsoft.com/office/powerpoint/2010/main" val="3086725553"/>
      </p:ext>
    </p:extLst>
  </p:cSld>
  <p:clrMapOvr>
    <a:masterClrMapping/>
  </p:clrMapOvr>
  <p:transition spd="slow">
    <p:wipe/>
  </p:transition>
  <p:timing>
    <p:tnLst>
      <p:par>
        <p:cTn id="1" dur="indefinite" restart="never" nodeType="tmRoot"/>
      </p:par>
    </p:tnLst>
  </p:timing>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a:sym typeface="Arial" pitchFamily="34" charset="0"/>
              </a:rPr>
              <a:t>Click to edit Master title style</a:t>
            </a:r>
          </a:p>
        </p:txBody>
      </p:sp>
    </p:spTree>
    <p:extLst>
      <p:ext uri="{BB962C8B-B14F-4D97-AF65-F5344CB8AC3E}">
        <p14:creationId xmlns=""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a:t>Click to edit Master title style</a:t>
            </a:r>
          </a:p>
        </p:txBody>
      </p:sp>
    </p:spTree>
    <p:extLst>
      <p:ext uri="{BB962C8B-B14F-4D97-AF65-F5344CB8AC3E}">
        <p14:creationId xmlns="" xmlns:p14="http://schemas.microsoft.com/office/powerpoint/2010/main" val="3653042546"/>
      </p:ext>
    </p:extLst>
  </p:cSld>
  <p:clrMapOvr>
    <a:masterClrMapping/>
  </p:clrMapOvr>
  <p:transition spd="slow">
    <p:wipe/>
  </p:transition>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a:t>Click to edit Master title style</a:t>
            </a:r>
          </a:p>
        </p:txBody>
      </p:sp>
    </p:spTree>
    <p:extLst>
      <p:ext uri="{BB962C8B-B14F-4D97-AF65-F5344CB8AC3E}">
        <p14:creationId xmlns="" xmlns:p14="http://schemas.microsoft.com/office/powerpoint/2010/main" val="1974617842"/>
      </p:ext>
    </p:extLst>
  </p:cSld>
  <p:clrMapOvr>
    <a:masterClrMapping/>
  </p:clrMapOvr>
  <p:transition spd="slow">
    <p:wipe/>
  </p:transition>
  <p:extLst mod="1">
    <p:ext uri="{DCECCB84-F9BA-43D5-87BE-67443E8EF086}">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ru-RU" sz="600" dirty="0">
              <a:solidFill>
                <a:schemeClr val="accent5">
                  <a:lumMod val="50000"/>
                </a:schemeClr>
              </a:solidFill>
              <a:latin typeface="+mn-lt"/>
              <a:ea typeface="+mn-ea"/>
              <a:cs typeface="CiscoSans Thin"/>
            </a:endParaRP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4"/>
          <p:cNvSpPr>
            <a:spLocks noChangeArrowheads="1"/>
          </p:cNvSpPr>
          <p:nvPr userDrawn="1"/>
        </p:nvSpPr>
        <p:spPr bwMode="ltGray">
          <a:xfrm>
            <a:off x="4412140" y="4741653"/>
            <a:ext cx="411338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ru-RU" sz="600" kern="1200" dirty="0">
                <a:solidFill>
                  <a:schemeClr val="accent5">
                    <a:lumMod val="50000"/>
                  </a:schemeClr>
                </a:solidFill>
                <a:latin typeface="+mn-lt"/>
                <a:ea typeface="ＭＳ Ｐゴシック" pitchFamily="34" charset="-128"/>
                <a:cs typeface="+mn-cs"/>
              </a:rPr>
              <a:t>© Cisco и/или ее дочерние компании, 2016. Все права защищены</a:t>
            </a:r>
            <a:r>
              <a:rPr lang="ru-RU" sz="600" kern="1200" dirty="0" smtClean="0">
                <a:solidFill>
                  <a:schemeClr val="accent5">
                    <a:lumMod val="50000"/>
                  </a:schemeClr>
                </a:solidFill>
                <a:latin typeface="+mn-lt"/>
                <a:ea typeface="ＭＳ Ｐゴシック" pitchFamily="34" charset="-128"/>
                <a:cs typeface="+mn-cs"/>
              </a:rPr>
              <a:t>.</a:t>
            </a:r>
            <a:r>
              <a:rPr lang="en-US" sz="600" kern="1200" dirty="0" smtClean="0">
                <a:solidFill>
                  <a:schemeClr val="accent5">
                    <a:lumMod val="50000"/>
                  </a:schemeClr>
                </a:solidFill>
                <a:latin typeface="+mn-lt"/>
                <a:ea typeface="ＭＳ Ｐゴシック" pitchFamily="34" charset="-128"/>
                <a:cs typeface="+mn-cs"/>
              </a:rPr>
              <a:t> </a:t>
            </a:r>
            <a:r>
              <a:rPr lang="ru-RU" sz="600" kern="1200" dirty="0" smtClean="0">
                <a:solidFill>
                  <a:schemeClr val="accent5">
                    <a:lumMod val="50000"/>
                  </a:schemeClr>
                </a:solidFill>
                <a:latin typeface="+mn-lt"/>
                <a:ea typeface="ＭＳ Ｐゴシック" pitchFamily="34" charset="-128"/>
                <a:cs typeface="+mn-cs"/>
              </a:rPr>
              <a:t>Конфиденциальная </a:t>
            </a:r>
            <a:r>
              <a:rPr lang="ru-RU" sz="600" kern="1200" dirty="0">
                <a:solidFill>
                  <a:schemeClr val="accent5">
                    <a:lumMod val="50000"/>
                  </a:schemeClr>
                </a:solidFill>
                <a:latin typeface="+mn-lt"/>
                <a:ea typeface="ＭＳ Ｐゴシック" pitchFamily="34" charset="-128"/>
                <a:cs typeface="+mn-cs"/>
              </a:rPr>
              <a:t>информация Cisco</a:t>
            </a:r>
          </a:p>
        </p:txBody>
      </p:sp>
    </p:spTree>
    <p:extLst>
      <p:ext uri="{BB962C8B-B14F-4D97-AF65-F5344CB8AC3E}">
        <p14:creationId xmlns=""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a:t>Click to edit Master title style</a:t>
            </a:r>
            <a:endParaRPr lang="en-GB" dirty="0"/>
          </a:p>
        </p:txBody>
      </p:sp>
    </p:spTree>
    <p:extLst>
      <p:ext uri="{BB962C8B-B14F-4D97-AF65-F5344CB8AC3E}">
        <p14:creationId xmlns="" xmlns:p14="http://schemas.microsoft.com/office/powerpoint/2010/main" val="5429679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a:t>Click to edit Master title style</a:t>
            </a:r>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ru-RU" sz="600" dirty="0">
              <a:solidFill>
                <a:schemeClr val="accent3">
                  <a:lumMod val="85000"/>
                </a:schemeClr>
              </a:solidFill>
              <a:latin typeface="+mn-lt"/>
              <a:ea typeface="+mn-ea"/>
              <a:cs typeface="CiscoSans Thin"/>
            </a:endParaRP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3" name="Rectangle 4"/>
          <p:cNvSpPr>
            <a:spLocks noChangeArrowheads="1"/>
          </p:cNvSpPr>
          <p:nvPr userDrawn="1"/>
        </p:nvSpPr>
        <p:spPr bwMode="ltGray">
          <a:xfrm>
            <a:off x="4412140" y="4741653"/>
            <a:ext cx="4113387"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ru-RU" sz="600" dirty="0">
                <a:solidFill>
                  <a:schemeClr val="accent3">
                    <a:lumMod val="85000"/>
                  </a:schemeClr>
                </a:solidFill>
                <a:latin typeface="+mn-lt"/>
              </a:rPr>
              <a:t>© Cisco и/или ее дочерние компании, 2016. Все права защищены</a:t>
            </a:r>
            <a:r>
              <a:rPr lang="ru-RU" sz="600" dirty="0" smtClean="0">
                <a:solidFill>
                  <a:schemeClr val="accent3">
                    <a:lumMod val="85000"/>
                  </a:schemeClr>
                </a:solidFill>
                <a:latin typeface="+mn-lt"/>
              </a:rPr>
              <a:t>.</a:t>
            </a:r>
            <a:r>
              <a:rPr lang="en-US" sz="600" dirty="0" smtClean="0">
                <a:solidFill>
                  <a:schemeClr val="accent3">
                    <a:lumMod val="85000"/>
                  </a:schemeClr>
                </a:solidFill>
                <a:latin typeface="+mn-lt"/>
              </a:rPr>
              <a:t> </a:t>
            </a:r>
            <a:r>
              <a:rPr lang="ru-RU" sz="600" dirty="0" smtClean="0">
                <a:solidFill>
                  <a:schemeClr val="accent3">
                    <a:lumMod val="85000"/>
                  </a:schemeClr>
                </a:solidFill>
                <a:latin typeface="+mn-lt"/>
              </a:rPr>
              <a:t>Конфиденциальная </a:t>
            </a:r>
            <a:r>
              <a:rPr lang="ru-RU" sz="600" dirty="0">
                <a:solidFill>
                  <a:schemeClr val="accent3">
                    <a:lumMod val="85000"/>
                  </a:schemeClr>
                </a:solidFill>
                <a:latin typeface="+mn-lt"/>
              </a:rPr>
              <a:t>информация Cisco</a:t>
            </a:r>
          </a:p>
        </p:txBody>
      </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s://en.wikiversity.org/wiki/Cisco_Networking/CCENT" TargetMode="External"/><Relationship Id="rId4" Type="http://schemas.openxmlformats.org/officeDocument/2006/relationships/hyperlink" Target="https://www.netacad.com/group/communities/ccna-blo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ru-RU" smtClean="0"/>
              <a:t>Материалы для инструктора</a:t>
            </a:r>
          </a:p>
        </p:txBody>
      </p:sp>
      <p:sp>
        <p:nvSpPr>
          <p:cNvPr id="6" name="Title 5"/>
          <p:cNvSpPr>
            <a:spLocks noGrp="1"/>
          </p:cNvSpPr>
          <p:nvPr>
            <p:ph type="ctrTitle"/>
          </p:nvPr>
        </p:nvSpPr>
        <p:spPr>
          <a:xfrm>
            <a:off x="425765" y="2300750"/>
            <a:ext cx="6773198" cy="644730"/>
          </a:xfrm>
        </p:spPr>
        <p:txBody>
          <a:bodyPr/>
          <a:lstStyle/>
          <a:p>
            <a:r>
              <a:rPr lang="ru-RU" smtClean="0"/>
              <a:t>Глава 9. NAT для IPv4</a:t>
            </a:r>
          </a:p>
        </p:txBody>
      </p:sp>
      <p:sp>
        <p:nvSpPr>
          <p:cNvPr id="7" name="Subtitle 6"/>
          <p:cNvSpPr>
            <a:spLocks noGrp="1"/>
          </p:cNvSpPr>
          <p:nvPr>
            <p:ph type="subTitle" idx="1"/>
          </p:nvPr>
        </p:nvSpPr>
        <p:spPr>
          <a:xfrm>
            <a:off x="469496" y="3809526"/>
            <a:ext cx="2986625" cy="902174"/>
          </a:xfrm>
        </p:spPr>
        <p:txBody>
          <a:bodyPr/>
          <a:lstStyle/>
          <a:p>
            <a:r>
              <a:rPr lang="ru-RU" smtClean="0"/>
              <a:t>CCNA Routing and Switching</a:t>
            </a:r>
          </a:p>
          <a:p>
            <a:r>
              <a:rPr lang="ru-RU" smtClean="0"/>
              <a:t>Routing and Switching Essentials v6.0</a:t>
            </a:r>
          </a:p>
          <a:p>
            <a:endParaRPr lang="ru-RU" dirty="0"/>
          </a:p>
        </p:txBody>
      </p:sp>
    </p:spTree>
    <p:extLst>
      <p:ext uri="{BB962C8B-B14F-4D97-AF65-F5344CB8AC3E}">
        <p14:creationId xmlns="" xmlns:p14="http://schemas.microsoft.com/office/powerpoint/2010/main" val="3436504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ru-RU" smtClean="0"/>
              <a:t>Расскажите о том, что общедоступные IP-адреса арендуются у поставщика услуг — они предоставляются в рамках подключения услуги или по запросу.</a:t>
            </a:r>
          </a:p>
          <a:p>
            <a:r>
              <a:rPr lang="ru-RU" smtClean="0"/>
              <a:t>Напомните, что все общедоступные адреса IPv4 с выходом в Интернет должны быть зарегистрированы у регионального интернет-регистратора (RIR).</a:t>
            </a:r>
          </a:p>
          <a:p>
            <a:r>
              <a:rPr lang="ru-RU" smtClean="0"/>
              <a:t>Количество адресов IPv4 ограничено, теоретически их максимальное число составляет 4,3 миллиарда адресов.</a:t>
            </a:r>
          </a:p>
          <a:p>
            <a:r>
              <a:rPr lang="ru-RU" smtClean="0"/>
              <a:t>Долгосрочным решением является IPv6. Краткосрочное же решение состоит в применении преобразования сетевых адресов (NAT), которое в большинстве случаев используется для подключения компаний и иногда — для подключения домашних пользователей.</a:t>
            </a:r>
          </a:p>
          <a:p>
            <a:r>
              <a:rPr lang="ru-RU" smtClean="0"/>
              <a:t>Расскажите о том, что преобразование NAT выполняется устройством, которое подписано «Граничный маршрутизатор», то есть устройством, которое подключается к поставщику.</a:t>
            </a:r>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309777945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6" y="667208"/>
            <a:ext cx="9015433" cy="4155319"/>
          </a:xfrm>
        </p:spPr>
        <p:txBody>
          <a:bodyPr/>
          <a:lstStyle/>
          <a:p>
            <a:r>
              <a:rPr lang="ru-RU" dirty="0" smtClean="0"/>
              <a:t>Раздел 9.1. Термины</a:t>
            </a:r>
          </a:p>
          <a:p>
            <a:pPr lvl="1"/>
            <a:r>
              <a:rPr lang="ru-RU" dirty="0" smtClean="0"/>
              <a:t>Определите четыре типа адресов NAT — применяя эти термины, всегда помните, что необходимо представлять себе внутреннее устройство (с частным адресом), отправляющем данные на внешнее устройство (с общедоступным адресом). Покажите рисунок из раздела 9.1.1.3 учебного плана.</a:t>
            </a:r>
          </a:p>
          <a:p>
            <a:pPr lvl="2"/>
            <a:r>
              <a:rPr lang="ru-RU" dirty="0" smtClean="0"/>
              <a:t>Внутренний локальный адрес — частный адрес внутри компании.</a:t>
            </a:r>
          </a:p>
          <a:p>
            <a:pPr lvl="2">
              <a:lnSpc>
                <a:spcPct val="97000"/>
              </a:lnSpc>
            </a:pPr>
            <a:r>
              <a:rPr lang="ru-RU" dirty="0" smtClean="0"/>
              <a:t>Внешний локальный адрес — общедоступный адрес целевого устройства (за граничным маршрутизатором или за пределами локальной сети компании или дома; этот адрес является локальным, так как он проводится в заголовке пакета, когда пакет направляется в Интернет для отправки на целевое устройство.</a:t>
            </a:r>
          </a:p>
          <a:p>
            <a:pPr lvl="2">
              <a:lnSpc>
                <a:spcPct val="97000"/>
              </a:lnSpc>
            </a:pPr>
            <a:r>
              <a:rPr lang="ru-RU" dirty="0" smtClean="0"/>
              <a:t>Внутренний глобальный адрес — общедоступный IP-адрес, назначаемый внутреннему локальному адресу, когда пакеты с внутреннего устройства переходят во внешнюю сеть (за пределы граничного маршрутизатора).</a:t>
            </a:r>
          </a:p>
          <a:p>
            <a:pPr lvl="2">
              <a:lnSpc>
                <a:spcPct val="97000"/>
              </a:lnSpc>
            </a:pPr>
            <a:r>
              <a:rPr lang="ru-RU" dirty="0" smtClean="0"/>
              <a:t>Внешний глобальный адрес — общедоступный IP-адрес, назначаемый целевому устройству.</a:t>
            </a:r>
          </a:p>
          <a:p>
            <a:pPr lvl="2">
              <a:lnSpc>
                <a:spcPct val="97000"/>
              </a:lnSpc>
            </a:pPr>
            <a:r>
              <a:rPr lang="ru-RU" dirty="0" smtClean="0"/>
              <a:t>Следует помнить, что адреса могут быть разбиты на два раздела.</a:t>
            </a:r>
          </a:p>
          <a:p>
            <a:pPr lvl="3">
              <a:lnSpc>
                <a:spcPct val="97000"/>
              </a:lnSpc>
            </a:pPr>
            <a:r>
              <a:rPr lang="ru-RU" dirty="0" smtClean="0"/>
              <a:t>Внутренний или внешний адрес. Внутренний — это адрес устройства, имеющего частный IP-адрес, назначенный «внутри» компании. Внешний — это общедоступный адрес целевого устройства.</a:t>
            </a:r>
          </a:p>
          <a:p>
            <a:pPr lvl="3">
              <a:lnSpc>
                <a:spcPct val="97000"/>
              </a:lnSpc>
            </a:pPr>
            <a:r>
              <a:rPr lang="ru-RU" dirty="0" smtClean="0"/>
              <a:t>Локальный или глобальный адрес. Локальный адрес — это любой адрес, действующий внутри компании. Это может быть частный адрес сетевого устройства компании или общедоступный адрес целевого устройства. Глобальный адрес — это любой адрес за пределами сети компании. Эти адреса являются общедоступными, когда они направляются в Интернет, так как это обязательное требование.</a:t>
            </a:r>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40976580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7" y="667208"/>
            <a:ext cx="8853286" cy="4155319"/>
          </a:xfrm>
        </p:spPr>
        <p:txBody>
          <a:bodyPr/>
          <a:lstStyle/>
          <a:p>
            <a:r>
              <a:rPr lang="ru-RU" dirty="0" smtClean="0"/>
              <a:t>Раздел 9.1. Термины</a:t>
            </a:r>
          </a:p>
          <a:p>
            <a:pPr lvl="1"/>
            <a:r>
              <a:rPr lang="ru-RU" dirty="0" smtClean="0"/>
              <a:t>Выполните упражнение 9.1.1.6 вместе со студентами, чтобы проверить, усвоили ли они основы адресов NAT.</a:t>
            </a:r>
          </a:p>
          <a:p>
            <a:r>
              <a:rPr lang="ru-RU" dirty="0" smtClean="0"/>
              <a:t>Раздел 9.1.2. Типы NAT</a:t>
            </a:r>
          </a:p>
          <a:p>
            <a:pPr lvl="1"/>
            <a:r>
              <a:rPr lang="ru-RU" dirty="0" smtClean="0"/>
              <a:t>Один общедоступный (глобальный) IP-адрес может обеспечить более 65 000 преобразований для внутренних устройств компании, которым назначены частные IP-адреса.</a:t>
            </a:r>
          </a:p>
          <a:p>
            <a:pPr lvl="1"/>
            <a:r>
              <a:rPr lang="ru-RU" dirty="0" smtClean="0"/>
              <a:t>Типы NAT</a:t>
            </a:r>
          </a:p>
          <a:p>
            <a:pPr lvl="2"/>
            <a:r>
              <a:rPr lang="ru-RU" dirty="0" smtClean="0"/>
              <a:t>Статическое преобразование NAT — это когда один частный адрес сопоставляется с одним общедоступным адресом. Одному устройству (обычно серверу) внутри компании, имеющему частный IP-адрес, назначается общедоступный адрес, чтобы к этому устройству можно было обращаться из внешних сетей.</a:t>
            </a:r>
          </a:p>
          <a:p>
            <a:pPr lvl="2"/>
            <a:r>
              <a:rPr lang="ru-RU" dirty="0" smtClean="0"/>
              <a:t>Динамическая трансляция сетевых адресов — это когда несколько частных адресов сопоставляются с меньшим числом общедоступных адресов.</a:t>
            </a:r>
          </a:p>
          <a:p>
            <a:pPr lvl="2"/>
            <a:r>
              <a:rPr lang="ru-RU" dirty="0" smtClean="0"/>
              <a:t>Преобразование адресов портов (PAT) — когда несколько частных адресов сопоставляются с одним общедоступным адресом. Его еще называют перегрузкой NAT.</a:t>
            </a:r>
          </a:p>
          <a:p>
            <a:pPr lvl="1"/>
            <a:r>
              <a:rPr lang="ru-RU" dirty="0" smtClean="0"/>
              <a:t>Обращаем внимание, что инструктор может рассказать только о статическом преобразовании NAT и показать его конфигурацию. А затем объяснить или продемонстрировать PAT.</a:t>
            </a:r>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185195202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6" y="681287"/>
            <a:ext cx="9015433" cy="4155319"/>
          </a:xfrm>
        </p:spPr>
        <p:txBody>
          <a:bodyPr/>
          <a:lstStyle/>
          <a:p>
            <a:r>
              <a:rPr lang="ru-RU" sz="1400" dirty="0" smtClean="0"/>
              <a:t>Раздел 9.1.2. Типы NAT (продолжение)</a:t>
            </a:r>
          </a:p>
          <a:p>
            <a:pPr lvl="1"/>
            <a:r>
              <a:rPr lang="ru-RU" sz="1200" dirty="0" smtClean="0"/>
              <a:t>Расскажите о том, что протоколы TCP и UDP назначают номера исходных портов и портов назначения на уровне 4.</a:t>
            </a:r>
          </a:p>
          <a:p>
            <a:pPr lvl="2"/>
            <a:r>
              <a:rPr lang="ru-RU" sz="1100" dirty="0" smtClean="0"/>
              <a:t>Если номера исходных портов не задействованы, они могут использоваться PAT.</a:t>
            </a:r>
          </a:p>
          <a:p>
            <a:pPr lvl="2"/>
            <a:r>
              <a:rPr lang="ru-RU" sz="1100" dirty="0" smtClean="0"/>
              <a:t>Если номер исходного порта задействован, назначается номер порта из одной из следующих групп: 0–511, 512–1023, </a:t>
            </a:r>
            <a:r>
              <a:rPr lang="en-US" sz="1100" dirty="0" smtClean="0"/>
              <a:t/>
            </a:r>
            <a:br>
              <a:rPr lang="en-US" sz="1100" dirty="0" smtClean="0"/>
            </a:br>
            <a:r>
              <a:rPr lang="ru-RU" sz="1100" dirty="0" smtClean="0"/>
              <a:t>1024–65 535.</a:t>
            </a:r>
          </a:p>
          <a:p>
            <a:pPr lvl="2"/>
            <a:r>
              <a:rPr lang="ru-RU" sz="1100" dirty="0" smtClean="0"/>
              <a:t>Объясните, что ICMP по-прежнему можно преобразовывать и что пакет отправляется на сетевое устройство с общедоступным (глобальным) IP-адресом, так как PAT назначает номера портов для преобразования.</a:t>
            </a:r>
          </a:p>
          <a:p>
            <a:pPr lvl="2"/>
            <a:r>
              <a:rPr lang="ru-RU" sz="1100" dirty="0" smtClean="0"/>
              <a:t>Для изложения этой информации полезным может оказаться упражнение 9.2.3.5.</a:t>
            </a:r>
          </a:p>
          <a:p>
            <a:pPr lvl="1"/>
            <a:r>
              <a:rPr lang="ru-RU" sz="1200" dirty="0" smtClean="0"/>
              <a:t>Раздел 9.1.3. Преимущества и недостатки NAT</a:t>
            </a:r>
          </a:p>
          <a:p>
            <a:pPr lvl="2"/>
            <a:r>
              <a:rPr lang="ru-RU" sz="1100" dirty="0" smtClean="0"/>
              <a:t>Спросите студентов, в чем, по их мнению (после того как они познакомились с NAT), состоят преимущества NAT (позволяет экономить общедоступные IP-адреса, обеспечивает постоянство (неизменность) частной IP-адресации, обеспечивает адаптивность при изменении поставщиков или типов подключений к общедоступной сети, а также безопасность сети).</a:t>
            </a:r>
          </a:p>
          <a:p>
            <a:pPr lvl="2"/>
            <a:r>
              <a:rPr lang="ru-RU" sz="1100" dirty="0" smtClean="0"/>
              <a:t>Спросите студентов, какие, по их мнению, недостатки влечет за собой использование NAT в компании (падение производительности, ухудшение функциональности при взаимодействии двух конечных устройств, отсутствие трассировки пакета, затрудненное туннелирование и возможное прерывание при установлении подключений TCP). Если это окажется для них слишком сложным, откройте рисунок из раздела 9.1.1.2, покажите, где реализуется NAT, и спросите, как такой объем работы или трафика может повлиять на устройство. Расскажите о потоке пакетов и о том, как сложно становится выполнять отслеживание. Можно напомнить о таких сериалах, как «Место преступления: Лас‑Вегас» и «Морская полиция: Спецотдел», как кто-то не мог отследить пакет внутри компании.</a:t>
            </a:r>
          </a:p>
          <a:p>
            <a:pPr lvl="1"/>
            <a:endParaRPr lang="ru-RU" sz="1200" dirty="0"/>
          </a:p>
          <a:p>
            <a:pPr lvl="2"/>
            <a:endParaRPr lang="ru-RU" sz="1100" dirty="0"/>
          </a:p>
          <a:p>
            <a:pPr lvl="2"/>
            <a:endParaRPr lang="ru-RU" sz="1100" dirty="0"/>
          </a:p>
          <a:p>
            <a:pPr lvl="1"/>
            <a:endParaRPr lang="ru-RU" sz="1200"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88773052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7" y="597467"/>
            <a:ext cx="8853286" cy="4155319"/>
          </a:xfrm>
        </p:spPr>
        <p:txBody>
          <a:bodyPr/>
          <a:lstStyle/>
          <a:p>
            <a:r>
              <a:rPr lang="ru-RU" smtClean="0"/>
              <a:t>Раздел 9.2. Настройка</a:t>
            </a:r>
          </a:p>
          <a:p>
            <a:pPr lvl="1"/>
            <a:r>
              <a:rPr lang="ru-RU" smtClean="0"/>
              <a:t>Начните со статического преобразования NAT. Запишите на доске команды, которые следует выполнить. </a:t>
            </a:r>
          </a:p>
          <a:p>
            <a:pPr lvl="1"/>
            <a:r>
              <a:rPr lang="ru-RU" smtClean="0"/>
              <a:t>Особо подчеркните, где выполняются команды </a:t>
            </a:r>
            <a:r>
              <a:rPr lang="ru-RU" b="1" dirty="0"/>
              <a:t>ip</a:t>
            </a:r>
            <a:r>
              <a:rPr lang="ru-RU" smtClean="0"/>
              <a:t> </a:t>
            </a:r>
            <a:r>
              <a:rPr lang="ru-RU" b="1" dirty="0"/>
              <a:t>nat inside</a:t>
            </a:r>
            <a:r>
              <a:rPr lang="ru-RU" smtClean="0"/>
              <a:t> и </a:t>
            </a:r>
            <a:r>
              <a:rPr lang="ru-RU" b="1" dirty="0"/>
              <a:t>ip</a:t>
            </a:r>
            <a:r>
              <a:rPr lang="ru-RU" smtClean="0"/>
              <a:t> </a:t>
            </a:r>
            <a:r>
              <a:rPr lang="ru-RU" b="1" dirty="0"/>
              <a:t>nat outside</a:t>
            </a:r>
            <a:r>
              <a:rPr lang="ru-RU" smtClean="0"/>
              <a:t>. Возьмите несколько схем сети из Интернета или нарисуйте сами и попросите учащихся определить, какая команда могла бы применяться к каждому интерфейсу на граничном маршрутизаторе, если бы использовалось статическое преобразование NAT.</a:t>
            </a:r>
          </a:p>
          <a:p>
            <a:pPr lvl="1"/>
            <a:r>
              <a:rPr lang="ru-RU" smtClean="0"/>
              <a:t>Создайте Packet Tracer с частными IP-адресами, назначенными устройствам компании. Выполните кабельное подключение сервера к коммутатору внутри компании. Убедитесь, что серверу назначен частный IP-адрес. Убедитесь, что один маршрутизатор компании подключается к маршрутизатору ISP. Не забудьте настроить на маршрутизаторе ISP статический маршрут к общедоступному IP-адресу, используемому сервером. Создайте заметку в Packet Tracer, в которой укажите, что является общедоступным IP-адресом. Можно также отметить частный IP-адрес под сервером или над ним. Подключите ПК к маршрутизатору ISP с помощью кроссового кабеля. На граничном маршрутизаторе компании должен быть настроен маршрут по умолчанию. </a:t>
            </a:r>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114040294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7" y="597467"/>
            <a:ext cx="8779213" cy="4155319"/>
          </a:xfrm>
        </p:spPr>
        <p:txBody>
          <a:bodyPr/>
          <a:lstStyle/>
          <a:p>
            <a:r>
              <a:rPr lang="ru-RU" dirty="0" smtClean="0"/>
              <a:t>Раздел 9.2. Настройка статического преобразования NAT (продолжение)</a:t>
            </a:r>
          </a:p>
          <a:p>
            <a:pPr lvl="1"/>
            <a:r>
              <a:rPr lang="ru-RU" dirty="0" smtClean="0"/>
              <a:t>Предложите студентам настроить и проверить статическое преобразование NAT в аудитории. Они должны открыть веб-обозреватель на компьютере, подключенном к маршрутизатору интернет-провайдера, и ввести общедоступный IP-адрес сервера. Прежде чем они начнут, расскажите, на каком устройстве будет настраиваться преобразование NAT. Дайте студентам 15 минут на выполнение. Студентам, которым не удается завершить упражнение за 15 минут самостоятельно или с помощью одногруппников, могут выполнить его в качестве домашнего задания.</a:t>
            </a:r>
          </a:p>
          <a:p>
            <a:pPr lvl="2"/>
            <a:r>
              <a:rPr lang="ru-RU" dirty="0" smtClean="0"/>
              <a:t>В этом упражнении будет интересно настроить сообщение, которое отображается в веб-обозревателе после правильной настройки статического преобразования NAT. На сервере перейдите на вкладку </a:t>
            </a:r>
            <a:r>
              <a:rPr lang="ru-RU" b="1" dirty="0"/>
              <a:t>Services</a:t>
            </a:r>
            <a:r>
              <a:rPr lang="ru-RU" dirty="0" smtClean="0"/>
              <a:t> (Сервисы). Выберите </a:t>
            </a:r>
            <a:r>
              <a:rPr lang="ru-RU" b="1" dirty="0"/>
              <a:t>HTTP</a:t>
            </a:r>
            <a:r>
              <a:rPr lang="ru-RU" dirty="0" smtClean="0"/>
              <a:t> в меню слева. Найдите строку 5 или строку с именем файла index.html. Выберите слово </a:t>
            </a:r>
            <a:r>
              <a:rPr lang="ru-RU" b="1" dirty="0"/>
              <a:t>(edit)</a:t>
            </a:r>
            <a:r>
              <a:rPr lang="ru-RU" dirty="0" smtClean="0"/>
              <a:t> в строке с именем файла index.html. Измените текст "Cisco Packet Tracer" или "Welcome to Cisco Packet Tracer. Opening doors to new opportunities. Mind Wide Open" на собственное сообщение для студентов. </a:t>
            </a:r>
          </a:p>
          <a:p>
            <a:pPr lvl="2"/>
            <a:r>
              <a:rPr lang="ru-RU" dirty="0" smtClean="0"/>
              <a:t>Студенты обязательно должны выполнить команду </a:t>
            </a:r>
            <a:r>
              <a:rPr lang="ru-RU" b="1" dirty="0"/>
              <a:t>show ip</a:t>
            </a:r>
            <a:r>
              <a:rPr lang="ru-RU" dirty="0" smtClean="0"/>
              <a:t> </a:t>
            </a:r>
            <a:r>
              <a:rPr lang="ru-RU" b="1" dirty="0"/>
              <a:t>nat translations</a:t>
            </a:r>
            <a:r>
              <a:rPr lang="ru-RU" dirty="0" smtClean="0"/>
              <a:t>, чтобы они увидели, что оно все время находится в таблице преобразования.</a:t>
            </a:r>
          </a:p>
          <a:p>
            <a:pPr lvl="2"/>
            <a:endParaRPr lang="ru-RU" dirty="0"/>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362931851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7" y="597467"/>
            <a:ext cx="8901134" cy="4155319"/>
          </a:xfrm>
        </p:spPr>
        <p:txBody>
          <a:bodyPr/>
          <a:lstStyle/>
          <a:p>
            <a:r>
              <a:rPr lang="ru-RU" dirty="0" smtClean="0"/>
              <a:t>Раздел 9.2. Конфигурация (продолжение)</a:t>
            </a:r>
          </a:p>
          <a:p>
            <a:pPr lvl="1"/>
            <a:r>
              <a:rPr lang="ru-RU" sz="1200" dirty="0" smtClean="0"/>
              <a:t>Рассматривая PAT, записывайте на доске команды, которые нужно выполнить, рядом с рисунком или примером сценария.</a:t>
            </a:r>
          </a:p>
          <a:p>
            <a:pPr lvl="1"/>
            <a:r>
              <a:rPr lang="ru-RU" sz="1200" dirty="0" smtClean="0"/>
              <a:t>Снова опишите поток пакетов и преобразование. </a:t>
            </a:r>
          </a:p>
          <a:p>
            <a:pPr lvl="1"/>
            <a:r>
              <a:rPr lang="ru-RU" sz="1200" dirty="0" smtClean="0"/>
              <a:t>Объясните, что существуют две распространенные реализации PAT: (1) с использованием пула общедоступных адресов; (2) с использованием общедоступного IP-адреса на внешнем интерфейсе граничного маршрутизатора или устройства, которое подключается к общедоступной сети.</a:t>
            </a:r>
          </a:p>
          <a:p>
            <a:pPr lvl="1"/>
            <a:r>
              <a:rPr lang="ru-RU" sz="1200" dirty="0" smtClean="0"/>
              <a:t>Создайте Packet Tracer с частными IP-адресами, назначенными устройствам компании. Можно использовать ту же конфигурацию, которая использовалась при изучении статического NAT. Выполните кабельное подключение сервера к коммутатору внутри компании. Убедитесь, что серверу назначен частный IP-адрес. Убедитесь, что один маршрутизатор компании подключается к маршрутизатору ISP. Не забывайте, что на маршрутизаторе ISP должен быть настроен статический маршрут к общедоступным IP-адресам (пулу), используемым в компании. Создайте заметку в Packet Tracer с описанием того, чем являются общедоступные IP-адреса. Подключите </a:t>
            </a:r>
            <a:r>
              <a:rPr lang="ru-RU" sz="1200" smtClean="0"/>
              <a:t>ПК к маршрутизатору </a:t>
            </a:r>
            <a:r>
              <a:rPr lang="ru-RU" sz="1200" dirty="0" smtClean="0"/>
              <a:t>ISP с помощью кроссового кабеля. Настройте маршрут по умолчанию на граничном маршрутизаторе компании и распространите этот маршрут на внутренние маршрутизаторы компании. Попросите студентов настроить и проверить PAT в аудитории. Попросите их отправить ping-запрос от внутреннего устройства на компьютер, подключенный к маршрутизатору ISP. Дайте студентам 30 минут на выполнение. Студентам, которым не удается завершить упражнение за 30 минут самостоятельно или с помощью одногруппников, могут выполнить его в качестве домашнего задания. Это упражнение лучше выполнять группами по двое.</a:t>
            </a:r>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24054653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7" y="597467"/>
            <a:ext cx="8853286" cy="4155319"/>
          </a:xfrm>
        </p:spPr>
        <p:txBody>
          <a:bodyPr/>
          <a:lstStyle/>
          <a:p>
            <a:r>
              <a:rPr lang="ru-RU" dirty="0" smtClean="0"/>
              <a:t>Раздел 9.2. Конфигурация (продолжение)</a:t>
            </a:r>
          </a:p>
          <a:p>
            <a:pPr lvl="1"/>
            <a:r>
              <a:rPr lang="ru-RU" sz="1300" dirty="0" smtClean="0"/>
              <a:t>Наконец, запишите команды для настройки PAT с помощью внешнего интерфейса граничного маршрутизатора или устройства, которое подключается к общедоступной сети.</a:t>
            </a:r>
          </a:p>
          <a:p>
            <a:pPr lvl="1"/>
            <a:r>
              <a:rPr lang="ru-RU" sz="1300" dirty="0" smtClean="0"/>
              <a:t>Создайте Packet Tracer с частными IP-адресами, назначенными устройствам компании. Можно использовать ту же конфигурацию, которая использовалась при изучении статического NAT. Убедитесь, что один маршрутизатор компании подключается к маршрутизатору ISP. Обязательно используйте общедоступные IP-адреса в сети между маршрутизатором компании и маршрутизатором ISP. Рекомендуется отметить это в Packet Tracer. Подключите ПК к маршрутизатору ISP с помощью кроссового кабеля. Настройте маршрут по умолчанию на граничном маршрутизаторе </a:t>
            </a:r>
            <a:r>
              <a:rPr lang="ru-RU" sz="1300" smtClean="0"/>
              <a:t>компании и распространите </a:t>
            </a:r>
            <a:r>
              <a:rPr lang="ru-RU" sz="1300" dirty="0" smtClean="0"/>
              <a:t>этот маршрут на внутренние маршрутизаторы компании. Попросите студентов настроить и проверить PAT в аудитории. Попросите их отправить ping-запрос от внутреннего устройства на компьютер, подключенный к маршрутизатору ISP. Предоставьте им 15 минут на выполнение, если они сделали упражнение по настройке PAT из пула адресов. Учащиеся, которые не смогут завершить упражнение за 15 минут самостоятельно или с помощью одногруппников, могут выполнить его в качестве домашнего задания. Это упражнение лучше выполнять индивидуально или группами по двое.</a:t>
            </a:r>
          </a:p>
          <a:p>
            <a:pPr lvl="1"/>
            <a:r>
              <a:rPr lang="ru-RU" sz="1300" dirty="0" smtClean="0"/>
              <a:t>Обязательно расскажите, что при ошибках в настройках PAT требуется либо удалить преобразования сетевых адресов, либо подождать истечение их времени ожидания, чтобы удалить ошибочные настройки.</a:t>
            </a:r>
          </a:p>
          <a:p>
            <a:pPr lvl="2"/>
            <a:endParaRPr lang="ru-RU" dirty="0"/>
          </a:p>
          <a:p>
            <a:pPr lvl="1"/>
            <a:endParaRPr lang="ru-RU" dirty="0"/>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157949678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a:xfrm>
            <a:off x="128566" y="597467"/>
            <a:ext cx="8931613" cy="4155319"/>
          </a:xfrm>
        </p:spPr>
        <p:txBody>
          <a:bodyPr/>
          <a:lstStyle/>
          <a:p>
            <a:r>
              <a:rPr lang="ru-RU" dirty="0" smtClean="0"/>
              <a:t>Команды NAT </a:t>
            </a:r>
            <a:r>
              <a:rPr lang="ru-RU" b="1" dirty="0"/>
              <a:t>show</a:t>
            </a:r>
            <a:r>
              <a:rPr lang="ru-RU" dirty="0" smtClean="0"/>
              <a:t> и </a:t>
            </a:r>
            <a:r>
              <a:rPr lang="ru-RU" b="1" dirty="0"/>
              <a:t>debug</a:t>
            </a:r>
          </a:p>
          <a:p>
            <a:pPr lvl="1"/>
            <a:r>
              <a:rPr lang="ru-RU" sz="1300" dirty="0" smtClean="0"/>
              <a:t>Самые важные команды, которые необходимо знать</a:t>
            </a:r>
          </a:p>
          <a:p>
            <a:pPr lvl="2"/>
            <a:r>
              <a:rPr lang="ru-RU" sz="1100" b="1" dirty="0"/>
              <a:t>show ip</a:t>
            </a:r>
            <a:r>
              <a:rPr lang="ru-RU" sz="1100" dirty="0" smtClean="0"/>
              <a:t> </a:t>
            </a:r>
            <a:r>
              <a:rPr lang="ru-RU" sz="1100" b="1" dirty="0"/>
              <a:t>nat translations </a:t>
            </a:r>
            <a:r>
              <a:rPr lang="ru-RU" sz="1100" dirty="0" smtClean="0"/>
              <a:t>— расскажите о том, что делать, если преобразования не выполняются: проверить конфигурацию NAT/PAT; проверить, может ли устройство отправлять ping-запросы на внутренние устройства (для них нет никаких преобразований); проверить правильность применения команд </a:t>
            </a:r>
            <a:r>
              <a:rPr lang="ru-RU" sz="1100" b="1" dirty="0"/>
              <a:t>ip</a:t>
            </a:r>
            <a:r>
              <a:rPr lang="ru-RU" sz="1100" dirty="0" smtClean="0"/>
              <a:t> </a:t>
            </a:r>
            <a:r>
              <a:rPr lang="ru-RU" sz="1100" b="1" dirty="0"/>
              <a:t>nat inside</a:t>
            </a:r>
            <a:r>
              <a:rPr lang="ru-RU" sz="1100" dirty="0" smtClean="0"/>
              <a:t> или </a:t>
            </a:r>
            <a:r>
              <a:rPr lang="ru-RU" sz="1100" b="1" dirty="0"/>
              <a:t>ip</a:t>
            </a:r>
            <a:r>
              <a:rPr lang="ru-RU" sz="1100" dirty="0" smtClean="0"/>
              <a:t> </a:t>
            </a:r>
            <a:r>
              <a:rPr lang="ru-RU" sz="1100" b="1" dirty="0"/>
              <a:t>nat outside</a:t>
            </a:r>
            <a:r>
              <a:rPr lang="ru-RU" sz="1100" dirty="0" smtClean="0"/>
              <a:t>; попробовать другое устройство, находящееся ближе к граничному маршрутизатору, и посмотреть, может ли оно выходить во внешнюю сеть; проверить, может ли граничный маршрутизатор устанавливать связь с внешним устройством (если граничный маршрутизатор не может связаться с внешним устройством, то проблема НЕ в настройке NAT/PAT).</a:t>
            </a:r>
            <a:endParaRPr lang="ru-RU" sz="1100" b="1" dirty="0">
              <a:cs typeface="Courier New" panose="02070309020205020404" pitchFamily="49" charset="0"/>
            </a:endParaRPr>
          </a:p>
          <a:p>
            <a:pPr lvl="2"/>
            <a:r>
              <a:rPr lang="ru-RU" sz="1100" b="1" dirty="0"/>
              <a:t>clear ip</a:t>
            </a:r>
            <a:r>
              <a:rPr lang="ru-RU" sz="1100" dirty="0" smtClean="0"/>
              <a:t> </a:t>
            </a:r>
            <a:r>
              <a:rPr lang="ru-RU" sz="1100" b="1" dirty="0"/>
              <a:t>nat translation* </a:t>
            </a:r>
            <a:r>
              <a:rPr lang="ru-RU" sz="1100" dirty="0" smtClean="0"/>
              <a:t>— используется для запуска нового теста и просмотра результатов в таблице преобразований сетевых адресов.</a:t>
            </a:r>
          </a:p>
          <a:p>
            <a:pPr lvl="2"/>
            <a:r>
              <a:rPr lang="ru-RU" sz="1100" b="1" dirty="0"/>
              <a:t>show ip</a:t>
            </a:r>
            <a:r>
              <a:rPr lang="ru-RU" sz="1100" dirty="0" smtClean="0"/>
              <a:t> </a:t>
            </a:r>
            <a:r>
              <a:rPr lang="ru-RU" sz="1100" b="1" dirty="0"/>
              <a:t>nat statistics</a:t>
            </a:r>
            <a:r>
              <a:rPr lang="ru-RU" sz="1100" dirty="0" smtClean="0"/>
              <a:t> — показывает количество преобразований, мониторинг которых выполняется в данный момент.</a:t>
            </a:r>
          </a:p>
          <a:p>
            <a:pPr lvl="2"/>
            <a:r>
              <a:rPr lang="ru-RU" sz="1100" b="1" dirty="0"/>
              <a:t>debug ip</a:t>
            </a:r>
            <a:r>
              <a:rPr lang="ru-RU" sz="1100" dirty="0" smtClean="0"/>
              <a:t> </a:t>
            </a:r>
            <a:r>
              <a:rPr lang="ru-RU" sz="1100" b="1" dirty="0"/>
              <a:t>nat</a:t>
            </a:r>
            <a:r>
              <a:rPr lang="ru-RU" sz="1100" dirty="0" smtClean="0"/>
              <a:t> — показывает, получил ли маршрутизатор пакет, предназначенный для внешней сети, и применялось ли преобразование NAT.</a:t>
            </a:r>
          </a:p>
          <a:p>
            <a:pPr lvl="2"/>
            <a:r>
              <a:rPr lang="ru-RU" sz="1100" b="1" dirty="0"/>
              <a:t>show access-lists </a:t>
            </a:r>
            <a:r>
              <a:rPr lang="ru-RU" sz="1100" dirty="0" smtClean="0"/>
              <a:t>— показывает список контроля доступа, который определяет, какие частные IP-адреса </a:t>
            </a:r>
            <a:r>
              <a:rPr lang="ru-RU" sz="1100" smtClean="0"/>
              <a:t>преобразуются в общедоступные </a:t>
            </a:r>
            <a:r>
              <a:rPr lang="ru-RU" sz="1100" dirty="0" smtClean="0"/>
              <a:t>и разрешено ли преобразование каких-либо внутренних устройств.</a:t>
            </a:r>
          </a:p>
          <a:p>
            <a:pPr lvl="3"/>
            <a:r>
              <a:rPr lang="ru-RU" sz="1050" dirty="0" smtClean="0"/>
              <a:t>Если в утверждении permit не найдено ни одного совпадения, проверьте, соответствует ли список контроля доступа IP-адресам, используемым в компании, или измените его, указав</a:t>
            </a:r>
            <a:r>
              <a:rPr lang="ru-RU" sz="1050" b="1" dirty="0"/>
              <a:t> permit any</a:t>
            </a:r>
            <a:r>
              <a:rPr lang="ru-RU" sz="1050" dirty="0" smtClean="0"/>
              <a:t>, чтобы убедиться, что проблема не в списке контроля доступа.</a:t>
            </a:r>
          </a:p>
          <a:p>
            <a:pPr lvl="3"/>
            <a:r>
              <a:rPr lang="ru-RU" sz="1050" dirty="0" smtClean="0"/>
              <a:t>Покажите рис. 2 из раздела 9.3.1.2 учебного плана.</a:t>
            </a:r>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248547782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a:xfrm>
            <a:off x="144065" y="722744"/>
            <a:ext cx="8853286" cy="4155319"/>
          </a:xfrm>
        </p:spPr>
        <p:txBody>
          <a:bodyPr/>
          <a:lstStyle/>
          <a:p>
            <a:pPr>
              <a:spcBef>
                <a:spcPct val="30000"/>
              </a:spcBef>
              <a:spcAft>
                <a:spcPts val="900"/>
              </a:spcAft>
              <a:defRPr/>
            </a:pPr>
            <a:r>
              <a:rPr lang="ru-RU" dirty="0" smtClean="0"/>
              <a:t>Дополнительные справочные материалы, содержащие различные стратегии обучения, </a:t>
            </a:r>
            <a:r>
              <a:rPr lang="en-US" dirty="0" smtClean="0"/>
              <a:t/>
            </a:r>
            <a:br>
              <a:rPr lang="en-US" dirty="0" smtClean="0"/>
            </a:br>
            <a:r>
              <a:rPr lang="ru-RU" dirty="0" smtClean="0"/>
              <a:t>в том числе планы занятий, описание аналогий для сложных понятий и темы обсуждений, доступны на веб-сайте сообщества сертифицированных сетевых специалистов (CCNA) </a:t>
            </a:r>
            <a:r>
              <a:rPr lang="en-US" dirty="0" smtClean="0"/>
              <a:t/>
            </a:r>
            <a:br>
              <a:rPr lang="en-US" dirty="0" smtClean="0"/>
            </a:br>
            <a:r>
              <a:rPr lang="ru-RU" dirty="0" smtClean="0"/>
              <a:t>по адресу </a:t>
            </a:r>
            <a:r>
              <a:rPr lang="ru-RU" dirty="0">
                <a:hlinkClick r:id="rId3"/>
              </a:rPr>
              <a:t>https://www.netacad.com/group/communities/community-home</a:t>
            </a:r>
            <a:r>
              <a:rPr lang="ru-RU" dirty="0" smtClean="0"/>
              <a:t>.</a:t>
            </a:r>
            <a:endParaRPr lang="ru-RU" dirty="0"/>
          </a:p>
          <a:p>
            <a:pPr>
              <a:spcBef>
                <a:spcPct val="30000"/>
              </a:spcBef>
              <a:spcAft>
                <a:spcPts val="900"/>
              </a:spcAft>
              <a:defRPr/>
            </a:pPr>
            <a:r>
              <a:rPr lang="ru-RU" dirty="0" smtClean="0"/>
              <a:t>Практические рекомендации специалистов со всего мира для обучения по программе CCNA Routing and Switching. </a:t>
            </a:r>
            <a:r>
              <a:rPr lang="ru-RU" dirty="0">
                <a:hlinkClick r:id="rId4"/>
              </a:rPr>
              <a:t>https://www.netacad.com/group/communities/ccna</a:t>
            </a:r>
            <a:endParaRPr lang="ru-RU" dirty="0"/>
          </a:p>
          <a:p>
            <a:pPr>
              <a:spcBef>
                <a:spcPct val="30000"/>
              </a:spcBef>
              <a:defRPr/>
            </a:pPr>
            <a:r>
              <a:rPr lang="ru-RU" dirty="0" smtClean="0"/>
              <a:t>Если вы хотите поделиться с другими преподавателями планами занятий и другой полезной информацией, вы можете разместить ее на сайте сообщества сертифицированных компанией Cisco сетевых специалистов (CCNA).</a:t>
            </a:r>
          </a:p>
          <a:p>
            <a:r>
              <a:rPr lang="ru-RU" dirty="0" smtClean="0"/>
              <a:t>Студенты могут записаться на курс </a:t>
            </a:r>
            <a:r>
              <a:rPr lang="ru-RU" b="1" dirty="0"/>
              <a:t>Introduction to Packet Tracer</a:t>
            </a:r>
            <a:r>
              <a:rPr lang="ru-RU" dirty="0" smtClean="0"/>
              <a:t> (для самостоятельного изучения).</a:t>
            </a:r>
          </a:p>
          <a:p>
            <a:r>
              <a:rPr lang="ru-RU" dirty="0" smtClean="0"/>
              <a:t>Студенты, которые готовятся к экзаменам по главам, финальному экзамену по курсу RSE или сертификации CCENT, могут просмотреть 15 занятий и видеороликов на веб-сайте Cisco Networking/CCENT Wikiversity: </a:t>
            </a:r>
            <a:r>
              <a:rPr lang="ru-RU" dirty="0">
                <a:hlinkClick r:id="rId5"/>
              </a:rPr>
              <a:t>https://en.wikiversity.org/wiki/Cisco_Networking/CCENT</a:t>
            </a:r>
            <a:r>
              <a:rPr lang="ru-RU" dirty="0" smtClean="0"/>
              <a:t> </a:t>
            </a:r>
          </a:p>
        </p:txBody>
      </p:sp>
      <p:sp>
        <p:nvSpPr>
          <p:cNvPr id="13314" name="Rectangle 33"/>
          <p:cNvSpPr>
            <a:spLocks noGrp="1" noChangeArrowheads="1"/>
          </p:cNvSpPr>
          <p:nvPr>
            <p:ph type="title"/>
          </p:nvPr>
        </p:nvSpPr>
        <p:spPr/>
        <p:txBody>
          <a:bodyPr/>
          <a:lstStyle/>
          <a:p>
            <a:pPr eaLnBrk="1" hangingPunct="1"/>
            <a:r>
              <a:rPr lang="ru-RU" smtClean="0"/>
              <a:t>Глава 9. Дополнительная помощь</a:t>
            </a:r>
          </a:p>
        </p:txBody>
      </p:sp>
    </p:spTree>
    <p:extLst>
      <p:ext uri="{BB962C8B-B14F-4D97-AF65-F5344CB8AC3E}">
        <p14:creationId xmlns="" xmlns:p14="http://schemas.microsoft.com/office/powerpoint/2010/main" val="184930198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ru-RU" smtClean="0"/>
              <a:t>Эта презентация PowerPoint состоит из двух частей:</a:t>
            </a:r>
          </a:p>
          <a:p>
            <a:r>
              <a:rPr lang="ru-RU" smtClean="0"/>
              <a:t>Руководство по планированию для инструкторов</a:t>
            </a:r>
            <a:endParaRPr lang="ru-RU" dirty="0"/>
          </a:p>
          <a:p>
            <a:pPr lvl="1"/>
            <a:r>
              <a:rPr lang="ru-RU" smtClean="0"/>
              <a:t>Ознакомительная информация по главе</a:t>
            </a:r>
          </a:p>
          <a:p>
            <a:pPr lvl="1"/>
            <a:r>
              <a:rPr lang="ru-RU" smtClean="0"/>
              <a:t>Методические пособия</a:t>
            </a:r>
          </a:p>
          <a:p>
            <a:r>
              <a:rPr lang="ru-RU" smtClean="0"/>
              <a:t>Презентация перед классом для инструктора</a:t>
            </a:r>
          </a:p>
          <a:p>
            <a:pPr lvl="1"/>
            <a:r>
              <a:rPr lang="ru-RU" smtClean="0"/>
              <a:t>Дополнительные слайды, которые можно использовать в классе</a:t>
            </a:r>
          </a:p>
          <a:p>
            <a:pPr lvl="1"/>
            <a:r>
              <a:rPr lang="ru-RU" smtClean="0"/>
              <a:t>Начало на слайде № 21</a:t>
            </a:r>
          </a:p>
          <a:p>
            <a:endParaRPr lang="ru-RU" dirty="0"/>
          </a:p>
          <a:p>
            <a:r>
              <a:rPr lang="ru-RU" b="1" dirty="0"/>
              <a:t>Примечание.</a:t>
            </a:r>
            <a:r>
              <a:rPr lang="ru-RU" smtClean="0"/>
              <a:t> Перед предоставлением общего доступа удалите руководство по планированию из данной презентации.</a:t>
            </a:r>
          </a:p>
        </p:txBody>
      </p:sp>
      <p:sp>
        <p:nvSpPr>
          <p:cNvPr id="4098" name="Rectangle 33"/>
          <p:cNvSpPr>
            <a:spLocks noGrp="1" noChangeArrowheads="1"/>
          </p:cNvSpPr>
          <p:nvPr>
            <p:ph type="title"/>
          </p:nvPr>
        </p:nvSpPr>
        <p:spPr/>
        <p:txBody>
          <a:bodyPr/>
          <a:lstStyle/>
          <a:p>
            <a:r>
              <a:rPr lang="ru-RU" smtClean="0"/>
              <a:t>Материалы для инструкторов. Глава 9. Руководство по планированию</a:t>
            </a:r>
          </a:p>
        </p:txBody>
      </p:sp>
    </p:spTree>
    <p:extLst>
      <p:ext uri="{BB962C8B-B14F-4D97-AF65-F5344CB8AC3E}">
        <p14:creationId xmlns="" xmlns:p14="http://schemas.microsoft.com/office/powerpoint/2010/main" val="359958195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8316802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ru-RU" smtClean="0"/>
              <a:t>Глава 9. NAT для IPv4</a:t>
            </a:r>
          </a:p>
        </p:txBody>
      </p:sp>
      <p:sp>
        <p:nvSpPr>
          <p:cNvPr id="7" name="Subtitle 6"/>
          <p:cNvSpPr>
            <a:spLocks noGrp="1"/>
          </p:cNvSpPr>
          <p:nvPr>
            <p:ph type="subTitle" idx="1"/>
          </p:nvPr>
        </p:nvSpPr>
        <p:spPr>
          <a:xfrm>
            <a:off x="469496" y="3809526"/>
            <a:ext cx="3500523" cy="902174"/>
          </a:xfrm>
        </p:spPr>
        <p:txBody>
          <a:bodyPr/>
          <a:lstStyle/>
          <a:p>
            <a:r>
              <a:rPr lang="ru-RU" dirty="0" smtClean="0"/>
              <a:t>CCNA Routing and Switching</a:t>
            </a:r>
          </a:p>
          <a:p>
            <a:r>
              <a:rPr lang="ru-RU" dirty="0" smtClean="0"/>
              <a:t>Routing and Switching Essentials v6.0</a:t>
            </a:r>
          </a:p>
          <a:p>
            <a:endParaRPr lang="ru-RU" dirty="0"/>
          </a:p>
        </p:txBody>
      </p:sp>
    </p:spTree>
    <p:extLst>
      <p:ext uri="{BB962C8B-B14F-4D97-AF65-F5344CB8AC3E}">
        <p14:creationId xmlns="" xmlns:p14="http://schemas.microsoft.com/office/powerpoint/2010/main" val="178293801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ru-RU" sz="1600" dirty="0"/>
              <a:t>9.1. Принципы работы NAT</a:t>
            </a:r>
          </a:p>
          <a:p>
            <a:pPr marL="469106" lvl="1" indent="-214313">
              <a:buFont typeface="Arial" panose="020B0604020202020204" pitchFamily="34" charset="0"/>
              <a:buChar char="•"/>
            </a:pPr>
            <a:r>
              <a:rPr lang="ru-RU" sz="1600" dirty="0"/>
              <a:t>Объясните, как NAT обеспечивает масштабируемость IPv4-адресов в сетях предприятий малого и среднего бизнеса.</a:t>
            </a:r>
          </a:p>
          <a:p>
            <a:pPr marL="542131" lvl="2" indent="-214313">
              <a:buFont typeface="Arial" panose="020B0604020202020204" pitchFamily="34" charset="0"/>
              <a:buChar char="•"/>
            </a:pPr>
            <a:r>
              <a:rPr lang="ru-RU" sz="1400" dirty="0"/>
              <a:t>Объяснить назначение и принципы работы NAT.</a:t>
            </a:r>
          </a:p>
          <a:p>
            <a:pPr marL="542131" lvl="2" indent="-214313">
              <a:buFont typeface="Arial" panose="020B0604020202020204" pitchFamily="34" charset="0"/>
              <a:buChar char="•"/>
            </a:pPr>
            <a:r>
              <a:rPr lang="ru-RU" sz="1400" dirty="0"/>
              <a:t>Объяснить принципы работы различных типов NAT.</a:t>
            </a:r>
          </a:p>
          <a:p>
            <a:pPr marL="542131" lvl="2" indent="-214313">
              <a:buFont typeface="Arial" panose="020B0604020202020204" pitchFamily="34" charset="0"/>
              <a:buChar char="•"/>
            </a:pPr>
            <a:r>
              <a:rPr lang="ru-RU" sz="1400" dirty="0"/>
              <a:t>Описать преимущества и недостатки NAT.</a:t>
            </a:r>
          </a:p>
          <a:p>
            <a:r>
              <a:rPr lang="ru-RU" sz="1600" dirty="0"/>
              <a:t>9.2. Настройка NAT</a:t>
            </a:r>
          </a:p>
          <a:p>
            <a:pPr marL="469106" lvl="1" indent="-214313">
              <a:buFont typeface="Arial" panose="020B0604020202020204" pitchFamily="34" charset="0"/>
              <a:buChar char="•"/>
            </a:pPr>
            <a:r>
              <a:rPr lang="ru-RU" sz="1600" dirty="0"/>
              <a:t>Настройка сервисов NAT на пограничном маршрутизаторе для обеспечения масштабируемости адреса IPv4 в сетях предприятий малого и среднего бизнеса.</a:t>
            </a:r>
          </a:p>
          <a:p>
            <a:pPr marL="542131" lvl="2" indent="-214313">
              <a:buFont typeface="Arial" panose="020B0604020202020204" pitchFamily="34" charset="0"/>
              <a:buChar char="•"/>
            </a:pPr>
            <a:r>
              <a:rPr lang="ru-RU" sz="1400" dirty="0"/>
              <a:t>Настройка статического преобразования NAT с помощью интерфейса командной строки (CLI).</a:t>
            </a:r>
          </a:p>
          <a:p>
            <a:pPr marL="542131" lvl="2" indent="-214313">
              <a:buFont typeface="Arial" panose="020B0604020202020204" pitchFamily="34" charset="0"/>
              <a:buChar char="•"/>
            </a:pPr>
            <a:r>
              <a:rPr lang="ru-RU" sz="1400" dirty="0"/>
              <a:t>Настройка динамического NAT с помощью интерфейса командной строки (CLI).</a:t>
            </a:r>
          </a:p>
        </p:txBody>
      </p:sp>
      <p:sp>
        <p:nvSpPr>
          <p:cNvPr id="4098" name="Rectangle 33"/>
          <p:cNvSpPr>
            <a:spLocks noGrp="1" noChangeArrowheads="1"/>
          </p:cNvSpPr>
          <p:nvPr>
            <p:ph type="title"/>
          </p:nvPr>
        </p:nvSpPr>
        <p:spPr/>
        <p:txBody>
          <a:bodyPr/>
          <a:lstStyle/>
          <a:p>
            <a:pPr eaLnBrk="1" hangingPunct="1"/>
            <a:r>
              <a:rPr lang="ru-RU" smtClean="0"/>
              <a:t>Глава 9. Разделы и задачи</a:t>
            </a:r>
          </a:p>
        </p:txBody>
      </p:sp>
    </p:spTree>
    <p:extLst>
      <p:ext uri="{BB962C8B-B14F-4D97-AF65-F5344CB8AC3E}">
        <p14:creationId xmlns="" xmlns:p14="http://schemas.microsoft.com/office/powerpoint/2010/main" val="175886867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ru-RU" sz="1600" dirty="0"/>
              <a:t>9.2. Настройка NAT (продолжение)</a:t>
            </a:r>
          </a:p>
          <a:p>
            <a:pPr marL="542131" lvl="2" indent="-214313">
              <a:buFont typeface="Arial" panose="020B0604020202020204" pitchFamily="34" charset="0"/>
              <a:buChar char="•"/>
            </a:pPr>
            <a:r>
              <a:rPr lang="ru-RU" sz="1400" dirty="0"/>
              <a:t>Настройка PAT с помощью интерфейса командной строки (CLI).</a:t>
            </a:r>
          </a:p>
          <a:p>
            <a:pPr marL="542131" lvl="2" indent="-214313">
              <a:buFont typeface="Arial" panose="020B0604020202020204" pitchFamily="34" charset="0"/>
              <a:buChar char="•"/>
            </a:pPr>
            <a:r>
              <a:rPr lang="ru-RU" sz="1400" dirty="0"/>
              <a:t>Настройка переадресации портов с помощью интерфейса командной строки (CLI).</a:t>
            </a:r>
          </a:p>
          <a:p>
            <a:r>
              <a:rPr lang="ru-RU" sz="1600" dirty="0"/>
              <a:t>9.3. Поиск и устранение неполадок NAT</a:t>
            </a:r>
          </a:p>
          <a:p>
            <a:pPr marL="469106" lvl="1" indent="-214313">
              <a:buFont typeface="Arial" panose="020B0604020202020204" pitchFamily="34" charset="0"/>
              <a:buChar char="•"/>
            </a:pPr>
            <a:r>
              <a:rPr lang="ru-RU" sz="1600" dirty="0"/>
              <a:t>Поиск и устранение неполадок NAT в сетях предприятий малого и среднего бизнеса.</a:t>
            </a:r>
          </a:p>
          <a:p>
            <a:pPr marL="542131" lvl="2" indent="-214313">
              <a:buFont typeface="Arial" panose="020B0604020202020204" pitchFamily="34" charset="0"/>
              <a:buChar char="•"/>
            </a:pPr>
            <a:r>
              <a:rPr lang="ru-RU" sz="1400" dirty="0"/>
              <a:t>Поиск и устранение неполадок NAT</a:t>
            </a:r>
          </a:p>
          <a:p>
            <a:pPr marL="280194" indent="-214313">
              <a:buFont typeface="Arial" panose="020B0604020202020204" pitchFamily="34" charset="0"/>
              <a:buChar char="•"/>
            </a:pPr>
            <a:endParaRPr lang="ru-RU" sz="1700" dirty="0"/>
          </a:p>
          <a:p>
            <a:pPr marL="327818" lvl="2" indent="0">
              <a:buNone/>
            </a:pPr>
            <a:endParaRPr lang="ru-RU" sz="1400" dirty="0"/>
          </a:p>
        </p:txBody>
      </p:sp>
      <p:sp>
        <p:nvSpPr>
          <p:cNvPr id="4098" name="Rectangle 33"/>
          <p:cNvSpPr>
            <a:spLocks noGrp="1" noChangeArrowheads="1"/>
          </p:cNvSpPr>
          <p:nvPr>
            <p:ph type="title"/>
          </p:nvPr>
        </p:nvSpPr>
        <p:spPr/>
        <p:txBody>
          <a:bodyPr/>
          <a:lstStyle/>
          <a:p>
            <a:pPr eaLnBrk="1" hangingPunct="1"/>
            <a:r>
              <a:rPr lang="ru-RU" smtClean="0"/>
              <a:t>Глава 9. Разделы и цели (продолжение)</a:t>
            </a:r>
          </a:p>
        </p:txBody>
      </p:sp>
    </p:spTree>
    <p:extLst>
      <p:ext uri="{BB962C8B-B14F-4D97-AF65-F5344CB8AC3E}">
        <p14:creationId xmlns="" xmlns:p14="http://schemas.microsoft.com/office/powerpoint/2010/main" val="41259759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9.1. Принципы работы NAT</a:t>
            </a:r>
          </a:p>
        </p:txBody>
      </p:sp>
    </p:spTree>
    <p:extLst>
      <p:ext uri="{BB962C8B-B14F-4D97-AF65-F5344CB8AC3E}">
        <p14:creationId xmlns="" xmlns:p14="http://schemas.microsoft.com/office/powerpoint/2010/main" val="67309964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36316" y="822191"/>
            <a:ext cx="6006418" cy="4155319"/>
          </a:xfrm>
        </p:spPr>
        <p:txBody>
          <a:bodyPr/>
          <a:lstStyle/>
          <a:p>
            <a:r>
              <a:rPr lang="ru-RU" dirty="0" smtClean="0"/>
              <a:t>Частные IP-адреса используются в сетях организаций </a:t>
            </a:r>
            <a:r>
              <a:rPr lang="en-US" dirty="0" smtClean="0"/>
              <a:t/>
            </a:r>
            <a:br>
              <a:rPr lang="en-US" dirty="0" smtClean="0"/>
            </a:br>
            <a:r>
              <a:rPr lang="ru-RU" dirty="0" smtClean="0"/>
              <a:t>и в домашних сетях.</a:t>
            </a:r>
          </a:p>
          <a:p>
            <a:pPr marL="261937" lvl="2" indent="0">
              <a:buNone/>
            </a:pPr>
            <a:endParaRPr lang="ru-RU" altLang="ja-JP" dirty="0"/>
          </a:p>
        </p:txBody>
      </p:sp>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Пространство частных адресов IPv4</a:t>
            </a:r>
          </a:p>
        </p:txBody>
      </p:sp>
      <p:pic>
        <p:nvPicPr>
          <p:cNvPr id="2" name="Picture 1"/>
          <p:cNvPicPr>
            <a:picLocks noChangeAspect="1"/>
          </p:cNvPicPr>
          <p:nvPr/>
        </p:nvPicPr>
        <p:blipFill>
          <a:blip r:embed="rId3"/>
          <a:stretch>
            <a:fillRect/>
          </a:stretch>
        </p:blipFill>
        <p:spPr>
          <a:xfrm>
            <a:off x="859664" y="1890228"/>
            <a:ext cx="6525766" cy="1533524"/>
          </a:xfrm>
          <a:prstGeom prst="rect">
            <a:avLst/>
          </a:prstGeom>
        </p:spPr>
      </p:pic>
      <p:sp>
        <p:nvSpPr>
          <p:cNvPr id="3" name="Cloud Callout 2"/>
          <p:cNvSpPr/>
          <p:nvPr/>
        </p:nvSpPr>
        <p:spPr>
          <a:xfrm>
            <a:off x="6334125" y="224725"/>
            <a:ext cx="2743200" cy="1596325"/>
          </a:xfrm>
          <a:prstGeom prst="cloudCallout">
            <a:avLst>
              <a:gd name="adj1" fmla="val -50887"/>
              <a:gd name="adj2" fmla="val 64082"/>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bg1"/>
                </a:solidFill>
              </a:rPr>
              <a:t>Вы уже заметили, что все лабораторные работы построены на использовании этих адресов?</a:t>
            </a:r>
          </a:p>
        </p:txBody>
      </p:sp>
      <p:sp>
        <p:nvSpPr>
          <p:cNvPr id="7" name="Rectangle 34"/>
          <p:cNvSpPr txBox="1">
            <a:spLocks noChangeArrowheads="1"/>
          </p:cNvSpPr>
          <p:nvPr/>
        </p:nvSpPr>
        <p:spPr bwMode="auto">
          <a:xfrm>
            <a:off x="2216258" y="3911284"/>
            <a:ext cx="3926476" cy="459238"/>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400" kern="0" dirty="0">
                <a:solidFill>
                  <a:srgbClr val="000000"/>
                </a:solidFill>
              </a:rPr>
              <a:t>Это IP-адреса, которые назначаются устройствам компании.</a:t>
            </a:r>
          </a:p>
          <a:p>
            <a:pPr marL="89297"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p:txBody>
      </p:sp>
    </p:spTree>
    <p:extLst>
      <p:ext uri="{BB962C8B-B14F-4D97-AF65-F5344CB8AC3E}">
        <p14:creationId xmlns="" xmlns:p14="http://schemas.microsoft.com/office/powerpoint/2010/main" val="234247823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36316" y="822191"/>
            <a:ext cx="8568297" cy="4155319"/>
          </a:xfrm>
        </p:spPr>
        <p:txBody>
          <a:bodyPr/>
          <a:lstStyle/>
          <a:p>
            <a:r>
              <a:rPr lang="ru-RU" dirty="0" smtClean="0"/>
              <a:t>Частные IP-адреса нельзя использовать для маршрутизации в Интернете.</a:t>
            </a:r>
          </a:p>
          <a:p>
            <a:r>
              <a:rPr lang="ru-RU" dirty="0" smtClean="0"/>
              <a:t>NAT используется для преобразования частных IP-адресов в общедоступные адреса, которые можно маршрутизировать в Интернете.</a:t>
            </a:r>
          </a:p>
          <a:p>
            <a:r>
              <a:rPr lang="ru-RU" dirty="0" smtClean="0"/>
              <a:t>Один общедоступный адрес IPv4 может использоваться для тысяч устройств с частными IP-адресами.</a:t>
            </a:r>
          </a:p>
          <a:p>
            <a:pPr marL="261937" lvl="2" indent="0">
              <a:buNone/>
            </a:pPr>
            <a:endParaRPr lang="ru-RU" altLang="ja-JP" dirty="0"/>
          </a:p>
        </p:txBody>
      </p:sp>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Пространство частных адресов IPv4 (продолжение)</a:t>
            </a:r>
          </a:p>
        </p:txBody>
      </p:sp>
      <p:pic>
        <p:nvPicPr>
          <p:cNvPr id="2" name="Picture 1"/>
          <p:cNvPicPr>
            <a:picLocks noChangeAspect="1"/>
          </p:cNvPicPr>
          <p:nvPr/>
        </p:nvPicPr>
        <p:blipFill>
          <a:blip r:embed="rId3"/>
          <a:stretch>
            <a:fillRect/>
          </a:stretch>
        </p:blipFill>
        <p:spPr>
          <a:xfrm>
            <a:off x="1452281" y="2326613"/>
            <a:ext cx="5594965" cy="2256768"/>
          </a:xfrm>
          <a:prstGeom prst="rect">
            <a:avLst/>
          </a:prstGeom>
        </p:spPr>
      </p:pic>
    </p:spTree>
    <p:extLst>
      <p:ext uri="{BB962C8B-B14F-4D97-AF65-F5344CB8AC3E}">
        <p14:creationId xmlns="" xmlns:p14="http://schemas.microsoft.com/office/powerpoint/2010/main" val="385767505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36317" y="822191"/>
            <a:ext cx="4763343" cy="4155319"/>
          </a:xfrm>
        </p:spPr>
        <p:txBody>
          <a:bodyPr/>
          <a:lstStyle/>
          <a:p>
            <a:r>
              <a:rPr lang="ru-RU" sz="1200" dirty="0" smtClean="0"/>
              <a:t>Частные IP-адреса нельзя использовать для маршрутизации в Интернете.</a:t>
            </a:r>
          </a:p>
          <a:p>
            <a:r>
              <a:rPr lang="ru-RU" sz="1200" dirty="0" smtClean="0"/>
              <a:t>NAT используется для преобразования частных IP-адресов, используемых внутри компании, в общедоступные адреса, которые можно маршрутизировать в Интернете.</a:t>
            </a:r>
          </a:p>
          <a:p>
            <a:r>
              <a:rPr lang="ru-RU" sz="1200" dirty="0" smtClean="0"/>
              <a:t>NAT скрывает внутренние адреса IPv4 от внешних сетей.</a:t>
            </a:r>
          </a:p>
          <a:p>
            <a:pPr lvl="1"/>
            <a:r>
              <a:rPr lang="ru-RU" sz="1100" dirty="0" smtClean="0"/>
              <a:t>В компаниях используются одинаковые частные адреса IPv4, так что внешние устройства не могут отличить сеть 10.x.x.x одной компании от сети 10.x.x.x другой компании.</a:t>
            </a:r>
          </a:p>
          <a:p>
            <a:r>
              <a:rPr lang="ru-RU" sz="1200" dirty="0" smtClean="0"/>
              <a:t>В маршрутизаторе с поддержкой преобразования NAT можно задать общедоступный адрес IPv4.</a:t>
            </a:r>
          </a:p>
          <a:p>
            <a:r>
              <a:rPr lang="ru-RU" sz="1200" dirty="0" smtClean="0"/>
              <a:t>В маршрутизаторе с поддержкой преобразования NAT можно настроить несколько общедоступных IPv4-адресов для использования в пуле или пул NAT для внутренних устройств, которым заданы частные адреса.</a:t>
            </a:r>
          </a:p>
        </p:txBody>
      </p:sp>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Что такое NAT?</a:t>
            </a:r>
          </a:p>
        </p:txBody>
      </p:sp>
      <p:pic>
        <p:nvPicPr>
          <p:cNvPr id="3" name="Picture 2"/>
          <p:cNvPicPr>
            <a:picLocks noChangeAspect="1"/>
          </p:cNvPicPr>
          <p:nvPr/>
        </p:nvPicPr>
        <p:blipFill>
          <a:blip r:embed="rId3"/>
          <a:stretch>
            <a:fillRect/>
          </a:stretch>
        </p:blipFill>
        <p:spPr>
          <a:xfrm>
            <a:off x="4995019" y="1449090"/>
            <a:ext cx="4007278" cy="2671519"/>
          </a:xfrm>
          <a:prstGeom prst="rect">
            <a:avLst/>
          </a:prstGeom>
        </p:spPr>
      </p:pic>
      <p:sp>
        <p:nvSpPr>
          <p:cNvPr id="5" name="Horizontal Scroll 4"/>
          <p:cNvSpPr/>
          <p:nvPr/>
        </p:nvSpPr>
        <p:spPr>
          <a:xfrm>
            <a:off x="5215179" y="69743"/>
            <a:ext cx="3859077" cy="1208868"/>
          </a:xfrm>
          <a:prstGeom prst="horizontalScroll">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bg1"/>
                </a:solidFill>
              </a:rPr>
              <a:t>Важный принцип — преобразование NAT включается на одном устройстве, обычно на граничном маршрутизаторе</a:t>
            </a:r>
          </a:p>
        </p:txBody>
      </p:sp>
      <p:sp>
        <p:nvSpPr>
          <p:cNvPr id="6" name="Lightning Bolt 5"/>
          <p:cNvSpPr/>
          <p:nvPr/>
        </p:nvSpPr>
        <p:spPr>
          <a:xfrm rot="4566296">
            <a:off x="7567836" y="456358"/>
            <a:ext cx="854111" cy="2419133"/>
          </a:xfrm>
          <a:prstGeom prst="lightningBol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1782977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36317" y="822191"/>
            <a:ext cx="4319446" cy="4155319"/>
          </a:xfrm>
        </p:spPr>
        <p:txBody>
          <a:bodyPr/>
          <a:lstStyle/>
          <a:p>
            <a:r>
              <a:rPr lang="ru-RU" smtClean="0"/>
              <a:t>Существует четыре типа адресов: внутренний, внешний, локальный и глобальный</a:t>
            </a:r>
          </a:p>
          <a:p>
            <a:pPr lvl="1"/>
            <a:r>
              <a:rPr lang="ru-RU" smtClean="0"/>
              <a:t>Для понимания этого принципа всегда представляйте себе устройство, частный адрес которого преобразуется.</a:t>
            </a:r>
          </a:p>
          <a:p>
            <a:pPr lvl="1"/>
            <a:r>
              <a:rPr lang="ru-RU" smtClean="0"/>
              <a:t>Внутренний адрес — это адрес сетевого устройства компании, который преобразуется NAT.</a:t>
            </a:r>
          </a:p>
          <a:p>
            <a:pPr lvl="1"/>
            <a:r>
              <a:rPr lang="ru-RU" smtClean="0"/>
              <a:t>Внешний адрес — это IP-адрес устройства назначения.</a:t>
            </a:r>
          </a:p>
          <a:p>
            <a:pPr lvl="1"/>
            <a:r>
              <a:rPr lang="ru-RU" smtClean="0"/>
              <a:t>Локальный адрес — это любой адрес во внутренней части сети.</a:t>
            </a:r>
          </a:p>
          <a:p>
            <a:pPr lvl="1"/>
            <a:r>
              <a:rPr lang="ru-RU" smtClean="0"/>
              <a:t>Глобальный адрес — это любой адрес во внешней части сети.</a:t>
            </a:r>
          </a:p>
        </p:txBody>
      </p:sp>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Терминология NAT</a:t>
            </a:r>
          </a:p>
        </p:txBody>
      </p:sp>
      <p:pic>
        <p:nvPicPr>
          <p:cNvPr id="2" name="Picture 1"/>
          <p:cNvPicPr>
            <a:picLocks noChangeAspect="1"/>
          </p:cNvPicPr>
          <p:nvPr/>
        </p:nvPicPr>
        <p:blipFill>
          <a:blip r:embed="rId3"/>
          <a:stretch>
            <a:fillRect/>
          </a:stretch>
        </p:blipFill>
        <p:spPr>
          <a:xfrm>
            <a:off x="4514519" y="1223416"/>
            <a:ext cx="4207322" cy="2727925"/>
          </a:xfrm>
          <a:prstGeom prst="rect">
            <a:avLst/>
          </a:prstGeom>
        </p:spPr>
      </p:pic>
    </p:spTree>
    <p:extLst>
      <p:ext uri="{BB962C8B-B14F-4D97-AF65-F5344CB8AC3E}">
        <p14:creationId xmlns="" xmlns:p14="http://schemas.microsoft.com/office/powerpoint/2010/main" val="15001302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Терминология NAT (продолжение)</a:t>
            </a:r>
          </a:p>
        </p:txBody>
      </p:sp>
      <p:pic>
        <p:nvPicPr>
          <p:cNvPr id="4" name="Picture 3"/>
          <p:cNvPicPr>
            <a:picLocks noChangeAspect="1"/>
          </p:cNvPicPr>
          <p:nvPr/>
        </p:nvPicPr>
        <p:blipFill>
          <a:blip r:embed="rId3"/>
          <a:stretch>
            <a:fillRect/>
          </a:stretch>
        </p:blipFill>
        <p:spPr>
          <a:xfrm>
            <a:off x="1691005" y="859982"/>
            <a:ext cx="5489608" cy="3841816"/>
          </a:xfrm>
          <a:prstGeom prst="rect">
            <a:avLst/>
          </a:prstGeom>
        </p:spPr>
      </p:pic>
    </p:spTree>
    <p:extLst>
      <p:ext uri="{BB962C8B-B14F-4D97-AF65-F5344CB8AC3E}">
        <p14:creationId xmlns="" xmlns:p14="http://schemas.microsoft.com/office/powerpoint/2010/main" val="36712265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4" y="915409"/>
            <a:ext cx="8479603" cy="1802391"/>
          </a:xfrm>
        </p:spPr>
        <p:txBody>
          <a:bodyPr/>
          <a:lstStyle/>
          <a:p>
            <a:r>
              <a:rPr lang="ru-RU" smtClean="0"/>
              <a:t>Глава 9. NAT для IPv4</a:t>
            </a:r>
          </a:p>
        </p:txBody>
      </p:sp>
      <p:sp>
        <p:nvSpPr>
          <p:cNvPr id="3" name="Rectangle 2"/>
          <p:cNvSpPr/>
          <p:nvPr/>
        </p:nvSpPr>
        <p:spPr>
          <a:xfrm>
            <a:off x="628650" y="3436035"/>
            <a:ext cx="4572000" cy="646331"/>
          </a:xfrm>
          <a:prstGeom prst="rect">
            <a:avLst/>
          </a:prstGeom>
        </p:spPr>
        <p:txBody>
          <a:bodyPr>
            <a:spAutoFit/>
          </a:bodyPr>
          <a:lstStyle/>
          <a:p>
            <a:r>
              <a:rPr lang="ru-RU" b="1" dirty="0"/>
              <a:t>Routing and Switching Essentials 6.0. Руководство по планированию</a:t>
            </a:r>
          </a:p>
        </p:txBody>
      </p:sp>
    </p:spTree>
    <p:extLst>
      <p:ext uri="{BB962C8B-B14F-4D97-AF65-F5344CB8AC3E}">
        <p14:creationId xmlns="" xmlns:p14="http://schemas.microsoft.com/office/powerpoint/2010/main" val="91424956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Принципы работы NAT</a:t>
            </a:r>
          </a:p>
        </p:txBody>
      </p:sp>
      <p:pic>
        <p:nvPicPr>
          <p:cNvPr id="2" name="Picture 1"/>
          <p:cNvPicPr>
            <a:picLocks noChangeAspect="1"/>
          </p:cNvPicPr>
          <p:nvPr/>
        </p:nvPicPr>
        <p:blipFill>
          <a:blip r:embed="rId3"/>
          <a:stretch>
            <a:fillRect/>
          </a:stretch>
        </p:blipFill>
        <p:spPr>
          <a:xfrm>
            <a:off x="200440" y="867905"/>
            <a:ext cx="2706864" cy="1164794"/>
          </a:xfrm>
          <a:prstGeom prst="rect">
            <a:avLst/>
          </a:prstGeom>
        </p:spPr>
      </p:pic>
      <p:pic>
        <p:nvPicPr>
          <p:cNvPr id="3" name="Picture 2"/>
          <p:cNvPicPr>
            <a:picLocks noChangeAspect="1"/>
          </p:cNvPicPr>
          <p:nvPr/>
        </p:nvPicPr>
        <p:blipFill>
          <a:blip r:embed="rId4"/>
          <a:stretch>
            <a:fillRect/>
          </a:stretch>
        </p:blipFill>
        <p:spPr>
          <a:xfrm>
            <a:off x="2765810" y="1504949"/>
            <a:ext cx="3385876" cy="1821535"/>
          </a:xfrm>
          <a:prstGeom prst="rect">
            <a:avLst/>
          </a:prstGeom>
        </p:spPr>
      </p:pic>
      <p:pic>
        <p:nvPicPr>
          <p:cNvPr id="5" name="Picture 4"/>
          <p:cNvPicPr>
            <a:picLocks noChangeAspect="1"/>
          </p:cNvPicPr>
          <p:nvPr/>
        </p:nvPicPr>
        <p:blipFill>
          <a:blip r:embed="rId5"/>
          <a:stretch>
            <a:fillRect/>
          </a:stretch>
        </p:blipFill>
        <p:spPr>
          <a:xfrm>
            <a:off x="5994473" y="2843938"/>
            <a:ext cx="2984850" cy="1722963"/>
          </a:xfrm>
          <a:prstGeom prst="rect">
            <a:avLst/>
          </a:prstGeom>
        </p:spPr>
      </p:pic>
      <p:sp>
        <p:nvSpPr>
          <p:cNvPr id="7" name="Rectangle 34"/>
          <p:cNvSpPr txBox="1">
            <a:spLocks noChangeArrowheads="1"/>
          </p:cNvSpPr>
          <p:nvPr/>
        </p:nvSpPr>
        <p:spPr bwMode="auto">
          <a:xfrm>
            <a:off x="3672840" y="625644"/>
            <a:ext cx="4450080" cy="707856"/>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eaLnBrk="1" hangingPunct="1">
              <a:spcBef>
                <a:spcPct val="30000"/>
              </a:spcBef>
              <a:buNone/>
            </a:pPr>
            <a:r>
              <a:rPr lang="ru-RU" sz="1400" kern="0" dirty="0">
                <a:solidFill>
                  <a:srgbClr val="000000"/>
                </a:solidFill>
              </a:rPr>
              <a:t>1. Частный (внутренний) IP-адрес </a:t>
            </a:r>
            <a:r>
              <a:rPr lang="ru-RU" sz="1400" kern="0">
                <a:solidFill>
                  <a:srgbClr val="000000"/>
                </a:solidFill>
              </a:rPr>
              <a:t>преобразуется </a:t>
            </a:r>
            <a:r>
              <a:rPr lang="ru-RU" sz="1400" kern="0" smtClean="0">
                <a:solidFill>
                  <a:srgbClr val="000000"/>
                </a:solidFill>
              </a:rPr>
              <a:t>в общедоступный </a:t>
            </a:r>
            <a:r>
              <a:rPr lang="ru-RU" sz="1400" kern="0" dirty="0">
                <a:solidFill>
                  <a:srgbClr val="000000"/>
                </a:solidFill>
              </a:rPr>
              <a:t>IP-адрес для установления связи с внешним сервером.</a:t>
            </a:r>
          </a:p>
          <a:p>
            <a:pPr marL="0"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p:txBody>
      </p:sp>
    </p:spTree>
    <p:extLst>
      <p:ext uri="{BB962C8B-B14F-4D97-AF65-F5344CB8AC3E}">
        <p14:creationId xmlns="" xmlns:p14="http://schemas.microsoft.com/office/powerpoint/2010/main" val="355359433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Характеристики NAT</a:t>
            </a:r>
            <a:r>
              <a:t/>
            </a:r>
            <a:br/>
            <a:r>
              <a:rPr lang="ru-RU" smtClean="0"/>
              <a:t>Принципы работы NAT (продолжение)</a:t>
            </a:r>
          </a:p>
        </p:txBody>
      </p:sp>
      <p:pic>
        <p:nvPicPr>
          <p:cNvPr id="4" name="Picture 3"/>
          <p:cNvPicPr>
            <a:picLocks noChangeAspect="1"/>
          </p:cNvPicPr>
          <p:nvPr/>
        </p:nvPicPr>
        <p:blipFill>
          <a:blip r:embed="rId3"/>
          <a:stretch>
            <a:fillRect/>
          </a:stretch>
        </p:blipFill>
        <p:spPr>
          <a:xfrm>
            <a:off x="53232" y="808957"/>
            <a:ext cx="4263147" cy="2453435"/>
          </a:xfrm>
          <a:prstGeom prst="rect">
            <a:avLst/>
          </a:prstGeom>
        </p:spPr>
      </p:pic>
      <p:pic>
        <p:nvPicPr>
          <p:cNvPr id="6" name="Picture 5"/>
          <p:cNvPicPr>
            <a:picLocks noChangeAspect="1"/>
          </p:cNvPicPr>
          <p:nvPr/>
        </p:nvPicPr>
        <p:blipFill>
          <a:blip r:embed="rId4"/>
          <a:stretch>
            <a:fillRect/>
          </a:stretch>
        </p:blipFill>
        <p:spPr>
          <a:xfrm>
            <a:off x="4340463" y="2163827"/>
            <a:ext cx="4112114" cy="2440622"/>
          </a:xfrm>
          <a:prstGeom prst="rect">
            <a:avLst/>
          </a:prstGeom>
        </p:spPr>
      </p:pic>
      <p:sp>
        <p:nvSpPr>
          <p:cNvPr id="8" name="Rectangle 34"/>
          <p:cNvSpPr txBox="1">
            <a:spLocks noChangeArrowheads="1"/>
          </p:cNvSpPr>
          <p:nvPr/>
        </p:nvSpPr>
        <p:spPr bwMode="auto">
          <a:xfrm>
            <a:off x="4424766" y="757379"/>
            <a:ext cx="4429674" cy="934261"/>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eaLnBrk="1" hangingPunct="1">
              <a:spcBef>
                <a:spcPct val="30000"/>
              </a:spcBef>
              <a:buNone/>
            </a:pPr>
            <a:r>
              <a:rPr lang="ru-RU" sz="1400" kern="0" dirty="0">
                <a:solidFill>
                  <a:srgbClr val="000000"/>
                </a:solidFill>
              </a:rPr>
              <a:t>2. Преобразованный общедоступный адрес используется сервером для отправки запрошенной информации на это устройство, которому </a:t>
            </a:r>
            <a:r>
              <a:rPr lang="ru-RU" sz="1400" kern="0" dirty="0" smtClean="0">
                <a:solidFill>
                  <a:srgbClr val="000000"/>
                </a:solidFill>
              </a:rPr>
              <a:t>в действительности </a:t>
            </a:r>
            <a:r>
              <a:rPr lang="ru-RU" sz="1400" kern="0" dirty="0">
                <a:solidFill>
                  <a:srgbClr val="000000"/>
                </a:solidFill>
              </a:rPr>
              <a:t>назначен частный IP-адрес. </a:t>
            </a:r>
          </a:p>
          <a:p>
            <a:pPr marL="0"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p:txBody>
      </p:sp>
      <p:sp>
        <p:nvSpPr>
          <p:cNvPr id="9" name="Rectangle 34"/>
          <p:cNvSpPr txBox="1">
            <a:spLocks noChangeArrowheads="1"/>
          </p:cNvSpPr>
          <p:nvPr/>
        </p:nvSpPr>
        <p:spPr bwMode="auto">
          <a:xfrm>
            <a:off x="167640" y="3695700"/>
            <a:ext cx="4097217" cy="908749"/>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eaLnBrk="1" hangingPunct="1">
              <a:spcBef>
                <a:spcPct val="30000"/>
              </a:spcBef>
              <a:buNone/>
            </a:pPr>
            <a:r>
              <a:rPr lang="ru-RU" sz="1400" kern="0" dirty="0">
                <a:solidFill>
                  <a:srgbClr val="000000"/>
                </a:solidFill>
              </a:rPr>
              <a:t>3. Маршрутизатор с поддержкой NAT обращается к таблице маршрутизации, чтобы определить, с какого частного адреса запрашивались данные.</a:t>
            </a:r>
          </a:p>
          <a:p>
            <a:pPr marL="0" indent="0" algn="ctr" eaLnBrk="1" hangingPunct="1">
              <a:spcBef>
                <a:spcPct val="30000"/>
              </a:spcBef>
              <a:buNone/>
            </a:pPr>
            <a:endParaRPr lang="ru-RU" sz="1500" kern="0" dirty="0">
              <a:solidFill>
                <a:srgbClr val="000000"/>
              </a:solidFill>
            </a:endParaRPr>
          </a:p>
          <a:p>
            <a:pPr marL="0" indent="0" algn="ctr" eaLnBrk="1" hangingPunct="1">
              <a:spcBef>
                <a:spcPct val="30000"/>
              </a:spcBef>
              <a:buNone/>
            </a:pPr>
            <a:endParaRPr lang="ru-RU" sz="1500" kern="0" dirty="0">
              <a:solidFill>
                <a:srgbClr val="000000"/>
              </a:solidFill>
            </a:endParaRPr>
          </a:p>
        </p:txBody>
      </p:sp>
    </p:spTree>
    <p:extLst>
      <p:ext uri="{BB962C8B-B14F-4D97-AF65-F5344CB8AC3E}">
        <p14:creationId xmlns="" xmlns:p14="http://schemas.microsoft.com/office/powerpoint/2010/main" val="227647289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Типы NAT</a:t>
            </a:r>
            <a:r>
              <a:t/>
            </a:r>
            <a:br/>
            <a:r>
              <a:rPr lang="ru-RU" smtClean="0"/>
              <a:t>Статическое преобразование NAT</a:t>
            </a:r>
          </a:p>
        </p:txBody>
      </p:sp>
      <p:sp>
        <p:nvSpPr>
          <p:cNvPr id="7" name="Content Placeholder 2"/>
          <p:cNvSpPr>
            <a:spLocks noGrp="1"/>
          </p:cNvSpPr>
          <p:nvPr>
            <p:ph idx="1"/>
          </p:nvPr>
        </p:nvSpPr>
        <p:spPr>
          <a:xfrm>
            <a:off x="144064" y="798944"/>
            <a:ext cx="8999935" cy="4155319"/>
          </a:xfrm>
        </p:spPr>
        <p:txBody>
          <a:bodyPr/>
          <a:lstStyle/>
          <a:p>
            <a:r>
              <a:rPr lang="ru-RU" sz="1200" dirty="0" smtClean="0"/>
              <a:t>При статическом преобразовании адресов (статическое NAT) один общедоступный IP-адрес назначается одному частному IP-адресу</a:t>
            </a:r>
          </a:p>
          <a:p>
            <a:r>
              <a:rPr lang="ru-RU" sz="1200" dirty="0" smtClean="0"/>
              <a:t>Обычно оно используется для серверов, которые должны быть доступны внешним устройствам, или для устройств, которые должны быть доступны уполномоченным сотрудникам, находящимся за пределами помещения компании</a:t>
            </a:r>
          </a:p>
          <a:p>
            <a:r>
              <a:rPr lang="ru-RU" sz="1200" dirty="0" smtClean="0"/>
              <a:t>Сопоставление локальных и глобальных адресов по схеме «один к одному»</a:t>
            </a:r>
          </a:p>
          <a:p>
            <a:pPr marL="0" indent="0">
              <a:buNone/>
            </a:pPr>
            <a:endParaRPr lang="ru-RU" altLang="en-US" sz="1200" dirty="0"/>
          </a:p>
        </p:txBody>
      </p:sp>
      <p:pic>
        <p:nvPicPr>
          <p:cNvPr id="2" name="Picture 1"/>
          <p:cNvPicPr>
            <a:picLocks noChangeAspect="1"/>
          </p:cNvPicPr>
          <p:nvPr/>
        </p:nvPicPr>
        <p:blipFill>
          <a:blip r:embed="rId3"/>
          <a:stretch>
            <a:fillRect/>
          </a:stretch>
        </p:blipFill>
        <p:spPr>
          <a:xfrm>
            <a:off x="2345556" y="2109481"/>
            <a:ext cx="3975408" cy="2654312"/>
          </a:xfrm>
          <a:prstGeom prst="rect">
            <a:avLst/>
          </a:prstGeom>
        </p:spPr>
      </p:pic>
    </p:spTree>
    <p:extLst>
      <p:ext uri="{BB962C8B-B14F-4D97-AF65-F5344CB8AC3E}">
        <p14:creationId xmlns="" xmlns:p14="http://schemas.microsoft.com/office/powerpoint/2010/main" val="134529964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Типы NAT</a:t>
            </a:r>
            <a:r>
              <a:t/>
            </a:r>
            <a:br/>
            <a:r>
              <a:rPr lang="ru-RU" smtClean="0"/>
              <a:t>Динамическое преобразование NAT</a:t>
            </a:r>
          </a:p>
        </p:txBody>
      </p:sp>
      <p:sp>
        <p:nvSpPr>
          <p:cNvPr id="7" name="Content Placeholder 2"/>
          <p:cNvSpPr>
            <a:spLocks noGrp="1"/>
          </p:cNvSpPr>
          <p:nvPr>
            <p:ph idx="1"/>
          </p:nvPr>
        </p:nvSpPr>
        <p:spPr>
          <a:xfrm>
            <a:off x="144065" y="798944"/>
            <a:ext cx="4218706" cy="4155319"/>
          </a:xfrm>
        </p:spPr>
        <p:txBody>
          <a:bodyPr/>
          <a:lstStyle/>
          <a:p>
            <a:r>
              <a:rPr lang="ru-RU" dirty="0" smtClean="0"/>
              <a:t>При динамической трансляции сетевых адресов общедоступный IP-адрес из пула адресов назначается каждому пакету, идущему из устройства с частным IP-адресом, если этот пакет направляется в сеть за пределами компании.</a:t>
            </a:r>
          </a:p>
          <a:p>
            <a:pPr lvl="1"/>
            <a:r>
              <a:rPr lang="ru-RU" dirty="0" smtClean="0"/>
              <a:t>Адреса назначаются в порядке поступления пакетов.</a:t>
            </a:r>
          </a:p>
          <a:p>
            <a:pPr lvl="1"/>
            <a:r>
              <a:rPr lang="ru-RU" dirty="0" smtClean="0"/>
              <a:t>Количество внутренних устройств, которые могут выполнять передачу </a:t>
            </a:r>
            <a:r>
              <a:rPr lang="en-US" dirty="0" smtClean="0"/>
              <a:t/>
            </a:r>
            <a:br>
              <a:rPr lang="en-US" dirty="0" smtClean="0"/>
            </a:br>
            <a:r>
              <a:rPr lang="ru-RU" dirty="0" smtClean="0"/>
              <a:t>за пределы компании, ограничено количеством общедоступных </a:t>
            </a:r>
            <a:r>
              <a:rPr lang="en-US" dirty="0" smtClean="0"/>
              <a:t/>
            </a:r>
            <a:br>
              <a:rPr lang="en-US" dirty="0" smtClean="0"/>
            </a:br>
            <a:r>
              <a:rPr lang="ru-RU" dirty="0" smtClean="0"/>
              <a:t>IP-адресов в пуле.</a:t>
            </a:r>
          </a:p>
        </p:txBody>
      </p:sp>
      <p:pic>
        <p:nvPicPr>
          <p:cNvPr id="3" name="Picture 2"/>
          <p:cNvPicPr>
            <a:picLocks noChangeAspect="1"/>
          </p:cNvPicPr>
          <p:nvPr/>
        </p:nvPicPr>
        <p:blipFill>
          <a:blip r:embed="rId3"/>
          <a:stretch>
            <a:fillRect/>
          </a:stretch>
        </p:blipFill>
        <p:spPr>
          <a:xfrm>
            <a:off x="4367613" y="849814"/>
            <a:ext cx="4646612" cy="3427331"/>
          </a:xfrm>
          <a:prstGeom prst="rect">
            <a:avLst/>
          </a:prstGeom>
        </p:spPr>
      </p:pic>
    </p:spTree>
    <p:extLst>
      <p:ext uri="{BB962C8B-B14F-4D97-AF65-F5344CB8AC3E}">
        <p14:creationId xmlns="" xmlns:p14="http://schemas.microsoft.com/office/powerpoint/2010/main" val="2919508392"/>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Типы NAT</a:t>
            </a:r>
            <a:r>
              <a:t/>
            </a:r>
            <a:br/>
            <a:r>
              <a:rPr lang="ru-RU" smtClean="0"/>
              <a:t>Преобразование адресов портов (PAT)</a:t>
            </a:r>
          </a:p>
        </p:txBody>
      </p:sp>
      <p:sp>
        <p:nvSpPr>
          <p:cNvPr id="7" name="Content Placeholder 2"/>
          <p:cNvSpPr>
            <a:spLocks noGrp="1"/>
          </p:cNvSpPr>
          <p:nvPr>
            <p:ph idx="1"/>
          </p:nvPr>
        </p:nvSpPr>
        <p:spPr>
          <a:xfrm>
            <a:off x="144064" y="798944"/>
            <a:ext cx="8999935" cy="4155319"/>
          </a:xfrm>
        </p:spPr>
        <p:txBody>
          <a:bodyPr/>
          <a:lstStyle/>
          <a:p>
            <a:r>
              <a:rPr lang="ru-RU" dirty="0" smtClean="0"/>
              <a:t>Преобразование PAT (его еще называют перегрузкой NAT) может с помощью одного общедоступного адреса IPv4 обеспечить тысячам частных адресов IPv4 возможность обмена данными с внешними сетевыми устройствами.</a:t>
            </a:r>
          </a:p>
          <a:p>
            <a:r>
              <a:rPr lang="ru-RU" dirty="0" smtClean="0"/>
              <a:t>Для отслеживания сеанса используются номера портов.</a:t>
            </a:r>
          </a:p>
        </p:txBody>
      </p:sp>
      <p:pic>
        <p:nvPicPr>
          <p:cNvPr id="4" name="Picture 3"/>
          <p:cNvPicPr>
            <a:picLocks noChangeAspect="1"/>
          </p:cNvPicPr>
          <p:nvPr/>
        </p:nvPicPr>
        <p:blipFill>
          <a:blip r:embed="rId3"/>
          <a:stretch>
            <a:fillRect/>
          </a:stretch>
        </p:blipFill>
        <p:spPr>
          <a:xfrm>
            <a:off x="4766394" y="1983037"/>
            <a:ext cx="4315089" cy="2654507"/>
          </a:xfrm>
          <a:prstGeom prst="rect">
            <a:avLst/>
          </a:prstGeom>
        </p:spPr>
      </p:pic>
      <p:pic>
        <p:nvPicPr>
          <p:cNvPr id="2" name="Picture 1"/>
          <p:cNvPicPr>
            <a:picLocks noChangeAspect="1"/>
          </p:cNvPicPr>
          <p:nvPr/>
        </p:nvPicPr>
        <p:blipFill>
          <a:blip r:embed="rId4"/>
          <a:stretch>
            <a:fillRect/>
          </a:stretch>
        </p:blipFill>
        <p:spPr>
          <a:xfrm>
            <a:off x="60048" y="1979945"/>
            <a:ext cx="4630132" cy="1849635"/>
          </a:xfrm>
          <a:prstGeom prst="rect">
            <a:avLst/>
          </a:prstGeom>
        </p:spPr>
      </p:pic>
    </p:spTree>
    <p:extLst>
      <p:ext uri="{BB962C8B-B14F-4D97-AF65-F5344CB8AC3E}">
        <p14:creationId xmlns="" xmlns:p14="http://schemas.microsoft.com/office/powerpoint/2010/main" val="94853017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Типы NAT</a:t>
            </a:r>
            <a:r>
              <a:t/>
            </a:r>
            <a:br/>
            <a:r>
              <a:rPr lang="ru-RU" smtClean="0"/>
              <a:t>Следующий доступный порт</a:t>
            </a:r>
          </a:p>
        </p:txBody>
      </p:sp>
      <p:sp>
        <p:nvSpPr>
          <p:cNvPr id="7" name="Content Placeholder 2"/>
          <p:cNvSpPr>
            <a:spLocks noGrp="1"/>
          </p:cNvSpPr>
          <p:nvPr>
            <p:ph idx="1"/>
          </p:nvPr>
        </p:nvSpPr>
        <p:spPr>
          <a:xfrm>
            <a:off x="144065" y="798944"/>
            <a:ext cx="4187565" cy="4155319"/>
          </a:xfrm>
        </p:spPr>
        <p:txBody>
          <a:bodyPr/>
          <a:lstStyle/>
          <a:p>
            <a:r>
              <a:rPr lang="ru-RU" dirty="0" smtClean="0"/>
              <a:t>Преобразование PAT пытается сохранить первоначальный номер исходного порта.</a:t>
            </a:r>
          </a:p>
          <a:p>
            <a:pPr lvl="1"/>
            <a:r>
              <a:rPr lang="ru-RU" dirty="0" smtClean="0"/>
              <a:t>Если этот номер порта уже используется, PAT назначает первый доступный номер порта из соответствующей группы портов</a:t>
            </a:r>
          </a:p>
          <a:p>
            <a:pPr lvl="3"/>
            <a:r>
              <a:rPr lang="ru-RU" altLang="en-US" sz="1400" dirty="0"/>
              <a:t>0–511</a:t>
            </a:r>
          </a:p>
          <a:p>
            <a:pPr lvl="3"/>
            <a:r>
              <a:rPr lang="ru-RU" altLang="en-US" sz="1400" dirty="0"/>
              <a:t>512–1023</a:t>
            </a:r>
          </a:p>
          <a:p>
            <a:pPr lvl="3"/>
            <a:r>
              <a:rPr lang="ru-RU" altLang="en-US" sz="1400" dirty="0"/>
              <a:t>1024–65 535</a:t>
            </a:r>
          </a:p>
          <a:p>
            <a:pPr lvl="1"/>
            <a:r>
              <a:rPr lang="ru-RU" dirty="0" smtClean="0"/>
              <a:t>Когда заканчиваются все доступные номера портов, PAT переходит к следующему общедоступному IP-адресу в пуле при его наличии.</a:t>
            </a:r>
          </a:p>
        </p:txBody>
      </p:sp>
      <p:pic>
        <p:nvPicPr>
          <p:cNvPr id="3" name="Picture 2"/>
          <p:cNvPicPr>
            <a:picLocks noChangeAspect="1"/>
          </p:cNvPicPr>
          <p:nvPr/>
        </p:nvPicPr>
        <p:blipFill>
          <a:blip r:embed="rId3"/>
          <a:stretch>
            <a:fillRect/>
          </a:stretch>
        </p:blipFill>
        <p:spPr>
          <a:xfrm>
            <a:off x="4341008" y="953144"/>
            <a:ext cx="4569695" cy="2454545"/>
          </a:xfrm>
          <a:prstGeom prst="rect">
            <a:avLst/>
          </a:prstGeom>
        </p:spPr>
      </p:pic>
      <p:sp>
        <p:nvSpPr>
          <p:cNvPr id="6" name="Rectangular Callout 5"/>
          <p:cNvSpPr/>
          <p:nvPr/>
        </p:nvSpPr>
        <p:spPr>
          <a:xfrm>
            <a:off x="6751320" y="3715879"/>
            <a:ext cx="2183453" cy="945656"/>
          </a:xfrm>
          <a:prstGeom prst="wedgeRectCallout">
            <a:avLst>
              <a:gd name="adj1" fmla="val 23736"/>
              <a:gd name="adj2" fmla="val -10299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dirty="0">
                <a:solidFill>
                  <a:schemeClr val="bg1"/>
                </a:solidFill>
              </a:rPr>
              <a:t>1. Обратите внимание на то, как трафик от двух различных внутренних устройств </a:t>
            </a:r>
            <a:r>
              <a:rPr lang="ru-RU" sz="1050">
                <a:solidFill>
                  <a:schemeClr val="bg1"/>
                </a:solidFill>
              </a:rPr>
              <a:t>передается </a:t>
            </a:r>
            <a:r>
              <a:rPr lang="ru-RU" sz="1050" smtClean="0">
                <a:solidFill>
                  <a:schemeClr val="bg1"/>
                </a:solidFill>
              </a:rPr>
              <a:t>с использованием </a:t>
            </a:r>
            <a:r>
              <a:rPr lang="ru-RU" sz="1050" dirty="0">
                <a:solidFill>
                  <a:schemeClr val="bg1"/>
                </a:solidFill>
              </a:rPr>
              <a:t>одного и того же номера порта.</a:t>
            </a:r>
          </a:p>
        </p:txBody>
      </p:sp>
      <p:sp>
        <p:nvSpPr>
          <p:cNvPr id="10" name="Rectangular Callout 9"/>
          <p:cNvSpPr/>
          <p:nvPr/>
        </p:nvSpPr>
        <p:spPr>
          <a:xfrm>
            <a:off x="3535681" y="4054257"/>
            <a:ext cx="2227106" cy="851117"/>
          </a:xfrm>
          <a:prstGeom prst="wedgeRectCallout">
            <a:avLst>
              <a:gd name="adj1" fmla="val 105010"/>
              <a:gd name="adj2" fmla="val -154713"/>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50" dirty="0">
                <a:solidFill>
                  <a:schemeClr val="bg1"/>
                </a:solidFill>
              </a:rPr>
              <a:t>2. Укажите, что PAT использует один и тот же общедоступный адрес, но два разных номера порта.</a:t>
            </a:r>
          </a:p>
        </p:txBody>
      </p:sp>
    </p:spTree>
    <p:extLst>
      <p:ext uri="{BB962C8B-B14F-4D97-AF65-F5344CB8AC3E}">
        <p14:creationId xmlns="" xmlns:p14="http://schemas.microsoft.com/office/powerpoint/2010/main" val="123791824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Типы NAT</a:t>
            </a:r>
            <a:r>
              <a:t/>
            </a:r>
            <a:br/>
            <a:r>
              <a:rPr lang="ru-RU" smtClean="0"/>
              <a:t>Сравнение NAT и PAT</a:t>
            </a:r>
          </a:p>
        </p:txBody>
      </p:sp>
      <p:sp>
        <p:nvSpPr>
          <p:cNvPr id="7" name="Content Placeholder 2"/>
          <p:cNvSpPr>
            <a:spLocks noGrp="1"/>
          </p:cNvSpPr>
          <p:nvPr>
            <p:ph idx="1"/>
          </p:nvPr>
        </p:nvSpPr>
        <p:spPr>
          <a:xfrm>
            <a:off x="4344106" y="1053885"/>
            <a:ext cx="4700834" cy="3652405"/>
          </a:xfrm>
        </p:spPr>
        <p:txBody>
          <a:bodyPr/>
          <a:lstStyle/>
          <a:p>
            <a:r>
              <a:rPr lang="ru-RU" dirty="0" smtClean="0"/>
              <a:t>Статическое преобразование NAT преобразует адрес по принципу «один к одному»</a:t>
            </a:r>
          </a:p>
          <a:p>
            <a:r>
              <a:rPr lang="ru-RU" dirty="0" smtClean="0"/>
              <a:t>Чтобы один общедоступный адрес мог использоваться несколькими устройствами с частными адресами, в PAT применяются номера портов</a:t>
            </a:r>
          </a:p>
          <a:p>
            <a:pPr lvl="1"/>
            <a:r>
              <a:rPr lang="ru-RU" dirty="0" smtClean="0"/>
              <a:t>При этом PAT может работать с таким протоколом, как ICMP, в котором TCP или UDP не используется</a:t>
            </a:r>
          </a:p>
        </p:txBody>
      </p:sp>
      <p:pic>
        <p:nvPicPr>
          <p:cNvPr id="2" name="Picture 1"/>
          <p:cNvPicPr>
            <a:picLocks noChangeAspect="1"/>
          </p:cNvPicPr>
          <p:nvPr/>
        </p:nvPicPr>
        <p:blipFill>
          <a:blip r:embed="rId3"/>
          <a:stretch>
            <a:fillRect/>
          </a:stretch>
        </p:blipFill>
        <p:spPr>
          <a:xfrm>
            <a:off x="408395" y="1030636"/>
            <a:ext cx="3568745" cy="2659897"/>
          </a:xfrm>
          <a:prstGeom prst="rect">
            <a:avLst/>
          </a:prstGeom>
        </p:spPr>
      </p:pic>
    </p:spTree>
    <p:extLst>
      <p:ext uri="{BB962C8B-B14F-4D97-AF65-F5344CB8AC3E}">
        <p14:creationId xmlns="" xmlns:p14="http://schemas.microsoft.com/office/powerpoint/2010/main" val="78728037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Типы NAT</a:t>
            </a:r>
            <a:r>
              <a:t/>
            </a:r>
            <a:br/>
            <a:r>
              <a:rPr lang="ru-RU" smtClean="0"/>
              <a:t>Packet Tracer. Изучение принципов работы NAT</a:t>
            </a:r>
          </a:p>
        </p:txBody>
      </p:sp>
      <p:pic>
        <p:nvPicPr>
          <p:cNvPr id="3" name="Picture 2"/>
          <p:cNvPicPr>
            <a:picLocks noChangeAspect="1"/>
          </p:cNvPicPr>
          <p:nvPr/>
        </p:nvPicPr>
        <p:blipFill>
          <a:blip r:embed="rId3"/>
          <a:stretch>
            <a:fillRect/>
          </a:stretch>
        </p:blipFill>
        <p:spPr>
          <a:xfrm>
            <a:off x="2224007" y="798944"/>
            <a:ext cx="4149494" cy="3554051"/>
          </a:xfrm>
          <a:prstGeom prst="rect">
            <a:avLst/>
          </a:prstGeom>
          <a:ln>
            <a:solidFill>
              <a:srgbClr val="000000"/>
            </a:solidFill>
          </a:ln>
        </p:spPr>
      </p:pic>
    </p:spTree>
    <p:extLst>
      <p:ext uri="{BB962C8B-B14F-4D97-AF65-F5344CB8AC3E}">
        <p14:creationId xmlns="" xmlns:p14="http://schemas.microsoft.com/office/powerpoint/2010/main" val="320082753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Преимущества NAT</a:t>
            </a:r>
            <a:r>
              <a:t/>
            </a:r>
            <a:br/>
            <a:r>
              <a:rPr lang="ru-RU" smtClean="0"/>
              <a:t>Преимущества NAT</a:t>
            </a:r>
          </a:p>
        </p:txBody>
      </p:sp>
      <p:sp>
        <p:nvSpPr>
          <p:cNvPr id="7" name="Content Placeholder 2"/>
          <p:cNvSpPr>
            <a:spLocks noGrp="1"/>
          </p:cNvSpPr>
          <p:nvPr>
            <p:ph idx="1"/>
          </p:nvPr>
        </p:nvSpPr>
        <p:spPr>
          <a:xfrm>
            <a:off x="1004220" y="1061634"/>
            <a:ext cx="7730347" cy="3652405"/>
          </a:xfrm>
        </p:spPr>
        <p:txBody>
          <a:bodyPr/>
          <a:lstStyle/>
          <a:p>
            <a:r>
              <a:rPr lang="ru-RU" dirty="0" smtClean="0"/>
              <a:t>Сохраняет официально зарегистрированную схему адресации</a:t>
            </a:r>
          </a:p>
          <a:p>
            <a:pPr lvl="1"/>
            <a:r>
              <a:rPr lang="ru-RU" dirty="0" smtClean="0"/>
              <a:t>Каждая компания может использовать частные IP-адреса</a:t>
            </a:r>
          </a:p>
          <a:p>
            <a:r>
              <a:rPr lang="ru-RU" dirty="0" smtClean="0"/>
              <a:t>Повышает гибкость подключения к публичной сети</a:t>
            </a:r>
          </a:p>
          <a:p>
            <a:pPr lvl="1"/>
            <a:r>
              <a:rPr lang="ru-RU" dirty="0" smtClean="0"/>
              <a:t>Несколько пулов NAT, резервные пулы и распределение нагрузки между пулами NAT</a:t>
            </a:r>
          </a:p>
          <a:p>
            <a:r>
              <a:rPr lang="ru-RU" dirty="0" smtClean="0"/>
              <a:t>Обеспечивает постоянство схем внутренней адресации сети</a:t>
            </a:r>
          </a:p>
          <a:p>
            <a:pPr lvl="1"/>
            <a:r>
              <a:rPr lang="ru-RU" dirty="0" smtClean="0"/>
              <a:t>Не нужно изменять адресацию сети при назначении нового интернет-провайдера или общедоступного IP-адреса</a:t>
            </a:r>
          </a:p>
          <a:p>
            <a:r>
              <a:rPr lang="ru-RU" dirty="0" smtClean="0"/>
              <a:t>Обеспечивает безопасность сети</a:t>
            </a:r>
          </a:p>
          <a:p>
            <a:pPr lvl="1"/>
            <a:r>
              <a:rPr lang="ru-RU" dirty="0" smtClean="0"/>
              <a:t>Скрывает частные адреса IPv4 пользователей</a:t>
            </a:r>
          </a:p>
        </p:txBody>
      </p:sp>
    </p:spTree>
    <p:extLst>
      <p:ext uri="{BB962C8B-B14F-4D97-AF65-F5344CB8AC3E}">
        <p14:creationId xmlns="" xmlns:p14="http://schemas.microsoft.com/office/powerpoint/2010/main" val="418014808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ru-RU" altLang="en-US" sz="1600" dirty="0"/>
              <a:t>Преимущества NAT</a:t>
            </a:r>
            <a:r>
              <a:t/>
            </a:r>
            <a:br/>
            <a:r>
              <a:rPr lang="ru-RU" smtClean="0"/>
              <a:t>Недостатки NAT</a:t>
            </a:r>
          </a:p>
        </p:txBody>
      </p:sp>
      <p:sp>
        <p:nvSpPr>
          <p:cNvPr id="7" name="Content Placeholder 2"/>
          <p:cNvSpPr>
            <a:spLocks noGrp="1"/>
          </p:cNvSpPr>
          <p:nvPr>
            <p:ph idx="1"/>
          </p:nvPr>
        </p:nvSpPr>
        <p:spPr>
          <a:xfrm>
            <a:off x="353292" y="844658"/>
            <a:ext cx="8790708" cy="3652405"/>
          </a:xfrm>
        </p:spPr>
        <p:txBody>
          <a:bodyPr/>
          <a:lstStyle/>
          <a:p>
            <a:r>
              <a:rPr lang="ru-RU" dirty="0" smtClean="0"/>
              <a:t>Снижение производительности.</a:t>
            </a:r>
          </a:p>
          <a:p>
            <a:pPr lvl="1"/>
            <a:r>
              <a:rPr lang="ru-RU" dirty="0" smtClean="0"/>
              <a:t>Граничное устройство с поддержкой NAT должно отслеживать и обрабатывать каждый </a:t>
            </a:r>
            <a:r>
              <a:rPr lang="ru-RU" smtClean="0"/>
              <a:t>сеанс с подключением </a:t>
            </a:r>
            <a:r>
              <a:rPr lang="ru-RU" dirty="0" smtClean="0"/>
              <a:t>к внешней сети.</a:t>
            </a:r>
          </a:p>
          <a:p>
            <a:r>
              <a:rPr lang="ru-RU" dirty="0" smtClean="0"/>
              <a:t>Ухудшение функциональности при взаимодействии двух конечных устройств.</a:t>
            </a:r>
          </a:p>
          <a:p>
            <a:pPr lvl="1"/>
            <a:r>
              <a:rPr lang="ru-RU" dirty="0" smtClean="0"/>
              <a:t>Преобразование каждого адреса IPv4 в заголовках пакетов занимает некоторое время.</a:t>
            </a:r>
          </a:p>
          <a:p>
            <a:r>
              <a:rPr lang="ru-RU" dirty="0" smtClean="0"/>
              <a:t>Потеря возможности трассировки IP при взаимодействии двух конечных устройств.</a:t>
            </a:r>
          </a:p>
          <a:p>
            <a:pPr lvl="1"/>
            <a:r>
              <a:rPr lang="ru-RU" dirty="0" smtClean="0"/>
              <a:t>Некоторым приложениям требуется сквозная адресация, поэтому их нельзя использовать с NAT.</a:t>
            </a:r>
          </a:p>
          <a:p>
            <a:pPr lvl="1"/>
            <a:r>
              <a:rPr lang="ru-RU" dirty="0" smtClean="0"/>
              <a:t>В некоторых случаях можно использовать статическое сопоставление NAT.</a:t>
            </a:r>
          </a:p>
          <a:p>
            <a:pPr lvl="1"/>
            <a:r>
              <a:rPr lang="ru-RU" dirty="0" smtClean="0"/>
              <a:t>Поиск и устранение неполадок может быть более сложной задачей.</a:t>
            </a:r>
          </a:p>
          <a:p>
            <a:r>
              <a:rPr lang="ru-RU" dirty="0" smtClean="0"/>
              <a:t>Туннелирование становится более сложным.</a:t>
            </a:r>
          </a:p>
          <a:p>
            <a:r>
              <a:rPr lang="ru-RU" dirty="0" smtClean="0"/>
              <a:t>Возможно нарушение инициирования подключений по TCP.</a:t>
            </a:r>
          </a:p>
        </p:txBody>
      </p:sp>
    </p:spTree>
    <p:extLst>
      <p:ext uri="{BB962C8B-B14F-4D97-AF65-F5344CB8AC3E}">
        <p14:creationId xmlns="" xmlns:p14="http://schemas.microsoft.com/office/powerpoint/2010/main" val="308791361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dirty="0"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9. Упражнения</a:t>
            </a:r>
          </a:p>
        </p:txBody>
      </p:sp>
      <p:sp>
        <p:nvSpPr>
          <p:cNvPr id="8" name="Rectangle 34"/>
          <p:cNvSpPr txBox="1">
            <a:spLocks noChangeArrowheads="1"/>
          </p:cNvSpPr>
          <p:nvPr/>
        </p:nvSpPr>
        <p:spPr bwMode="auto">
          <a:xfrm>
            <a:off x="1136614" y="4438227"/>
            <a:ext cx="6948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a:solidFill>
                  <a:srgbClr val="000000"/>
                </a:solidFill>
              </a:rPr>
              <a:t>PT_ccna5</a:t>
            </a:r>
            <a:r>
              <a:rPr sz="1000" dirty="0" smtClean="0"/>
              <a:t>.</a:t>
            </a:r>
            <a:endParaRPr sz="1000" dirty="0"/>
          </a:p>
        </p:txBody>
      </p:sp>
      <p:graphicFrame>
        <p:nvGraphicFramePr>
          <p:cNvPr id="9" name="Table 8"/>
          <p:cNvGraphicFramePr>
            <a:graphicFrameLocks noGrp="1"/>
          </p:cNvGraphicFramePr>
          <p:nvPr>
            <p:extLst>
              <p:ext uri="{D42A27DB-BD31-4B8C-83A1-F6EECF244321}">
                <p14:modId xmlns="" xmlns:p14="http://schemas.microsoft.com/office/powerpoint/2010/main" val="3313295129"/>
              </p:ext>
            </p:extLst>
          </p:nvPr>
        </p:nvGraphicFramePr>
        <p:xfrm>
          <a:off x="416196" y="1209168"/>
          <a:ext cx="8254717" cy="3049809"/>
        </p:xfrm>
        <a:graphic>
          <a:graphicData uri="http://schemas.openxmlformats.org/drawingml/2006/table">
            <a:tbl>
              <a:tblPr firstRow="1" bandRow="1">
                <a:tableStyleId>{5C22544A-7EE6-4342-B048-85BDC9FD1C3A}</a:tableStyleId>
              </a:tblPr>
              <a:tblGrid>
                <a:gridCol w="1148744">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1852048">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408380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7012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0">
                <a:tc>
                  <a:txBody>
                    <a:bodyPr/>
                    <a:lstStyle/>
                    <a:p>
                      <a:r>
                        <a:rPr lang="en-US" sz="950" dirty="0"/>
                        <a:t>Страница №</a:t>
                      </a:r>
                    </a:p>
                  </a:txBody>
                  <a:tcPr marL="68400"/>
                </a:tc>
                <a:tc>
                  <a:txBody>
                    <a:bodyPr/>
                    <a:lstStyle/>
                    <a:p>
                      <a:r>
                        <a:rPr lang="en-US" sz="950" dirty="0"/>
                        <a:t>Тип упражнения</a:t>
                      </a:r>
                    </a:p>
                  </a:txBody>
                  <a:tcPr marL="68400"/>
                </a:tc>
                <a:tc>
                  <a:txBody>
                    <a:bodyPr/>
                    <a:lstStyle/>
                    <a:p>
                      <a:r>
                        <a:rPr lang="en-US" sz="950" dirty="0"/>
                        <a:t>Название упражнения</a:t>
                      </a:r>
                    </a:p>
                  </a:txBody>
                  <a:tcPr marL="68400"/>
                </a:tc>
                <a:tc>
                  <a:txBody>
                    <a:bodyPr/>
                    <a:lstStyle/>
                    <a:p>
                      <a:r>
                        <a:rPr lang="en-US" sz="950" dirty="0"/>
                        <a:t>Необязательно?</a:t>
                      </a:r>
                    </a:p>
                  </a:txBody>
                  <a:tcPr marL="68400"/>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312621">
                <a:tc>
                  <a:txBody>
                    <a:bodyPr/>
                    <a:lstStyle/>
                    <a:p>
                      <a:r>
                        <a:rPr lang="en-US" sz="852" dirty="0"/>
                        <a:t>9.0.1.2</a:t>
                      </a:r>
                    </a:p>
                  </a:txBody>
                  <a:tcPr marL="68400" anchor="ctr"/>
                </a:tc>
                <a:tc>
                  <a:txBody>
                    <a:bodyPr/>
                    <a:lstStyle/>
                    <a:p>
                      <a:r>
                        <a:rPr lang="en-US" sz="852" dirty="0"/>
                        <a:t>Упражнение в аудитории</a:t>
                      </a:r>
                    </a:p>
                  </a:txBody>
                  <a:tcPr marL="68400" anchor="ctr"/>
                </a:tc>
                <a:tc>
                  <a:txBody>
                    <a:bodyPr/>
                    <a:lstStyle/>
                    <a:p>
                      <a:r>
                        <a:rPr lang="en-US" sz="852" dirty="0"/>
                        <a:t>Концептуальное преобразование (NAT)</a:t>
                      </a:r>
                    </a:p>
                  </a:txBody>
                  <a:tcPr marL="68400" anchor="ctr"/>
                </a:tc>
                <a:tc>
                  <a:txBody>
                    <a:bodyPr/>
                    <a:lstStyle/>
                    <a:p>
                      <a:r>
                        <a:rPr lang="en-US" sz="852"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312621">
                <a:tc>
                  <a:txBody>
                    <a:bodyPr/>
                    <a:lstStyle/>
                    <a:p>
                      <a:r>
                        <a:rPr lang="en-US" sz="852" dirty="0"/>
                        <a:t>9.1.1.6</a:t>
                      </a:r>
                    </a:p>
                  </a:txBody>
                  <a:tcPr marL="68400" anchor="ctr"/>
                </a:tc>
                <a:tc>
                  <a:txBody>
                    <a:bodyPr/>
                    <a:lstStyle/>
                    <a:p>
                      <a:r>
                        <a:rPr lang="en-US" sz="852" baseline="0" dirty="0"/>
                        <a:t>Интерактивное упражнение</a:t>
                      </a:r>
                      <a:endParaRPr lang="ru-RU" sz="852" dirty="0"/>
                    </a:p>
                  </a:txBody>
                  <a:tcPr marL="68400" anchor="ctr"/>
                </a:tc>
                <a:tc>
                  <a:txBody>
                    <a:bodyPr/>
                    <a:lstStyle/>
                    <a:p>
                      <a:r>
                        <a:rPr lang="en-US" sz="852" baseline="0" dirty="0"/>
                        <a:t>Определение терминологии NAT</a:t>
                      </a:r>
                      <a:endParaRPr lang="ru-RU" sz="852" dirty="0"/>
                    </a:p>
                  </a:txBody>
                  <a:tcPr marL="68400" anchor="ctr"/>
                </a:tc>
                <a:tc>
                  <a:txBody>
                    <a:bodyPr/>
                    <a:lstStyle/>
                    <a:p>
                      <a:endParaRPr lang="en-US" sz="852"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312621">
                <a:tc>
                  <a:txBody>
                    <a:bodyPr/>
                    <a:lstStyle/>
                    <a:p>
                      <a:r>
                        <a:rPr lang="en-US" sz="852" dirty="0"/>
                        <a:t>9.1.2.6</a:t>
                      </a:r>
                    </a:p>
                  </a:txBody>
                  <a:tcPr marL="68400" anchor="ctr"/>
                </a:tc>
                <a:tc>
                  <a:txBody>
                    <a:bodyPr/>
                    <a:lstStyle/>
                    <a:p>
                      <a:r>
                        <a:rPr lang="en-US" sz="852" dirty="0"/>
                        <a:t>Cisco Packet Tracer</a:t>
                      </a:r>
                    </a:p>
                  </a:txBody>
                  <a:tcPr marL="68400" anchor="ctr"/>
                </a:tc>
                <a:tc>
                  <a:txBody>
                    <a:bodyPr/>
                    <a:lstStyle/>
                    <a:p>
                      <a:r>
                        <a:rPr lang="en-US" sz="852" dirty="0"/>
                        <a:t>Изучение принципа работы NAT</a:t>
                      </a:r>
                    </a:p>
                  </a:txBody>
                  <a:tcPr marL="68400" anchor="ctr"/>
                </a:tc>
                <a:tc>
                  <a:txBody>
                    <a:bodyPr/>
                    <a:lstStyle/>
                    <a:p>
                      <a:r>
                        <a:rPr lang="en-US" sz="852" dirty="0">
                          <a:solidFill>
                            <a:schemeClr val="tx1"/>
                          </a:solidFill>
                        </a:rPr>
                        <a:t>Рекомендуется</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312621">
                <a:tc>
                  <a:txBody>
                    <a:bodyPr/>
                    <a:lstStyle/>
                    <a:p>
                      <a:r>
                        <a:rPr lang="en-US" sz="852" dirty="0"/>
                        <a:t>9.2.1.1</a:t>
                      </a:r>
                    </a:p>
                  </a:txBody>
                  <a:tcPr marL="68400" anchor="ctr"/>
                </a:tc>
                <a:tc>
                  <a:txBody>
                    <a:bodyPr/>
                    <a:lstStyle/>
                    <a:p>
                      <a:r>
                        <a:rPr lang="en-US" sz="852" dirty="0"/>
                        <a:t>Инструмент проверки синтаксиса</a:t>
                      </a:r>
                    </a:p>
                  </a:txBody>
                  <a:tcPr marL="68400" anchor="ctr"/>
                </a:tc>
                <a:tc>
                  <a:txBody>
                    <a:bodyPr/>
                    <a:lstStyle/>
                    <a:p>
                      <a:r>
                        <a:rPr lang="en-US" sz="852" dirty="0"/>
                        <a:t>Настройка статического преобразования NAT</a:t>
                      </a:r>
                      <a:endParaRPr lang="ru-RU" sz="852" dirty="0"/>
                    </a:p>
                  </a:txBody>
                  <a:tcPr marL="68400" anchor="ctr"/>
                </a:tc>
                <a:tc>
                  <a:txBody>
                    <a:bodyPr/>
                    <a:lstStyle/>
                    <a:p>
                      <a:endParaRPr lang="en-US" sz="852"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312621">
                <a:tc>
                  <a:txBody>
                    <a:bodyPr/>
                    <a:lstStyle/>
                    <a:p>
                      <a:r>
                        <a:rPr lang="en-US" sz="852" dirty="0"/>
                        <a:t>9.2.1.4</a:t>
                      </a:r>
                    </a:p>
                  </a:txBody>
                  <a:tcPr marL="68400" anchor="ctr"/>
                </a:tc>
                <a:tc>
                  <a:txBody>
                    <a:bodyPr/>
                    <a:lstStyle/>
                    <a:p>
                      <a:r>
                        <a:rPr lang="en-US" sz="852" dirty="0"/>
                        <a:t>Cisco Packet Tracer</a:t>
                      </a:r>
                    </a:p>
                  </a:txBody>
                  <a:tcPr marL="68400" anchor="ctr"/>
                </a:tc>
                <a:tc>
                  <a:txBody>
                    <a:bodyPr/>
                    <a:lstStyle/>
                    <a:p>
                      <a:r>
                        <a:rPr lang="en-US" sz="852" dirty="0"/>
                        <a:t>Настройка статического преобразования NAT</a:t>
                      </a:r>
                      <a:endParaRPr lang="ru-RU" sz="852" dirty="0"/>
                    </a:p>
                  </a:txBody>
                  <a:tcPr marL="68400" anchor="ctr"/>
                </a:tc>
                <a:tc>
                  <a:txBody>
                    <a:bodyPr/>
                    <a:lstStyle/>
                    <a:p>
                      <a:endParaRPr lang="en-US" sz="852"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312621">
                <a:tc>
                  <a:txBody>
                    <a:bodyPr/>
                    <a:lstStyle/>
                    <a:p>
                      <a:r>
                        <a:rPr lang="en-US" sz="852" dirty="0"/>
                        <a:t>9.2.2.2</a:t>
                      </a:r>
                    </a:p>
                  </a:txBody>
                  <a:tcPr marL="68400" anchor="ctr"/>
                </a:tc>
                <a:tc>
                  <a:txBody>
                    <a:bodyPr/>
                    <a:lstStyle/>
                    <a:p>
                      <a:r>
                        <a:rPr lang="en-US" sz="852" dirty="0"/>
                        <a:t>Инструмент проверки синтаксиса</a:t>
                      </a:r>
                    </a:p>
                  </a:txBody>
                  <a:tcPr marL="68400" anchor="ctr"/>
                </a:tc>
                <a:tc>
                  <a:txBody>
                    <a:bodyPr/>
                    <a:lstStyle/>
                    <a:p>
                      <a:r>
                        <a:rPr lang="en-US" sz="852" dirty="0"/>
                        <a:t>Настройка динамического NAT</a:t>
                      </a:r>
                    </a:p>
                  </a:txBody>
                  <a:tcPr marL="68400" anchor="ctr"/>
                </a:tc>
                <a:tc>
                  <a:txBody>
                    <a:bodyPr/>
                    <a:lstStyle/>
                    <a:p>
                      <a:endParaRPr lang="en-US" sz="852"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312621">
                <a:tc>
                  <a:txBody>
                    <a:bodyPr/>
                    <a:lstStyle/>
                    <a:p>
                      <a:r>
                        <a:rPr lang="en-US" sz="852" dirty="0"/>
                        <a:t>9.2.2.5</a:t>
                      </a:r>
                    </a:p>
                  </a:txBody>
                  <a:tcPr marL="68400" anchor="ctr"/>
                </a:tc>
                <a:tc>
                  <a:txBody>
                    <a:bodyPr/>
                    <a:lstStyle/>
                    <a:p>
                      <a:r>
                        <a:rPr lang="en-US" sz="852" dirty="0"/>
                        <a:t>Cisco Packet Tracer</a:t>
                      </a:r>
                      <a:endParaRPr lang="ru-RU" sz="852" dirty="0"/>
                    </a:p>
                  </a:txBody>
                  <a:tcPr marL="68400" anchor="ctr"/>
                </a:tc>
                <a:tc>
                  <a:txBody>
                    <a:bodyPr/>
                    <a:lstStyle/>
                    <a:p>
                      <a:r>
                        <a:rPr lang="en-US" sz="852" dirty="0"/>
                        <a:t>Настройка динамического NAT</a:t>
                      </a:r>
                      <a:endParaRPr lang="ru-RU" sz="852" dirty="0"/>
                    </a:p>
                  </a:txBody>
                  <a:tcPr marL="68400" anchor="ctr"/>
                </a:tc>
                <a:tc>
                  <a:txBody>
                    <a:bodyPr/>
                    <a:lstStyle/>
                    <a:p>
                      <a:r>
                        <a:rPr lang="en-US" sz="852" dirty="0">
                          <a:solidFill>
                            <a:schemeClr val="tx1"/>
                          </a:solidFill>
                        </a:rPr>
                        <a:t>Рекомендуется</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7"/>
                  </a:ext>
                </a:extLst>
              </a:tr>
              <a:tr h="312621">
                <a:tc>
                  <a:txBody>
                    <a:bodyPr/>
                    <a:lstStyle/>
                    <a:p>
                      <a:r>
                        <a:rPr lang="en-US" sz="852" dirty="0"/>
                        <a:t>9.2.2.6</a:t>
                      </a:r>
                    </a:p>
                  </a:txBody>
                  <a:tcPr marL="68400" anchor="ctr"/>
                </a:tc>
                <a:tc>
                  <a:txBody>
                    <a:bodyPr/>
                    <a:lstStyle/>
                    <a:p>
                      <a:r>
                        <a:rPr lang="en-US" sz="852" dirty="0"/>
                        <a:t>Лабораторная работа</a:t>
                      </a:r>
                    </a:p>
                  </a:txBody>
                  <a:tcPr marL="68400" anchor="ctr"/>
                </a:tc>
                <a:tc>
                  <a:txBody>
                    <a:bodyPr/>
                    <a:lstStyle/>
                    <a:p>
                      <a:r>
                        <a:rPr lang="en-US" sz="852" dirty="0"/>
                        <a:t>Настройка динамического и статического преобразования NAT</a:t>
                      </a:r>
                    </a:p>
                  </a:txBody>
                  <a:tcPr marL="68400" anchor="ctr"/>
                </a:tc>
                <a:tc>
                  <a:txBody>
                    <a:bodyPr/>
                    <a:lstStyle/>
                    <a:p>
                      <a:r>
                        <a:rPr lang="en-US" sz="852"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312621">
                <a:tc>
                  <a:txBody>
                    <a:bodyPr/>
                    <a:lstStyle/>
                    <a:p>
                      <a:r>
                        <a:rPr lang="en-US" sz="852" dirty="0"/>
                        <a:t>9.2.3.1</a:t>
                      </a:r>
                    </a:p>
                  </a:txBody>
                  <a:tcPr marL="68400" anchor="ctr"/>
                </a:tc>
                <a:tc>
                  <a:txBody>
                    <a:bodyPr/>
                    <a:lstStyle/>
                    <a:p>
                      <a:r>
                        <a:rPr lang="en-US" sz="852" dirty="0"/>
                        <a:t>Инструмент проверки синтаксиса</a:t>
                      </a:r>
                    </a:p>
                  </a:txBody>
                  <a:tcPr marL="68400" anchor="ctr"/>
                </a:tc>
                <a:tc>
                  <a:txBody>
                    <a:bodyPr/>
                    <a:lstStyle/>
                    <a:p>
                      <a:r>
                        <a:rPr lang="en-US" sz="852" dirty="0"/>
                        <a:t>Настройка PAT с использованием пула адресов</a:t>
                      </a:r>
                      <a:endParaRPr lang="ru-RU" sz="852" dirty="0"/>
                    </a:p>
                  </a:txBody>
                  <a:tcPr marL="68400" anchor="ctr"/>
                </a:tc>
                <a:tc>
                  <a:txBody>
                    <a:bodyPr/>
                    <a:lstStyle/>
                    <a:p>
                      <a:endParaRPr lang="en-US" sz="852"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bl>
          </a:graphicData>
        </a:graphic>
      </p:graphicFrame>
    </p:spTree>
    <p:extLst>
      <p:ext uri="{BB962C8B-B14F-4D97-AF65-F5344CB8AC3E}">
        <p14:creationId xmlns="" xmlns:p14="http://schemas.microsoft.com/office/powerpoint/2010/main" val="214527372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z="4000" dirty="0"/>
              <a:t>9.2. Настройка NAT</a:t>
            </a:r>
          </a:p>
        </p:txBody>
      </p:sp>
    </p:spTree>
    <p:extLst>
      <p:ext uri="{BB962C8B-B14F-4D97-AF65-F5344CB8AC3E}">
        <p14:creationId xmlns="" xmlns:p14="http://schemas.microsoft.com/office/powerpoint/2010/main" val="355190541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178553"/>
            <a:ext cx="3200400" cy="757551"/>
          </a:xfrm>
        </p:spPr>
        <p:txBody>
          <a:bodyPr/>
          <a:lstStyle/>
          <a:p>
            <a:r>
              <a:rPr lang="ru-RU" altLang="en-US" sz="1400" dirty="0"/>
              <a:t>Настройка статического преобразования NAT</a:t>
            </a:r>
            <a:r>
              <a:rPr sz="2000" dirty="0"/>
              <a:t/>
            </a:r>
            <a:br>
              <a:rPr sz="2000" dirty="0"/>
            </a:br>
            <a:r>
              <a:rPr lang="ru-RU" sz="2000" dirty="0" smtClean="0"/>
              <a:t>Настройка статического преобразования NAT</a:t>
            </a:r>
          </a:p>
        </p:txBody>
      </p:sp>
      <p:pic>
        <p:nvPicPr>
          <p:cNvPr id="3" name="Picture 2"/>
          <p:cNvPicPr>
            <a:picLocks noChangeAspect="1"/>
          </p:cNvPicPr>
          <p:nvPr/>
        </p:nvPicPr>
        <p:blipFill>
          <a:blip r:embed="rId3"/>
          <a:stretch>
            <a:fillRect/>
          </a:stretch>
        </p:blipFill>
        <p:spPr>
          <a:xfrm>
            <a:off x="3215960" y="69960"/>
            <a:ext cx="4683271" cy="1942802"/>
          </a:xfrm>
          <a:prstGeom prst="rect">
            <a:avLst/>
          </a:prstGeom>
        </p:spPr>
      </p:pic>
      <p:pic>
        <p:nvPicPr>
          <p:cNvPr id="4" name="Picture 3"/>
          <p:cNvPicPr>
            <a:picLocks noChangeAspect="1"/>
          </p:cNvPicPr>
          <p:nvPr/>
        </p:nvPicPr>
        <p:blipFill>
          <a:blip r:embed="rId4"/>
          <a:stretch>
            <a:fillRect/>
          </a:stretch>
        </p:blipFill>
        <p:spPr>
          <a:xfrm>
            <a:off x="1636793" y="2154146"/>
            <a:ext cx="5643832" cy="2608111"/>
          </a:xfrm>
          <a:prstGeom prst="rect">
            <a:avLst/>
          </a:prstGeom>
        </p:spPr>
      </p:pic>
    </p:spTree>
    <p:extLst>
      <p:ext uri="{BB962C8B-B14F-4D97-AF65-F5344CB8AC3E}">
        <p14:creationId xmlns="" xmlns:p14="http://schemas.microsoft.com/office/powerpoint/2010/main" val="130007713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41393"/>
            <a:ext cx="4587239" cy="757551"/>
          </a:xfrm>
        </p:spPr>
        <p:txBody>
          <a:bodyPr/>
          <a:lstStyle/>
          <a:p>
            <a:r>
              <a:rPr lang="ru-RU" altLang="en-US" sz="1400" dirty="0"/>
              <a:t>Настройка статического преобразования NAT</a:t>
            </a:r>
            <a:r>
              <a:rPr sz="2000" dirty="0"/>
              <a:t/>
            </a:r>
            <a:br>
              <a:rPr sz="2000" dirty="0"/>
            </a:br>
            <a:r>
              <a:rPr lang="ru-RU" sz="2000" dirty="0" smtClean="0"/>
              <a:t>Настройка статического преобразования NAT (продолжение)</a:t>
            </a:r>
          </a:p>
        </p:txBody>
      </p:sp>
      <p:pic>
        <p:nvPicPr>
          <p:cNvPr id="2" name="Picture 1"/>
          <p:cNvPicPr>
            <a:picLocks noChangeAspect="1"/>
          </p:cNvPicPr>
          <p:nvPr/>
        </p:nvPicPr>
        <p:blipFill>
          <a:blip r:embed="rId3"/>
          <a:stretch>
            <a:fillRect/>
          </a:stretch>
        </p:blipFill>
        <p:spPr>
          <a:xfrm>
            <a:off x="3255439" y="1201119"/>
            <a:ext cx="4979604" cy="3454184"/>
          </a:xfrm>
          <a:prstGeom prst="rect">
            <a:avLst/>
          </a:prstGeom>
        </p:spPr>
      </p:pic>
      <p:sp>
        <p:nvSpPr>
          <p:cNvPr id="6" name="Striped Right Arrow 5"/>
          <p:cNvSpPr/>
          <p:nvPr/>
        </p:nvSpPr>
        <p:spPr>
          <a:xfrm rot="19023597" flipH="1">
            <a:off x="5949189" y="573957"/>
            <a:ext cx="1762153" cy="604433"/>
          </a:xfrm>
          <a:prstGeom prst="striped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ru-RU" sz="900" b="1" dirty="0">
                <a:solidFill>
                  <a:schemeClr val="bg1"/>
                </a:solidFill>
              </a:rPr>
              <a:t>Внешний интерфейс</a:t>
            </a:r>
          </a:p>
        </p:txBody>
      </p:sp>
      <p:sp>
        <p:nvSpPr>
          <p:cNvPr id="5" name="Striped Right Arrow 4"/>
          <p:cNvSpPr/>
          <p:nvPr/>
        </p:nvSpPr>
        <p:spPr>
          <a:xfrm rot="2607406">
            <a:off x="4329687" y="580610"/>
            <a:ext cx="1764792" cy="603504"/>
          </a:xfrm>
          <a:prstGeom prst="stripedRightArrow">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ru-RU" sz="900" b="1" dirty="0">
                <a:solidFill>
                  <a:schemeClr val="bg1"/>
                </a:solidFill>
              </a:rPr>
              <a:t>Внутренний интерфейс</a:t>
            </a:r>
          </a:p>
        </p:txBody>
      </p:sp>
      <p:sp>
        <p:nvSpPr>
          <p:cNvPr id="11" name="TextBox 10"/>
          <p:cNvSpPr txBox="1"/>
          <p:nvPr/>
        </p:nvSpPr>
        <p:spPr>
          <a:xfrm>
            <a:off x="255720" y="2162013"/>
            <a:ext cx="2650210" cy="1384995"/>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ru-RU" sz="1200" dirty="0">
                <a:solidFill>
                  <a:srgbClr val="000000"/>
                </a:solidFill>
              </a:rPr>
              <a:t>Следует помнить, что любой интерфейс на граничном маршрутизаторе, находящемся во внутренней сети, должен быть настроен с помощью команды </a:t>
            </a:r>
            <a:r>
              <a:rPr lang="ru-RU" sz="1200" b="1" dirty="0">
                <a:solidFill>
                  <a:srgbClr val="000000"/>
                </a:solidFill>
              </a:rPr>
              <a:t>ip</a:t>
            </a:r>
            <a:r>
              <a:rPr lang="ru-RU" sz="1200" dirty="0">
                <a:solidFill>
                  <a:srgbClr val="000000"/>
                </a:solidFill>
              </a:rPr>
              <a:t> </a:t>
            </a:r>
            <a:r>
              <a:rPr lang="ru-RU" sz="1200" b="1" dirty="0">
                <a:solidFill>
                  <a:srgbClr val="000000"/>
                </a:solidFill>
              </a:rPr>
              <a:t>nat inside</a:t>
            </a:r>
            <a:r>
              <a:rPr lang="ru-RU" sz="1200" dirty="0">
                <a:solidFill>
                  <a:srgbClr val="000000"/>
                </a:solidFill>
              </a:rPr>
              <a:t>. Это распространенная ошибка для новичков в NAT.</a:t>
            </a:r>
          </a:p>
        </p:txBody>
      </p:sp>
    </p:spTree>
    <p:extLst>
      <p:ext uri="{BB962C8B-B14F-4D97-AF65-F5344CB8AC3E}">
        <p14:creationId xmlns="" xmlns:p14="http://schemas.microsoft.com/office/powerpoint/2010/main" val="793162525"/>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статического преобразования NAT</a:t>
            </a:r>
            <a:r>
              <a:t/>
            </a:r>
            <a:br/>
            <a:r>
              <a:rPr lang="ru-RU" smtClean="0"/>
              <a:t>Анализ статического преобразования NAT</a:t>
            </a:r>
          </a:p>
        </p:txBody>
      </p:sp>
      <p:sp>
        <p:nvSpPr>
          <p:cNvPr id="7" name="Content Placeholder 2"/>
          <p:cNvSpPr>
            <a:spLocks noGrp="1"/>
          </p:cNvSpPr>
          <p:nvPr>
            <p:ph idx="1"/>
          </p:nvPr>
        </p:nvSpPr>
        <p:spPr>
          <a:xfrm>
            <a:off x="353292" y="844658"/>
            <a:ext cx="4684177" cy="3652405"/>
          </a:xfrm>
        </p:spPr>
        <p:txBody>
          <a:bodyPr/>
          <a:lstStyle/>
          <a:p>
            <a:pPr marL="342900" indent="-342900">
              <a:spcAft>
                <a:spcPts val="500"/>
              </a:spcAft>
              <a:buFont typeface="+mj-lt"/>
              <a:buAutoNum type="arabicPeriod"/>
            </a:pPr>
            <a:r>
              <a:rPr lang="ru-RU" altLang="en-US" sz="1400" dirty="0"/>
              <a:t>Клиент открывает веб-обозреватель для подключения к веб-серверу.</a:t>
            </a:r>
          </a:p>
          <a:p>
            <a:pPr marL="342900" indent="-342900">
              <a:spcAft>
                <a:spcPts val="500"/>
              </a:spcAft>
              <a:buFont typeface="+mj-lt"/>
              <a:buAutoNum type="arabicPeriod"/>
            </a:pPr>
            <a:r>
              <a:rPr lang="ru-RU" altLang="en-US" sz="1400" dirty="0"/>
              <a:t>Маршрутизатор R2 получает пакет на внешнем интерфейсе и проверяет таблицу NAT.</a:t>
            </a:r>
          </a:p>
          <a:p>
            <a:pPr marL="342900" indent="-342900">
              <a:spcAft>
                <a:spcPts val="500"/>
              </a:spcAft>
              <a:buFont typeface="+mj-lt"/>
              <a:buAutoNum type="arabicPeriod"/>
            </a:pPr>
            <a:r>
              <a:rPr lang="ru-RU" altLang="en-US" sz="1400" dirty="0"/>
              <a:t>Маршрутизатор R2 заменяет внутренний глобальный на внутренний локальный адрес 192.168.10.254 (адрес сервера).</a:t>
            </a:r>
          </a:p>
          <a:p>
            <a:pPr marL="342900" indent="-342900">
              <a:spcAft>
                <a:spcPts val="500"/>
              </a:spcAft>
              <a:buFont typeface="+mj-lt"/>
              <a:buAutoNum type="arabicPeriod"/>
            </a:pPr>
            <a:r>
              <a:rPr lang="ru-RU" altLang="en-US" sz="1400" dirty="0"/>
              <a:t>Веб-сервер отвечает клиенту.</a:t>
            </a:r>
          </a:p>
          <a:p>
            <a:pPr marL="342900" indent="-342900">
              <a:spcAft>
                <a:spcPts val="500"/>
              </a:spcAft>
              <a:buFont typeface="+mj-lt"/>
              <a:buAutoNum type="arabicPeriod"/>
            </a:pPr>
            <a:r>
              <a:rPr lang="ru-RU" altLang="en-US" sz="1400" dirty="0"/>
              <a:t>(a) R2 получает пакет от сервера на внутренний адрес.</a:t>
            </a:r>
            <a:r>
              <a:rPr dirty="0"/>
              <a:t/>
            </a:r>
            <a:br>
              <a:rPr dirty="0"/>
            </a:br>
            <a:r>
              <a:rPr lang="ru-RU" altLang="en-US" sz="1400" dirty="0"/>
              <a:t>(б) R2 проверяет таблицу NAT, преобразует адрес источника во внутренний глобальный адрес 209165.201.5 и пересылает пакет.</a:t>
            </a:r>
          </a:p>
          <a:p>
            <a:pPr marL="342900" indent="-342900">
              <a:spcAft>
                <a:spcPts val="500"/>
              </a:spcAft>
              <a:buFont typeface="+mj-lt"/>
              <a:buAutoNum type="arabicPeriod"/>
            </a:pPr>
            <a:r>
              <a:rPr lang="ru-RU" altLang="en-US" sz="1400" dirty="0"/>
              <a:t>Клиент получает пакет.</a:t>
            </a:r>
          </a:p>
        </p:txBody>
      </p:sp>
      <p:pic>
        <p:nvPicPr>
          <p:cNvPr id="3" name="Picture 2"/>
          <p:cNvPicPr>
            <a:picLocks noChangeAspect="1"/>
          </p:cNvPicPr>
          <p:nvPr/>
        </p:nvPicPr>
        <p:blipFill>
          <a:blip r:embed="rId3"/>
          <a:stretch>
            <a:fillRect/>
          </a:stretch>
        </p:blipFill>
        <p:spPr>
          <a:xfrm>
            <a:off x="5037469" y="1186876"/>
            <a:ext cx="3808995" cy="2305444"/>
          </a:xfrm>
          <a:prstGeom prst="rect">
            <a:avLst/>
          </a:prstGeom>
        </p:spPr>
      </p:pic>
    </p:spTree>
    <p:extLst>
      <p:ext uri="{BB962C8B-B14F-4D97-AF65-F5344CB8AC3E}">
        <p14:creationId xmlns="" xmlns:p14="http://schemas.microsoft.com/office/powerpoint/2010/main" val="363530074"/>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200" dirty="0"/>
              <a:t>Настройка статического преобразования NAT</a:t>
            </a:r>
            <a:r>
              <a:rPr sz="1800" dirty="0"/>
              <a:t/>
            </a:r>
            <a:br>
              <a:rPr sz="1800" dirty="0"/>
            </a:br>
            <a:r>
              <a:rPr lang="ru-RU" sz="1800" dirty="0" smtClean="0"/>
              <a:t>Проверка статического преобразования NAT</a:t>
            </a:r>
          </a:p>
        </p:txBody>
      </p:sp>
      <p:pic>
        <p:nvPicPr>
          <p:cNvPr id="4" name="Picture 3"/>
          <p:cNvPicPr>
            <a:picLocks noChangeAspect="1"/>
          </p:cNvPicPr>
          <p:nvPr/>
        </p:nvPicPr>
        <p:blipFill>
          <a:blip r:embed="rId3"/>
          <a:stretch>
            <a:fillRect/>
          </a:stretch>
        </p:blipFill>
        <p:spPr>
          <a:xfrm>
            <a:off x="119439" y="1199391"/>
            <a:ext cx="4553972" cy="861883"/>
          </a:xfrm>
          <a:prstGeom prst="rect">
            <a:avLst/>
          </a:prstGeom>
        </p:spPr>
      </p:pic>
      <p:pic>
        <p:nvPicPr>
          <p:cNvPr id="5" name="Picture 4"/>
          <p:cNvPicPr>
            <a:picLocks noChangeAspect="1"/>
          </p:cNvPicPr>
          <p:nvPr/>
        </p:nvPicPr>
        <p:blipFill>
          <a:blip r:embed="rId4"/>
          <a:stretch>
            <a:fillRect/>
          </a:stretch>
        </p:blipFill>
        <p:spPr>
          <a:xfrm>
            <a:off x="143239" y="2194987"/>
            <a:ext cx="4511389" cy="945679"/>
          </a:xfrm>
          <a:prstGeom prst="rect">
            <a:avLst/>
          </a:prstGeom>
        </p:spPr>
      </p:pic>
      <p:pic>
        <p:nvPicPr>
          <p:cNvPr id="6" name="Picture 5"/>
          <p:cNvPicPr>
            <a:picLocks noChangeAspect="1"/>
          </p:cNvPicPr>
          <p:nvPr/>
        </p:nvPicPr>
        <p:blipFill rotWithShape="1">
          <a:blip r:embed="rId5"/>
          <a:srcRect l="1063" r="4659"/>
          <a:stretch/>
        </p:blipFill>
        <p:spPr>
          <a:xfrm>
            <a:off x="4812224" y="1204175"/>
            <a:ext cx="4331776" cy="3480830"/>
          </a:xfrm>
          <a:prstGeom prst="rect">
            <a:avLst/>
          </a:prstGeom>
        </p:spPr>
      </p:pic>
      <p:sp>
        <p:nvSpPr>
          <p:cNvPr id="9" name="Oval Callout 8"/>
          <p:cNvSpPr/>
          <p:nvPr/>
        </p:nvSpPr>
        <p:spPr>
          <a:xfrm>
            <a:off x="5230678" y="77493"/>
            <a:ext cx="3301139" cy="1022888"/>
          </a:xfrm>
          <a:prstGeom prst="wedgeEllipseCallout">
            <a:avLst>
              <a:gd name="adj1" fmla="val -13589"/>
              <a:gd name="adj2" fmla="val 63847"/>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bg1"/>
                </a:solidFill>
              </a:rPr>
              <a:t>При проверке работоспособности NAT рекомендуется очистить статистику.</a:t>
            </a:r>
          </a:p>
        </p:txBody>
      </p:sp>
      <p:sp>
        <p:nvSpPr>
          <p:cNvPr id="10" name="TextBox 9"/>
          <p:cNvSpPr txBox="1"/>
          <p:nvPr/>
        </p:nvSpPr>
        <p:spPr>
          <a:xfrm>
            <a:off x="960893" y="3525864"/>
            <a:ext cx="2650210" cy="738664"/>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ru-RU" sz="1400" dirty="0">
                <a:solidFill>
                  <a:srgbClr val="000000"/>
                </a:solidFill>
              </a:rPr>
              <a:t>Важные команды:</a:t>
            </a:r>
          </a:p>
          <a:p>
            <a:pPr marL="285750" indent="-285750">
              <a:buFont typeface="Arial" panose="020B0604020202020204" pitchFamily="34" charset="0"/>
              <a:buChar char="•"/>
            </a:pPr>
            <a:r>
              <a:rPr lang="ru-RU" sz="1400" b="1" dirty="0">
                <a:solidFill>
                  <a:srgbClr val="000000"/>
                </a:solidFill>
              </a:rPr>
              <a:t>show ip</a:t>
            </a:r>
            <a:r>
              <a:rPr lang="ru-RU" sz="1400" smtClean="0"/>
              <a:t> </a:t>
            </a:r>
            <a:r>
              <a:rPr lang="ru-RU" sz="1400" b="1" dirty="0">
                <a:solidFill>
                  <a:srgbClr val="000000"/>
                </a:solidFill>
              </a:rPr>
              <a:t>nat translations</a:t>
            </a:r>
          </a:p>
          <a:p>
            <a:pPr marL="285750" indent="-285750">
              <a:buFont typeface="Arial" panose="020B0604020202020204" pitchFamily="34" charset="0"/>
              <a:buChar char="•"/>
            </a:pPr>
            <a:r>
              <a:rPr lang="ru-RU" sz="1400" b="1" dirty="0">
                <a:solidFill>
                  <a:srgbClr val="000000"/>
                </a:solidFill>
              </a:rPr>
              <a:t>show ip</a:t>
            </a:r>
            <a:r>
              <a:rPr lang="ru-RU" sz="1400" smtClean="0"/>
              <a:t> </a:t>
            </a:r>
            <a:r>
              <a:rPr lang="ru-RU" sz="1400" b="1" dirty="0">
                <a:solidFill>
                  <a:srgbClr val="000000"/>
                </a:solidFill>
              </a:rPr>
              <a:t>nat statistics</a:t>
            </a:r>
          </a:p>
        </p:txBody>
      </p:sp>
    </p:spTree>
    <p:extLst>
      <p:ext uri="{BB962C8B-B14F-4D97-AF65-F5344CB8AC3E}">
        <p14:creationId xmlns="" xmlns:p14="http://schemas.microsoft.com/office/powerpoint/2010/main" val="119260509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статического преобразования NAT</a:t>
            </a:r>
            <a:r>
              <a:t/>
            </a:r>
            <a:br/>
            <a:r>
              <a:rPr lang="ru-RU" smtClean="0"/>
              <a:t>Packet Tracer. Настройка статического преобразования NAT</a:t>
            </a:r>
          </a:p>
        </p:txBody>
      </p:sp>
      <p:pic>
        <p:nvPicPr>
          <p:cNvPr id="2" name="Picture 1"/>
          <p:cNvPicPr>
            <a:picLocks noChangeAspect="1"/>
          </p:cNvPicPr>
          <p:nvPr/>
        </p:nvPicPr>
        <p:blipFill rotWithShape="1">
          <a:blip r:embed="rId3"/>
          <a:srcRect t="886" b="-1"/>
          <a:stretch/>
        </p:blipFill>
        <p:spPr>
          <a:xfrm>
            <a:off x="1340604" y="801314"/>
            <a:ext cx="6619840" cy="3900484"/>
          </a:xfrm>
          <a:prstGeom prst="rect">
            <a:avLst/>
          </a:prstGeom>
          <a:ln>
            <a:solidFill>
              <a:srgbClr val="000000"/>
            </a:solidFill>
          </a:ln>
        </p:spPr>
      </p:pic>
    </p:spTree>
    <p:extLst>
      <p:ext uri="{BB962C8B-B14F-4D97-AF65-F5344CB8AC3E}">
        <p14:creationId xmlns="" xmlns:p14="http://schemas.microsoft.com/office/powerpoint/2010/main" val="3409618481"/>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t/>
            </a:r>
            <a:br/>
            <a:r>
              <a:rPr lang="ru-RU" smtClean="0"/>
              <a:t>Принципы работы динамической трансляции сетевых адресов</a:t>
            </a:r>
          </a:p>
        </p:txBody>
      </p:sp>
      <p:sp>
        <p:nvSpPr>
          <p:cNvPr id="7" name="Content Placeholder 2"/>
          <p:cNvSpPr>
            <a:spLocks noGrp="1"/>
          </p:cNvSpPr>
          <p:nvPr>
            <p:ph idx="1"/>
          </p:nvPr>
        </p:nvSpPr>
        <p:spPr>
          <a:xfrm>
            <a:off x="353292" y="844658"/>
            <a:ext cx="8737368" cy="3652405"/>
          </a:xfrm>
        </p:spPr>
        <p:txBody>
          <a:bodyPr/>
          <a:lstStyle/>
          <a:p>
            <a:r>
              <a:rPr lang="ru-RU" altLang="en-US" sz="1200" dirty="0"/>
              <a:t>Помните, что при динамической трансляции сетевых адресов используется пул общедоступных IPv4-адресов.</a:t>
            </a:r>
          </a:p>
          <a:p>
            <a:r>
              <a:rPr lang="ru-RU" altLang="en-US" sz="1200" dirty="0"/>
              <a:t>Здесь действуют те же понятия внутренних и внешних интерфейсов NAT, что и в статическом преобразовании NAT.</a:t>
            </a:r>
          </a:p>
        </p:txBody>
      </p:sp>
      <p:pic>
        <p:nvPicPr>
          <p:cNvPr id="2" name="Picture 1"/>
          <p:cNvPicPr>
            <a:picLocks noChangeAspect="1"/>
          </p:cNvPicPr>
          <p:nvPr/>
        </p:nvPicPr>
        <p:blipFill>
          <a:blip r:embed="rId3"/>
          <a:stretch>
            <a:fillRect/>
          </a:stretch>
        </p:blipFill>
        <p:spPr>
          <a:xfrm>
            <a:off x="1779194" y="1728297"/>
            <a:ext cx="4759184" cy="2841530"/>
          </a:xfrm>
          <a:prstGeom prst="rect">
            <a:avLst/>
          </a:prstGeom>
        </p:spPr>
      </p:pic>
    </p:spTree>
    <p:extLst>
      <p:ext uri="{BB962C8B-B14F-4D97-AF65-F5344CB8AC3E}">
        <p14:creationId xmlns="" xmlns:p14="http://schemas.microsoft.com/office/powerpoint/2010/main" val="300450688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t/>
            </a:r>
            <a:br/>
            <a:r>
              <a:rPr lang="ru-RU" smtClean="0"/>
              <a:t>Настройка динамической трансляции сетевых адресов</a:t>
            </a:r>
          </a:p>
        </p:txBody>
      </p:sp>
      <p:pic>
        <p:nvPicPr>
          <p:cNvPr id="5" name="Picture 4"/>
          <p:cNvPicPr>
            <a:picLocks noChangeAspect="1"/>
          </p:cNvPicPr>
          <p:nvPr/>
        </p:nvPicPr>
        <p:blipFill>
          <a:blip r:embed="rId3"/>
          <a:stretch>
            <a:fillRect/>
          </a:stretch>
        </p:blipFill>
        <p:spPr>
          <a:xfrm>
            <a:off x="1013514" y="1128426"/>
            <a:ext cx="7151518" cy="2789578"/>
          </a:xfrm>
          <a:prstGeom prst="rect">
            <a:avLst/>
          </a:prstGeom>
        </p:spPr>
      </p:pic>
    </p:spTree>
    <p:extLst>
      <p:ext uri="{BB962C8B-B14F-4D97-AF65-F5344CB8AC3E}">
        <p14:creationId xmlns="" xmlns:p14="http://schemas.microsoft.com/office/powerpoint/2010/main" val="309593261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rPr dirty="0"/>
              <a:t/>
            </a:r>
            <a:br>
              <a:rPr dirty="0"/>
            </a:br>
            <a:r>
              <a:rPr lang="ru-RU" sz="2000" dirty="0" smtClean="0"/>
              <a:t>Настройка динамической трансляции сетевых адресов (продолжение)</a:t>
            </a:r>
          </a:p>
        </p:txBody>
      </p:sp>
      <p:grpSp>
        <p:nvGrpSpPr>
          <p:cNvPr id="7" name="Group 6"/>
          <p:cNvGrpSpPr/>
          <p:nvPr/>
        </p:nvGrpSpPr>
        <p:grpSpPr>
          <a:xfrm>
            <a:off x="1708784" y="844658"/>
            <a:ext cx="5148000" cy="3935633"/>
            <a:chOff x="1646444" y="841252"/>
            <a:chExt cx="5303237" cy="3993404"/>
          </a:xfrm>
        </p:grpSpPr>
        <p:grpSp>
          <p:nvGrpSpPr>
            <p:cNvPr id="4" name="Group 3"/>
            <p:cNvGrpSpPr/>
            <p:nvPr/>
          </p:nvGrpSpPr>
          <p:grpSpPr>
            <a:xfrm>
              <a:off x="1646444" y="841252"/>
              <a:ext cx="5303237" cy="3993404"/>
              <a:chOff x="1646444" y="841252"/>
              <a:chExt cx="5303237" cy="3993404"/>
            </a:xfrm>
          </p:grpSpPr>
          <p:pic>
            <p:nvPicPr>
              <p:cNvPr id="2" name="Picture 1"/>
              <p:cNvPicPr>
                <a:picLocks noChangeAspect="1"/>
              </p:cNvPicPr>
              <p:nvPr/>
            </p:nvPicPr>
            <p:blipFill>
              <a:blip r:embed="rId3"/>
              <a:stretch>
                <a:fillRect/>
              </a:stretch>
            </p:blipFill>
            <p:spPr>
              <a:xfrm>
                <a:off x="1646444" y="841252"/>
                <a:ext cx="5303237" cy="3993404"/>
              </a:xfrm>
              <a:prstGeom prst="rect">
                <a:avLst/>
              </a:prstGeom>
            </p:spPr>
          </p:pic>
          <p:pic>
            <p:nvPicPr>
              <p:cNvPr id="3" name="Picture 2"/>
              <p:cNvPicPr>
                <a:picLocks noChangeAspect="1"/>
              </p:cNvPicPr>
              <p:nvPr/>
            </p:nvPicPr>
            <p:blipFill>
              <a:blip r:embed="rId4"/>
              <a:stretch>
                <a:fillRect/>
              </a:stretch>
            </p:blipFill>
            <p:spPr>
              <a:xfrm>
                <a:off x="1666069" y="4339270"/>
                <a:ext cx="5193708" cy="485786"/>
              </a:xfrm>
              <a:prstGeom prst="rect">
                <a:avLst/>
              </a:prstGeom>
            </p:spPr>
          </p:pic>
        </p:grpSp>
        <p:sp>
          <p:nvSpPr>
            <p:cNvPr id="6" name="Rectangle 5"/>
            <p:cNvSpPr/>
            <p:nvPr/>
          </p:nvSpPr>
          <p:spPr>
            <a:xfrm>
              <a:off x="6814572" y="4345875"/>
              <a:ext cx="116238" cy="480448"/>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 xmlns:p14="http://schemas.microsoft.com/office/powerpoint/2010/main" val="204906570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t/>
            </a:r>
            <a:br/>
            <a:r>
              <a:rPr lang="ru-RU" smtClean="0"/>
              <a:t>Анализ динамической трансляции сетевых адресов</a:t>
            </a:r>
          </a:p>
        </p:txBody>
      </p:sp>
      <p:sp>
        <p:nvSpPr>
          <p:cNvPr id="7" name="Content Placeholder 2"/>
          <p:cNvSpPr>
            <a:spLocks noGrp="1"/>
          </p:cNvSpPr>
          <p:nvPr>
            <p:ph idx="1"/>
          </p:nvPr>
        </p:nvSpPr>
        <p:spPr>
          <a:xfrm>
            <a:off x="353292" y="844658"/>
            <a:ext cx="8546868" cy="3652405"/>
          </a:xfrm>
        </p:spPr>
        <p:txBody>
          <a:bodyPr/>
          <a:lstStyle/>
          <a:p>
            <a:pPr marL="342900" indent="-342900">
              <a:buFont typeface="+mj-lt"/>
              <a:buAutoNum type="arabicPeriod"/>
            </a:pPr>
            <a:r>
              <a:rPr lang="ru-RU" altLang="en-US" sz="1400" dirty="0"/>
              <a:t>На компьютерах PC1 и PC2 откройте веб-обозреватель для подключения к веб-серверу.</a:t>
            </a:r>
          </a:p>
          <a:p>
            <a:pPr marL="342900" indent="-342900">
              <a:buFont typeface="+mj-lt"/>
              <a:buAutoNum type="arabicPeriod"/>
            </a:pPr>
            <a:r>
              <a:rPr lang="ru-RU" altLang="en-US" sz="1400" dirty="0"/>
              <a:t>Маршрутизатор R2 получает пакеты на внутренний интерфейс и проверяет (с помощью списка контроля доступа), следует ли выполнять преобразование. Маршрутизатор R2 назначает глобальный адрес из пула NAT и создает запись в таблице NAT для обоих пакетов.</a:t>
            </a:r>
          </a:p>
          <a:p>
            <a:pPr marL="342900" indent="-342900">
              <a:buFont typeface="+mj-lt"/>
              <a:buAutoNum type="arabicPeriod"/>
            </a:pPr>
            <a:r>
              <a:rPr lang="ru-RU" altLang="en-US" sz="1400" dirty="0"/>
              <a:t>R2 заменяет внутренний локальный адрес источника для каждого пакета на преобразованный внутренний глобальный адрес из пула.</a:t>
            </a:r>
          </a:p>
        </p:txBody>
      </p:sp>
      <p:pic>
        <p:nvPicPr>
          <p:cNvPr id="2" name="Picture 1"/>
          <p:cNvPicPr>
            <a:picLocks noChangeAspect="1"/>
          </p:cNvPicPr>
          <p:nvPr/>
        </p:nvPicPr>
        <p:blipFill>
          <a:blip r:embed="rId3"/>
          <a:stretch>
            <a:fillRect/>
          </a:stretch>
        </p:blipFill>
        <p:spPr>
          <a:xfrm>
            <a:off x="2280736" y="2541724"/>
            <a:ext cx="3599565" cy="2508788"/>
          </a:xfrm>
          <a:prstGeom prst="rect">
            <a:avLst/>
          </a:prstGeom>
        </p:spPr>
      </p:pic>
    </p:spTree>
    <p:extLst>
      <p:ext uri="{BB962C8B-B14F-4D97-AF65-F5344CB8AC3E}">
        <p14:creationId xmlns="" xmlns:p14="http://schemas.microsoft.com/office/powerpoint/2010/main" val="194986179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9. Упражнения (продолжение)</a:t>
            </a:r>
          </a:p>
        </p:txBody>
      </p:sp>
      <p:graphicFrame>
        <p:nvGraphicFramePr>
          <p:cNvPr id="9" name="Table 8"/>
          <p:cNvGraphicFramePr>
            <a:graphicFrameLocks noGrp="1"/>
          </p:cNvGraphicFramePr>
          <p:nvPr>
            <p:extLst>
              <p:ext uri="{D42A27DB-BD31-4B8C-83A1-F6EECF244321}">
                <p14:modId xmlns="" xmlns:p14="http://schemas.microsoft.com/office/powerpoint/2010/main" val="735148270"/>
              </p:ext>
            </p:extLst>
          </p:nvPr>
        </p:nvGraphicFramePr>
        <p:xfrm>
          <a:off x="416584" y="1210718"/>
          <a:ext cx="8254717" cy="2737188"/>
        </p:xfrm>
        <a:graphic>
          <a:graphicData uri="http://schemas.openxmlformats.org/drawingml/2006/table">
            <a:tbl>
              <a:tblPr firstRow="1" bandRow="1">
                <a:tableStyleId>{5C22544A-7EE6-4342-B048-85BDC9FD1C3A}</a:tableStyleId>
              </a:tblPr>
              <a:tblGrid>
                <a:gridCol w="1148744">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1852048">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408380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7012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0">
                <a:tc>
                  <a:txBody>
                    <a:bodyPr/>
                    <a:lstStyle/>
                    <a:p>
                      <a:r>
                        <a:rPr lang="en-US" sz="950" dirty="0"/>
                        <a:t>Страница №</a:t>
                      </a:r>
                    </a:p>
                  </a:txBody>
                  <a:tcPr marL="68400"/>
                </a:tc>
                <a:tc>
                  <a:txBody>
                    <a:bodyPr/>
                    <a:lstStyle/>
                    <a:p>
                      <a:r>
                        <a:rPr lang="en-US" sz="950" dirty="0"/>
                        <a:t>Тип упражнения</a:t>
                      </a:r>
                    </a:p>
                  </a:txBody>
                  <a:tcPr marL="68400"/>
                </a:tc>
                <a:tc>
                  <a:txBody>
                    <a:bodyPr/>
                    <a:lstStyle/>
                    <a:p>
                      <a:r>
                        <a:rPr lang="en-US" sz="950" dirty="0"/>
                        <a:t>Название упражнения</a:t>
                      </a:r>
                    </a:p>
                  </a:txBody>
                  <a:tcPr marL="68400"/>
                </a:tc>
                <a:tc>
                  <a:txBody>
                    <a:bodyPr/>
                    <a:lstStyle/>
                    <a:p>
                      <a:r>
                        <a:rPr lang="en-US" sz="950" dirty="0"/>
                        <a:t>Необязательно?</a:t>
                      </a:r>
                    </a:p>
                  </a:txBody>
                  <a:tcPr marL="68400"/>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312621">
                <a:tc>
                  <a:txBody>
                    <a:bodyPr/>
                    <a:lstStyle/>
                    <a:p>
                      <a:r>
                        <a:rPr lang="en-US" sz="850" dirty="0"/>
                        <a:t>9.2.3.2</a:t>
                      </a:r>
                    </a:p>
                  </a:txBody>
                  <a:tcPr marL="68400" anchor="ctr"/>
                </a:tc>
                <a:tc>
                  <a:txBody>
                    <a:bodyPr/>
                    <a:lstStyle/>
                    <a:p>
                      <a:r>
                        <a:rPr lang="en-US" sz="850" dirty="0"/>
                        <a:t>Инструмент проверки синтаксиса</a:t>
                      </a:r>
                      <a:endParaRPr lang="ru-RU" sz="850" dirty="0"/>
                    </a:p>
                  </a:txBody>
                  <a:tcPr marL="68400" anchor="ctr"/>
                </a:tc>
                <a:tc>
                  <a:txBody>
                    <a:bodyPr/>
                    <a:lstStyle/>
                    <a:p>
                      <a:r>
                        <a:rPr lang="en-US" sz="850" dirty="0"/>
                        <a:t>Настройка PAT с использованием одного адреса</a:t>
                      </a:r>
                      <a:endParaRPr lang="ru-RU" sz="850" dirty="0"/>
                    </a:p>
                  </a:txBody>
                  <a:tcPr marL="68400" anchor="ctr"/>
                </a:tc>
                <a:tc>
                  <a:txBody>
                    <a:bodyPr/>
                    <a:lstStyle/>
                    <a:p>
                      <a:endParaRPr lang="en-US" sz="850"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312621">
                <a:tc>
                  <a:txBody>
                    <a:bodyPr/>
                    <a:lstStyle/>
                    <a:p>
                      <a:r>
                        <a:rPr lang="en-US" sz="850" dirty="0"/>
                        <a:t>9.2.3.5</a:t>
                      </a:r>
                    </a:p>
                  </a:txBody>
                  <a:tcPr marL="68400" anchor="ctr"/>
                </a:tc>
                <a:tc>
                  <a:txBody>
                    <a:bodyPr/>
                    <a:lstStyle/>
                    <a:p>
                      <a:r>
                        <a:rPr lang="en-US" sz="850" dirty="0"/>
                        <a:t>Интерактивное упражнение</a:t>
                      </a:r>
                    </a:p>
                  </a:txBody>
                  <a:tcPr marL="68400" anchor="ctr"/>
                </a:tc>
                <a:tc>
                  <a:txBody>
                    <a:bodyPr/>
                    <a:lstStyle/>
                    <a:p>
                      <a:r>
                        <a:rPr lang="en-US" sz="850" dirty="0"/>
                        <a:t>Определите адресную информацию на каждом транзитном участке</a:t>
                      </a:r>
                    </a:p>
                  </a:txBody>
                  <a:tcPr marL="68400" anchor="ctr"/>
                </a:tc>
                <a:tc>
                  <a:txBody>
                    <a:bodyPr/>
                    <a:lstStyle/>
                    <a:p>
                      <a:endParaRPr lang="en-US" sz="850" dirty="0">
                        <a:solidFill>
                          <a:schemeClr val="tx1"/>
                        </a:solidFill>
                      </a:endParaRP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r h="312621">
                <a:tc>
                  <a:txBody>
                    <a:bodyPr/>
                    <a:lstStyle/>
                    <a:p>
                      <a:r>
                        <a:rPr lang="en-US" sz="850" dirty="0"/>
                        <a:t>9.2.3.6</a:t>
                      </a:r>
                    </a:p>
                  </a:txBody>
                  <a:tcPr marL="68400" anchor="ctr"/>
                </a:tc>
                <a:tc>
                  <a:txBody>
                    <a:bodyPr/>
                    <a:lstStyle/>
                    <a:p>
                      <a:r>
                        <a:rPr lang="en-US" sz="850" dirty="0"/>
                        <a:t>Cisco Packet Tracer</a:t>
                      </a:r>
                      <a:endParaRPr lang="ru-RU" sz="850" dirty="0"/>
                    </a:p>
                  </a:txBody>
                  <a:tcPr marL="68400" anchor="ctr"/>
                </a:tc>
                <a:tc>
                  <a:txBody>
                    <a:bodyPr/>
                    <a:lstStyle/>
                    <a:p>
                      <a:r>
                        <a:rPr lang="en-US" sz="850" dirty="0"/>
                        <a:t>Реализация статического и динамического преобразования NAT</a:t>
                      </a:r>
                      <a:endParaRPr lang="ru-RU" sz="850" dirty="0"/>
                    </a:p>
                  </a:txBody>
                  <a:tcPr marL="68400" anchor="ctr"/>
                </a:tc>
                <a:tc>
                  <a:txBody>
                    <a:bodyPr/>
                    <a:lstStyle/>
                    <a:p>
                      <a:r>
                        <a:rPr lang="en-US" sz="850"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0"/>
                  </a:ext>
                </a:extLst>
              </a:tr>
              <a:tr h="312621">
                <a:tc>
                  <a:txBody>
                    <a:bodyPr/>
                    <a:lstStyle/>
                    <a:p>
                      <a:r>
                        <a:rPr lang="en-US" sz="850" dirty="0"/>
                        <a:t>9.2.3.7</a:t>
                      </a:r>
                    </a:p>
                  </a:txBody>
                  <a:tcPr marL="68400" anchor="ctr"/>
                </a:tc>
                <a:tc>
                  <a:txBody>
                    <a:bodyPr/>
                    <a:lstStyle/>
                    <a:p>
                      <a:r>
                        <a:rPr lang="en-US" sz="850" dirty="0"/>
                        <a:t>Лабораторная работа</a:t>
                      </a:r>
                    </a:p>
                  </a:txBody>
                  <a:tcPr marL="68400" anchor="ctr"/>
                </a:tc>
                <a:tc>
                  <a:txBody>
                    <a:bodyPr/>
                    <a:lstStyle/>
                    <a:p>
                      <a:r>
                        <a:rPr lang="en-US" sz="850" dirty="0"/>
                        <a:t>Настройка преобразования адресов портов (PAT)</a:t>
                      </a:r>
                    </a:p>
                  </a:txBody>
                  <a:tcPr marL="68400" anchor="ctr"/>
                </a:tc>
                <a:tc>
                  <a:txBody>
                    <a:bodyPr/>
                    <a:lstStyle/>
                    <a:p>
                      <a:r>
                        <a:rPr lang="en-US" sz="850" dirty="0">
                          <a:solidFill>
                            <a:schemeClr val="tx1"/>
                          </a:solidFill>
                        </a:rPr>
                        <a:t>Рекомендуется</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1"/>
                  </a:ext>
                </a:extLst>
              </a:tr>
              <a:tr h="312621">
                <a:tc>
                  <a:txBody>
                    <a:bodyPr/>
                    <a:lstStyle/>
                    <a:p>
                      <a:r>
                        <a:rPr lang="en-US" sz="850" dirty="0"/>
                        <a:t>9.2.4.4</a:t>
                      </a:r>
                    </a:p>
                  </a:txBody>
                  <a:tcPr marL="68400" anchor="ctr"/>
                </a:tc>
                <a:tc>
                  <a:txBody>
                    <a:bodyPr/>
                    <a:lstStyle/>
                    <a:p>
                      <a:r>
                        <a:rPr lang="en-US" sz="850" baseline="0" dirty="0"/>
                        <a:t>Packet Tracer</a:t>
                      </a:r>
                      <a:endParaRPr lang="ru-RU" sz="850" dirty="0"/>
                    </a:p>
                  </a:txBody>
                  <a:tcPr marL="68400" anchor="ctr"/>
                </a:tc>
                <a:tc>
                  <a:txBody>
                    <a:bodyPr/>
                    <a:lstStyle/>
                    <a:p>
                      <a:r>
                        <a:rPr lang="en-US" sz="850" baseline="0" dirty="0"/>
                        <a:t>Настройка переадресации портов на маршрутизаторе беспроводной связи</a:t>
                      </a:r>
                      <a:endParaRPr lang="ru-RU" sz="850" dirty="0"/>
                    </a:p>
                  </a:txBody>
                  <a:tcPr marL="68400" anchor="ctr"/>
                </a:tc>
                <a:tc>
                  <a:txBody>
                    <a:bodyPr/>
                    <a:lstStyle/>
                    <a:p>
                      <a:r>
                        <a:rPr lang="en-US" sz="850"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312621">
                <a:tc>
                  <a:txBody>
                    <a:bodyPr/>
                    <a:lstStyle/>
                    <a:p>
                      <a:r>
                        <a:rPr lang="en-US" sz="850" dirty="0"/>
                        <a:t>9.3.1.4</a:t>
                      </a:r>
                    </a:p>
                  </a:txBody>
                  <a:tcPr marL="68400" anchor="ctr"/>
                </a:tc>
                <a:tc>
                  <a:txBody>
                    <a:bodyPr/>
                    <a:lstStyle/>
                    <a:p>
                      <a:r>
                        <a:rPr lang="en-US" sz="850" dirty="0"/>
                        <a:t>Cisco Packet Tracer</a:t>
                      </a:r>
                    </a:p>
                  </a:txBody>
                  <a:tcPr marL="68400" anchor="ctr"/>
                </a:tc>
                <a:tc>
                  <a:txBody>
                    <a:bodyPr/>
                    <a:lstStyle/>
                    <a:p>
                      <a:r>
                        <a:rPr lang="en-US" sz="850" dirty="0"/>
                        <a:t>Поиск и устранение неполадок параметров NAT</a:t>
                      </a:r>
                    </a:p>
                  </a:txBody>
                  <a:tcPr marL="68400" anchor="ctr"/>
                </a:tc>
                <a:tc>
                  <a:txBody>
                    <a:bodyPr/>
                    <a:lstStyle/>
                    <a:p>
                      <a:r>
                        <a:rPr lang="en-US" sz="850" dirty="0">
                          <a:solidFill>
                            <a:schemeClr val="tx1"/>
                          </a:solidFill>
                        </a:rPr>
                        <a:t>Рекомендуется</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312621">
                <a:tc>
                  <a:txBody>
                    <a:bodyPr/>
                    <a:lstStyle/>
                    <a:p>
                      <a:r>
                        <a:rPr lang="en-US" sz="850" dirty="0"/>
                        <a:t>9.3.1.5</a:t>
                      </a:r>
                    </a:p>
                  </a:txBody>
                  <a:tcPr marL="68400" anchor="ctr"/>
                </a:tc>
                <a:tc>
                  <a:txBody>
                    <a:bodyPr/>
                    <a:lstStyle/>
                    <a:p>
                      <a:r>
                        <a:rPr lang="en-US" sz="850" dirty="0"/>
                        <a:t>Лабораторная работа</a:t>
                      </a:r>
                    </a:p>
                  </a:txBody>
                  <a:tcPr marL="68400" anchor="ctr"/>
                </a:tc>
                <a:tc>
                  <a:txBody>
                    <a:bodyPr/>
                    <a:lstStyle/>
                    <a:p>
                      <a:r>
                        <a:rPr lang="en-US" sz="850" dirty="0"/>
                        <a:t>Поиск и устранение неполадок NAT</a:t>
                      </a:r>
                    </a:p>
                  </a:txBody>
                  <a:tcPr marL="68400" anchor="ctr"/>
                </a:tc>
                <a:tc>
                  <a:txBody>
                    <a:bodyPr/>
                    <a:lstStyle/>
                    <a:p>
                      <a:r>
                        <a:rPr lang="en-US" sz="850"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7"/>
                  </a:ext>
                </a:extLst>
              </a:tr>
              <a:tr h="312621">
                <a:tc>
                  <a:txBody>
                    <a:bodyPr/>
                    <a:lstStyle/>
                    <a:p>
                      <a:r>
                        <a:rPr lang="en-US" sz="850" dirty="0"/>
                        <a:t>9.3.1.5</a:t>
                      </a:r>
                    </a:p>
                  </a:txBody>
                  <a:tcPr marL="68400" anchor="ctr"/>
                </a:tc>
                <a:tc>
                  <a:txBody>
                    <a:bodyPr/>
                    <a:lstStyle/>
                    <a:p>
                      <a:r>
                        <a:rPr lang="en-US" sz="850" dirty="0"/>
                        <a:t>Лабораторная работа</a:t>
                      </a:r>
                    </a:p>
                  </a:txBody>
                  <a:tcPr marL="68400" anchor="ctr"/>
                </a:tc>
                <a:tc>
                  <a:txBody>
                    <a:bodyPr/>
                    <a:lstStyle/>
                    <a:p>
                      <a:r>
                        <a:rPr lang="en-US" sz="850" dirty="0"/>
                        <a:t>Поиск и устранение неполадок NAT</a:t>
                      </a:r>
                    </a:p>
                  </a:txBody>
                  <a:tcPr marL="68400" anchor="ctr"/>
                </a:tc>
                <a:tc>
                  <a:txBody>
                    <a:bodyPr/>
                    <a:lstStyle/>
                    <a:p>
                      <a:r>
                        <a:rPr lang="en-US" sz="850"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2"/>
                  </a:ext>
                </a:extLst>
              </a:tr>
            </a:tbl>
          </a:graphicData>
        </a:graphic>
      </p:graphicFrame>
      <p:sp>
        <p:nvSpPr>
          <p:cNvPr id="6" name="Rectangle 34"/>
          <p:cNvSpPr txBox="1">
            <a:spLocks noChangeArrowheads="1"/>
          </p:cNvSpPr>
          <p:nvPr/>
        </p:nvSpPr>
        <p:spPr bwMode="auto">
          <a:xfrm>
            <a:off x="1136614" y="4438227"/>
            <a:ext cx="6948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a:solidFill>
                  <a:srgbClr val="000000"/>
                </a:solidFill>
              </a:rPr>
              <a:t>PT_ccna5</a:t>
            </a:r>
            <a:r>
              <a:rPr sz="1000" dirty="0" smtClean="0"/>
              <a:t>.</a:t>
            </a:r>
            <a:endParaRPr sz="1000" dirty="0"/>
          </a:p>
        </p:txBody>
      </p:sp>
    </p:spTree>
    <p:extLst>
      <p:ext uri="{BB962C8B-B14F-4D97-AF65-F5344CB8AC3E}">
        <p14:creationId xmlns="" xmlns:p14="http://schemas.microsoft.com/office/powerpoint/2010/main" val="1748123373"/>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rPr dirty="0"/>
              <a:t/>
            </a:r>
            <a:br>
              <a:rPr dirty="0"/>
            </a:br>
            <a:r>
              <a:rPr lang="ru-RU" sz="2100" dirty="0" smtClean="0"/>
              <a:t>Анализ динамической трансляции сетевых адресов (продолжение)</a:t>
            </a:r>
          </a:p>
        </p:txBody>
      </p:sp>
      <p:sp>
        <p:nvSpPr>
          <p:cNvPr id="7" name="Content Placeholder 2"/>
          <p:cNvSpPr>
            <a:spLocks noGrp="1"/>
          </p:cNvSpPr>
          <p:nvPr>
            <p:ph idx="1"/>
          </p:nvPr>
        </p:nvSpPr>
        <p:spPr>
          <a:xfrm>
            <a:off x="353292" y="844658"/>
            <a:ext cx="8572344" cy="3652405"/>
          </a:xfrm>
        </p:spPr>
        <p:txBody>
          <a:bodyPr/>
          <a:lstStyle/>
          <a:p>
            <a:pPr marL="342900" indent="-342900">
              <a:buFont typeface="+mj-lt"/>
              <a:buAutoNum type="arabicPeriod" startAt="4"/>
            </a:pPr>
            <a:r>
              <a:rPr lang="ru-RU" altLang="en-US" sz="1400" dirty="0"/>
              <a:t>Сервер отвечает PC1, используя адрес назначения 209.165.200.226 (адрес, назначенный NAT), и PC2, используя адрес назначения 209.165.200.227.</a:t>
            </a:r>
          </a:p>
          <a:p>
            <a:pPr marL="342900" indent="-342900">
              <a:buFont typeface="+mj-lt"/>
              <a:buAutoNum type="arabicPeriod" startAt="4"/>
            </a:pPr>
            <a:r>
              <a:rPr lang="ru-RU" altLang="en-US" sz="1400" dirty="0"/>
              <a:t>(а и б) Маршрутизатор R2 просматривает каждый полученный пакет и пересылает его на частный IP-адрес, указанный в таблице NAT для каждого адреса назначения.</a:t>
            </a:r>
          </a:p>
        </p:txBody>
      </p:sp>
      <p:pic>
        <p:nvPicPr>
          <p:cNvPr id="3" name="Picture 2"/>
          <p:cNvPicPr>
            <a:picLocks noChangeAspect="1"/>
          </p:cNvPicPr>
          <p:nvPr/>
        </p:nvPicPr>
        <p:blipFill>
          <a:blip r:embed="rId3"/>
          <a:stretch>
            <a:fillRect/>
          </a:stretch>
        </p:blipFill>
        <p:spPr>
          <a:xfrm>
            <a:off x="2319492" y="2000513"/>
            <a:ext cx="3849066" cy="2741967"/>
          </a:xfrm>
          <a:prstGeom prst="rect">
            <a:avLst/>
          </a:prstGeom>
        </p:spPr>
      </p:pic>
    </p:spTree>
    <p:extLst>
      <p:ext uri="{BB962C8B-B14F-4D97-AF65-F5344CB8AC3E}">
        <p14:creationId xmlns="" xmlns:p14="http://schemas.microsoft.com/office/powerpoint/2010/main" val="3160763698"/>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41393"/>
            <a:ext cx="4595084" cy="757551"/>
          </a:xfrm>
        </p:spPr>
        <p:txBody>
          <a:bodyPr/>
          <a:lstStyle/>
          <a:p>
            <a:r>
              <a:rPr lang="ru-RU" altLang="en-US" sz="1200" dirty="0"/>
              <a:t>Настройка динамической трансляции сетевых адресов</a:t>
            </a:r>
            <a:r>
              <a:rPr sz="1800" dirty="0"/>
              <a:t/>
            </a:r>
            <a:br>
              <a:rPr sz="1800" dirty="0"/>
            </a:br>
            <a:r>
              <a:rPr lang="ru-RU" sz="1800" dirty="0" smtClean="0"/>
              <a:t>Проверка динамической трансляции сетевых адресов</a:t>
            </a:r>
          </a:p>
        </p:txBody>
      </p:sp>
      <p:pic>
        <p:nvPicPr>
          <p:cNvPr id="5" name="Picture 4"/>
          <p:cNvPicPr>
            <a:picLocks noChangeAspect="1"/>
          </p:cNvPicPr>
          <p:nvPr/>
        </p:nvPicPr>
        <p:blipFill>
          <a:blip r:embed="rId3"/>
          <a:stretch>
            <a:fillRect/>
          </a:stretch>
        </p:blipFill>
        <p:spPr>
          <a:xfrm>
            <a:off x="1526582" y="866027"/>
            <a:ext cx="6137006" cy="2559581"/>
          </a:xfrm>
          <a:prstGeom prst="rect">
            <a:avLst/>
          </a:prstGeom>
        </p:spPr>
      </p:pic>
      <p:pic>
        <p:nvPicPr>
          <p:cNvPr id="6" name="Picture 5"/>
          <p:cNvPicPr>
            <a:picLocks noChangeAspect="1"/>
          </p:cNvPicPr>
          <p:nvPr/>
        </p:nvPicPr>
        <p:blipFill rotWithShape="1">
          <a:blip r:embed="rId4"/>
          <a:srcRect r="63498" b="85836"/>
          <a:stretch/>
        </p:blipFill>
        <p:spPr>
          <a:xfrm>
            <a:off x="4560214" y="200592"/>
            <a:ext cx="3080450" cy="535580"/>
          </a:xfrm>
          <a:prstGeom prst="rect">
            <a:avLst/>
          </a:prstGeom>
        </p:spPr>
      </p:pic>
      <p:pic>
        <p:nvPicPr>
          <p:cNvPr id="9" name="Picture 8"/>
          <p:cNvPicPr>
            <a:picLocks noChangeAspect="1"/>
          </p:cNvPicPr>
          <p:nvPr/>
        </p:nvPicPr>
        <p:blipFill>
          <a:blip r:embed="rId5"/>
          <a:stretch>
            <a:fillRect/>
          </a:stretch>
        </p:blipFill>
        <p:spPr>
          <a:xfrm>
            <a:off x="2277561" y="3511526"/>
            <a:ext cx="5001032" cy="1211823"/>
          </a:xfrm>
          <a:prstGeom prst="rect">
            <a:avLst/>
          </a:prstGeom>
        </p:spPr>
      </p:pic>
    </p:spTree>
    <p:extLst>
      <p:ext uri="{BB962C8B-B14F-4D97-AF65-F5344CB8AC3E}">
        <p14:creationId xmlns="" xmlns:p14="http://schemas.microsoft.com/office/powerpoint/2010/main" val="190863594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rPr dirty="0"/>
              <a:t/>
            </a:r>
            <a:br>
              <a:rPr dirty="0"/>
            </a:br>
            <a:r>
              <a:rPr lang="ru-RU" sz="2100" dirty="0" smtClean="0"/>
              <a:t>Проверка динамической трансляции сетевых адресов (продолжение)</a:t>
            </a:r>
          </a:p>
        </p:txBody>
      </p:sp>
      <p:pic>
        <p:nvPicPr>
          <p:cNvPr id="2" name="Picture 1"/>
          <p:cNvPicPr>
            <a:picLocks noChangeAspect="1"/>
          </p:cNvPicPr>
          <p:nvPr/>
        </p:nvPicPr>
        <p:blipFill>
          <a:blip r:embed="rId3"/>
          <a:stretch>
            <a:fillRect/>
          </a:stretch>
        </p:blipFill>
        <p:spPr>
          <a:xfrm>
            <a:off x="2057682" y="860156"/>
            <a:ext cx="4365601" cy="3833893"/>
          </a:xfrm>
          <a:prstGeom prst="rect">
            <a:avLst/>
          </a:prstGeom>
        </p:spPr>
      </p:pic>
    </p:spTree>
    <p:extLst>
      <p:ext uri="{BB962C8B-B14F-4D97-AF65-F5344CB8AC3E}">
        <p14:creationId xmlns="" xmlns:p14="http://schemas.microsoft.com/office/powerpoint/2010/main" val="147209090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динамической трансляции сетевых адресов</a:t>
            </a:r>
            <a:r>
              <a:rPr dirty="0"/>
              <a:t/>
            </a:r>
            <a:br>
              <a:rPr dirty="0"/>
            </a:br>
            <a:r>
              <a:rPr lang="ru-RU" sz="2100" dirty="0" smtClean="0"/>
              <a:t>Packet Tracer. Настройка динамической трансляции сетевых адресов</a:t>
            </a:r>
          </a:p>
        </p:txBody>
      </p:sp>
      <p:pic>
        <p:nvPicPr>
          <p:cNvPr id="3" name="Picture 2"/>
          <p:cNvPicPr>
            <a:picLocks noChangeAspect="1"/>
          </p:cNvPicPr>
          <p:nvPr/>
        </p:nvPicPr>
        <p:blipFill>
          <a:blip r:embed="rId3"/>
          <a:stretch>
            <a:fillRect/>
          </a:stretch>
        </p:blipFill>
        <p:spPr>
          <a:xfrm>
            <a:off x="1859796" y="896662"/>
            <a:ext cx="4572886" cy="3471921"/>
          </a:xfrm>
          <a:prstGeom prst="rect">
            <a:avLst/>
          </a:prstGeom>
          <a:ln>
            <a:solidFill>
              <a:srgbClr val="000000"/>
            </a:solidFill>
          </a:ln>
        </p:spPr>
      </p:pic>
    </p:spTree>
    <p:extLst>
      <p:ext uri="{BB962C8B-B14F-4D97-AF65-F5344CB8AC3E}">
        <p14:creationId xmlns="" xmlns:p14="http://schemas.microsoft.com/office/powerpoint/2010/main" val="3840593728"/>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ru-RU" altLang="en-US" sz="1600" dirty="0"/>
              <a:t>Настройка динамической трансляции сетевых адресов</a:t>
            </a:r>
            <a:r>
              <a:rPr dirty="0"/>
              <a:t/>
            </a:r>
            <a:br>
              <a:rPr dirty="0"/>
            </a:br>
            <a:r>
              <a:rPr lang="ru-RU" sz="2100" dirty="0" smtClean="0"/>
              <a:t>Настройка статической и динамической трансляции сетевых адресов</a:t>
            </a:r>
            <a:endParaRPr lang="ru-RU" altLang="en-US" sz="2100" dirty="0"/>
          </a:p>
        </p:txBody>
      </p:sp>
      <p:pic>
        <p:nvPicPr>
          <p:cNvPr id="2" name="Picture 1"/>
          <p:cNvPicPr>
            <a:picLocks noChangeAspect="1"/>
          </p:cNvPicPr>
          <p:nvPr/>
        </p:nvPicPr>
        <p:blipFill>
          <a:blip r:embed="rId3"/>
          <a:stretch>
            <a:fillRect/>
          </a:stretch>
        </p:blipFill>
        <p:spPr>
          <a:xfrm>
            <a:off x="1387099" y="851246"/>
            <a:ext cx="5787960" cy="3455346"/>
          </a:xfrm>
          <a:prstGeom prst="rect">
            <a:avLst/>
          </a:prstGeom>
          <a:ln>
            <a:solidFill>
              <a:srgbClr val="000000"/>
            </a:solidFill>
          </a:ln>
        </p:spPr>
      </p:pic>
    </p:spTree>
    <p:extLst>
      <p:ext uri="{BB962C8B-B14F-4D97-AF65-F5344CB8AC3E}">
        <p14:creationId xmlns="" xmlns:p14="http://schemas.microsoft.com/office/powerpoint/2010/main" val="2539489584"/>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Настройка PAT. Пул адресов</a:t>
            </a:r>
          </a:p>
        </p:txBody>
      </p:sp>
      <p:pic>
        <p:nvPicPr>
          <p:cNvPr id="2" name="Picture 1"/>
          <p:cNvPicPr>
            <a:picLocks noChangeAspect="1"/>
          </p:cNvPicPr>
          <p:nvPr/>
        </p:nvPicPr>
        <p:blipFill>
          <a:blip r:embed="rId3"/>
          <a:stretch>
            <a:fillRect/>
          </a:stretch>
        </p:blipFill>
        <p:spPr>
          <a:xfrm>
            <a:off x="3344614" y="1146872"/>
            <a:ext cx="5527413" cy="2580469"/>
          </a:xfrm>
          <a:prstGeom prst="rect">
            <a:avLst/>
          </a:prstGeom>
        </p:spPr>
      </p:pic>
      <p:sp>
        <p:nvSpPr>
          <p:cNvPr id="7" name="TextBox 6"/>
          <p:cNvSpPr txBox="1"/>
          <p:nvPr/>
        </p:nvSpPr>
        <p:spPr>
          <a:xfrm>
            <a:off x="247973" y="1108128"/>
            <a:ext cx="2851688" cy="461665"/>
          </a:xfrm>
          <a:prstGeom prst="rect">
            <a:avLst/>
          </a:prstGeom>
          <a:solidFill>
            <a:schemeClr val="accent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ru-RU" sz="1200" dirty="0">
                <a:ln w="0"/>
                <a:solidFill>
                  <a:srgbClr val="000000"/>
                </a:solidFill>
                <a:effectLst>
                  <a:outerShdw blurRad="38100" dist="25400" dir="5400000" algn="ctr" rotWithShape="0">
                    <a:srgbClr val="6E747A">
                      <a:alpha val="43000"/>
                    </a:srgbClr>
                  </a:outerShdw>
                </a:effectLst>
              </a:rPr>
              <a:t>Пул содержит общедоступные адреса.</a:t>
            </a:r>
          </a:p>
        </p:txBody>
      </p:sp>
      <p:sp>
        <p:nvSpPr>
          <p:cNvPr id="8" name="TextBox 7"/>
          <p:cNvSpPr txBox="1"/>
          <p:nvPr/>
        </p:nvSpPr>
        <p:spPr>
          <a:xfrm>
            <a:off x="247974" y="1702230"/>
            <a:ext cx="2843938" cy="646331"/>
          </a:xfrm>
          <a:prstGeom prst="rect">
            <a:avLst/>
          </a:prstGeom>
          <a:solidFill>
            <a:schemeClr val="accent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ru-RU" sz="1200" dirty="0">
                <a:ln w="0"/>
                <a:solidFill>
                  <a:srgbClr val="000000"/>
                </a:solidFill>
                <a:effectLst>
                  <a:outerShdw blurRad="38100" dist="25400" dir="5400000" algn="ctr" rotWithShape="0">
                    <a:srgbClr val="6E747A">
                      <a:alpha val="43000"/>
                    </a:srgbClr>
                  </a:outerShdw>
                </a:effectLst>
              </a:rPr>
              <a:t>Список контроля доступа определяет, какие частные IP-адреса должны преобразовываться.</a:t>
            </a:r>
          </a:p>
        </p:txBody>
      </p:sp>
      <p:sp>
        <p:nvSpPr>
          <p:cNvPr id="10" name="TextBox 9"/>
          <p:cNvSpPr txBox="1"/>
          <p:nvPr/>
        </p:nvSpPr>
        <p:spPr>
          <a:xfrm>
            <a:off x="263471" y="2473916"/>
            <a:ext cx="2841356" cy="646331"/>
          </a:xfrm>
          <a:prstGeom prst="rect">
            <a:avLst/>
          </a:prstGeom>
          <a:solidFill>
            <a:schemeClr val="accent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ru-RU" sz="1200" dirty="0">
                <a:ln w="0"/>
                <a:solidFill>
                  <a:srgbClr val="000000"/>
                </a:solidFill>
                <a:effectLst>
                  <a:outerShdw blurRad="38100" dist="25400" dir="5400000" algn="ctr" rotWithShape="0">
                    <a:srgbClr val="6E747A">
                      <a:alpha val="43000"/>
                    </a:srgbClr>
                  </a:outerShdw>
                </a:effectLst>
              </a:rPr>
              <a:t>Команда </a:t>
            </a:r>
            <a:r>
              <a:rPr lang="ru-RU" sz="1200" b="1" dirty="0">
                <a:ln w="0"/>
                <a:solidFill>
                  <a:srgbClr val="000000"/>
                </a:solidFill>
                <a:effectLst>
                  <a:outerShdw blurRad="38100" dist="25400" dir="5400000" algn="ctr" rotWithShape="0">
                    <a:srgbClr val="6E747A">
                      <a:alpha val="43000"/>
                    </a:srgbClr>
                  </a:outerShdw>
                </a:effectLst>
              </a:rPr>
              <a:t>ip</a:t>
            </a:r>
            <a:r>
              <a:rPr lang="ru-RU" sz="1200" dirty="0" smtClean="0"/>
              <a:t> </a:t>
            </a:r>
            <a:r>
              <a:rPr lang="ru-RU" sz="1200" b="1" dirty="0">
                <a:ln w="0"/>
                <a:solidFill>
                  <a:srgbClr val="000000"/>
                </a:solidFill>
                <a:effectLst>
                  <a:outerShdw blurRad="38100" dist="25400" dir="5400000" algn="ctr" rotWithShape="0">
                    <a:srgbClr val="6E747A">
                      <a:alpha val="43000"/>
                    </a:srgbClr>
                  </a:outerShdw>
                </a:effectLst>
              </a:rPr>
              <a:t>nat inside source list</a:t>
            </a:r>
            <a:r>
              <a:rPr lang="ru-RU" sz="1200" dirty="0" smtClean="0"/>
              <a:t> </a:t>
            </a:r>
            <a:r>
              <a:rPr lang="ru-RU" sz="1200" i="1" dirty="0">
                <a:ln w="0"/>
                <a:solidFill>
                  <a:srgbClr val="000000"/>
                </a:solidFill>
                <a:effectLst>
                  <a:outerShdw blurRad="38100" dist="25400" dir="5400000" algn="ctr" rotWithShape="0">
                    <a:srgbClr val="6E747A">
                      <a:alpha val="43000"/>
                    </a:srgbClr>
                  </a:outerShdw>
                </a:effectLst>
              </a:rPr>
              <a:t>acl# </a:t>
            </a:r>
            <a:r>
              <a:rPr lang="ru-RU" sz="1200" b="1" dirty="0">
                <a:ln w="0"/>
                <a:solidFill>
                  <a:srgbClr val="000000"/>
                </a:solidFill>
                <a:effectLst>
                  <a:outerShdw blurRad="38100" dist="25400" dir="5400000" algn="ctr" rotWithShape="0">
                    <a:srgbClr val="6E747A">
                      <a:alpha val="43000"/>
                    </a:srgbClr>
                  </a:outerShdw>
                </a:effectLst>
              </a:rPr>
              <a:t>pool</a:t>
            </a:r>
            <a:r>
              <a:rPr lang="ru-RU" sz="1200" dirty="0" smtClean="0"/>
              <a:t> </a:t>
            </a:r>
            <a:r>
              <a:rPr lang="ru-RU" sz="1200" i="1" dirty="0">
                <a:ln w="0"/>
                <a:solidFill>
                  <a:srgbClr val="000000"/>
                </a:solidFill>
                <a:effectLst>
                  <a:outerShdw blurRad="38100" dist="25400" dir="5400000" algn="ctr" rotWithShape="0">
                    <a:srgbClr val="6E747A">
                      <a:alpha val="43000"/>
                    </a:srgbClr>
                  </a:outerShdw>
                </a:effectLst>
              </a:rPr>
              <a:t>имя</a:t>
            </a:r>
            <a:r>
              <a:rPr lang="ru-RU" sz="1200" dirty="0" smtClean="0"/>
              <a:t> </a:t>
            </a:r>
            <a:r>
              <a:rPr lang="ru-RU" sz="1200" b="1" dirty="0">
                <a:ln w="0"/>
                <a:solidFill>
                  <a:srgbClr val="000000"/>
                </a:solidFill>
                <a:effectLst>
                  <a:outerShdw blurRad="38100" dist="25400" dir="5400000" algn="ctr" rotWithShape="0">
                    <a:srgbClr val="6E747A">
                      <a:alpha val="43000"/>
                    </a:srgbClr>
                  </a:outerShdw>
                </a:effectLst>
              </a:rPr>
              <a:t>overload</a:t>
            </a:r>
            <a:r>
              <a:rPr lang="ru-RU" sz="1200" dirty="0">
                <a:ln w="0"/>
                <a:solidFill>
                  <a:srgbClr val="000000"/>
                </a:solidFill>
                <a:effectLst>
                  <a:outerShdw blurRad="38100" dist="25400" dir="5400000" algn="ctr" rotWithShape="0">
                    <a:srgbClr val="6E747A">
                      <a:alpha val="43000"/>
                    </a:srgbClr>
                  </a:outerShdw>
                </a:effectLst>
              </a:rPr>
              <a:t> связывает шаг 1 с шагом 2.</a:t>
            </a:r>
          </a:p>
        </p:txBody>
      </p:sp>
      <p:sp>
        <p:nvSpPr>
          <p:cNvPr id="11" name="Cloud Callout 10"/>
          <p:cNvSpPr/>
          <p:nvPr/>
        </p:nvSpPr>
        <p:spPr>
          <a:xfrm>
            <a:off x="5935850" y="3084162"/>
            <a:ext cx="2743200" cy="1596325"/>
          </a:xfrm>
          <a:prstGeom prst="cloudCallout">
            <a:avLst>
              <a:gd name="adj1" fmla="val 40073"/>
              <a:gd name="adj2" fmla="val -77666"/>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bg1"/>
                </a:solidFill>
              </a:rPr>
              <a:t>Именно благодаря команде </a:t>
            </a:r>
            <a:r>
              <a:rPr lang="ru-RU" sz="1100" b="1" dirty="0">
                <a:solidFill>
                  <a:schemeClr val="bg1"/>
                </a:solidFill>
              </a:rPr>
              <a:t>overload</a:t>
            </a:r>
            <a:r>
              <a:rPr lang="ru-RU" sz="1100" dirty="0">
                <a:solidFill>
                  <a:schemeClr val="bg1"/>
                </a:solidFill>
              </a:rPr>
              <a:t> маршрутизатор может отслеживать номера портов (и выполнять PAT вместо динамического NAT).</a:t>
            </a:r>
          </a:p>
        </p:txBody>
      </p:sp>
    </p:spTree>
    <p:extLst>
      <p:ext uri="{BB962C8B-B14F-4D97-AF65-F5344CB8AC3E}">
        <p14:creationId xmlns="" xmlns:p14="http://schemas.microsoft.com/office/powerpoint/2010/main" val="197133561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Настройка PAT. Пул адресов (продолжение)</a:t>
            </a:r>
          </a:p>
        </p:txBody>
      </p:sp>
      <p:pic>
        <p:nvPicPr>
          <p:cNvPr id="3" name="Picture 2"/>
          <p:cNvPicPr>
            <a:picLocks noChangeAspect="1"/>
          </p:cNvPicPr>
          <p:nvPr/>
        </p:nvPicPr>
        <p:blipFill>
          <a:blip r:embed="rId3"/>
          <a:stretch>
            <a:fillRect/>
          </a:stretch>
        </p:blipFill>
        <p:spPr>
          <a:xfrm>
            <a:off x="1643069" y="876903"/>
            <a:ext cx="5164000" cy="3724156"/>
          </a:xfrm>
          <a:prstGeom prst="rect">
            <a:avLst/>
          </a:prstGeom>
        </p:spPr>
      </p:pic>
    </p:spTree>
    <p:extLst>
      <p:ext uri="{BB962C8B-B14F-4D97-AF65-F5344CB8AC3E}">
        <p14:creationId xmlns="" xmlns:p14="http://schemas.microsoft.com/office/powerpoint/2010/main" val="2359733120"/>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Настройка PAT. Один адрес</a:t>
            </a:r>
          </a:p>
        </p:txBody>
      </p:sp>
      <p:sp>
        <p:nvSpPr>
          <p:cNvPr id="7" name="Content Placeholder 2"/>
          <p:cNvSpPr>
            <a:spLocks noGrp="1"/>
          </p:cNvSpPr>
          <p:nvPr>
            <p:ph idx="1"/>
          </p:nvPr>
        </p:nvSpPr>
        <p:spPr>
          <a:xfrm>
            <a:off x="353292" y="844658"/>
            <a:ext cx="8347156" cy="3652405"/>
          </a:xfrm>
        </p:spPr>
        <p:txBody>
          <a:bodyPr/>
          <a:lstStyle/>
          <a:p>
            <a:r>
              <a:rPr lang="ru-RU" altLang="en-US" sz="1200" dirty="0"/>
              <a:t>Когда общедоступный адрес назначается внешнему интерфейсу на граничном маршрутизаторе, этот общедоступный адрес может использоваться для PAT, чтобы преобразовывать внутренние частные IP-адреса в этот общедоступный IP-адрес.</a:t>
            </a:r>
          </a:p>
        </p:txBody>
      </p:sp>
      <p:pic>
        <p:nvPicPr>
          <p:cNvPr id="3" name="Picture 2"/>
          <p:cNvPicPr>
            <a:picLocks noChangeAspect="1"/>
          </p:cNvPicPr>
          <p:nvPr/>
        </p:nvPicPr>
        <p:blipFill>
          <a:blip r:embed="rId3"/>
          <a:stretch>
            <a:fillRect/>
          </a:stretch>
        </p:blipFill>
        <p:spPr>
          <a:xfrm>
            <a:off x="3325650" y="1512993"/>
            <a:ext cx="5561284" cy="2104004"/>
          </a:xfrm>
          <a:prstGeom prst="rect">
            <a:avLst/>
          </a:prstGeom>
        </p:spPr>
      </p:pic>
      <p:sp>
        <p:nvSpPr>
          <p:cNvPr id="8" name="TextBox 7"/>
          <p:cNvSpPr txBox="1"/>
          <p:nvPr/>
        </p:nvSpPr>
        <p:spPr>
          <a:xfrm>
            <a:off x="364211" y="1508501"/>
            <a:ext cx="2843938" cy="507831"/>
          </a:xfrm>
          <a:prstGeom prst="rect">
            <a:avLst/>
          </a:prstGeom>
          <a:solidFill>
            <a:schemeClr val="accent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ru-RU" sz="900" dirty="0">
                <a:ln w="0"/>
                <a:solidFill>
                  <a:srgbClr val="000000"/>
                </a:solidFill>
                <a:effectLst>
                  <a:outerShdw blurRad="38100" dist="25400" dir="5400000" algn="ctr" rotWithShape="0">
                    <a:srgbClr val="6E747A">
                      <a:alpha val="43000"/>
                    </a:srgbClr>
                  </a:outerShdw>
                </a:effectLst>
              </a:rPr>
              <a:t>Для определения частных IP-адресов, которые должны преобразовываться, по-прежнему требуется список контроля доступа (ACL).</a:t>
            </a:r>
          </a:p>
        </p:txBody>
      </p:sp>
      <p:sp>
        <p:nvSpPr>
          <p:cNvPr id="9" name="TextBox 8"/>
          <p:cNvSpPr txBox="1"/>
          <p:nvPr/>
        </p:nvSpPr>
        <p:spPr>
          <a:xfrm>
            <a:off x="369377" y="2078581"/>
            <a:ext cx="2843938" cy="507831"/>
          </a:xfrm>
          <a:prstGeom prst="rect">
            <a:avLst/>
          </a:prstGeom>
          <a:solidFill>
            <a:schemeClr val="accent6"/>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ru-RU" sz="900" dirty="0">
                <a:ln w="0"/>
                <a:solidFill>
                  <a:srgbClr val="000000"/>
                </a:solidFill>
                <a:effectLst>
                  <a:outerShdw blurRad="38100" dist="25400" dir="5400000" algn="ctr" rotWithShape="0">
                    <a:srgbClr val="6E747A">
                      <a:alpha val="43000"/>
                    </a:srgbClr>
                  </a:outerShdw>
                </a:effectLst>
              </a:rPr>
              <a:t>В этом случае список контроля доступа связывается не с пулом, а </a:t>
            </a:r>
            <a:r>
              <a:rPr lang="ru-RU" sz="900" dirty="0" smtClean="0">
                <a:ln w="0"/>
                <a:solidFill>
                  <a:srgbClr val="000000"/>
                </a:solidFill>
                <a:effectLst>
                  <a:outerShdw blurRad="38100" dist="25400" dir="5400000" algn="ctr" rotWithShape="0">
                    <a:srgbClr val="6E747A">
                      <a:alpha val="43000"/>
                    </a:srgbClr>
                  </a:outerShdw>
                </a:effectLst>
              </a:rPr>
              <a:t>с интерфейсом</a:t>
            </a:r>
            <a:r>
              <a:rPr lang="ru-RU" sz="900" dirty="0">
                <a:ln w="0"/>
                <a:solidFill>
                  <a:srgbClr val="000000"/>
                </a:solidFill>
                <a:effectLst>
                  <a:outerShdw blurRad="38100" dist="25400" dir="5400000" algn="ctr" rotWithShape="0">
                    <a:srgbClr val="6E747A">
                      <a:alpha val="43000"/>
                    </a:srgbClr>
                  </a:outerShdw>
                </a:effectLst>
              </a:rPr>
              <a:t>, которому назначен общедоступный IP-адрес.</a:t>
            </a:r>
          </a:p>
        </p:txBody>
      </p:sp>
      <p:sp>
        <p:nvSpPr>
          <p:cNvPr id="10" name="Cloud Callout 9"/>
          <p:cNvSpPr/>
          <p:nvPr/>
        </p:nvSpPr>
        <p:spPr>
          <a:xfrm>
            <a:off x="6447294" y="2363493"/>
            <a:ext cx="2069023" cy="1177872"/>
          </a:xfrm>
          <a:prstGeom prst="cloudCallout">
            <a:avLst>
              <a:gd name="adj1" fmla="val -126594"/>
              <a:gd name="adj2" fmla="val -46744"/>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bg1"/>
                </a:solidFill>
              </a:rPr>
              <a:t>Для PAT всегда требуется команда </a:t>
            </a:r>
            <a:r>
              <a:rPr lang="ru-RU" sz="1100" b="1" dirty="0">
                <a:solidFill>
                  <a:schemeClr val="bg1"/>
                </a:solidFill>
              </a:rPr>
              <a:t>overload</a:t>
            </a:r>
            <a:r>
              <a:rPr lang="ru-RU" sz="1100" dirty="0">
                <a:solidFill>
                  <a:schemeClr val="bg1"/>
                </a:solidFill>
              </a:rPr>
              <a:t>.</a:t>
            </a:r>
          </a:p>
        </p:txBody>
      </p:sp>
      <p:pic>
        <p:nvPicPr>
          <p:cNvPr id="4" name="Picture 3"/>
          <p:cNvPicPr>
            <a:picLocks noChangeAspect="1"/>
          </p:cNvPicPr>
          <p:nvPr/>
        </p:nvPicPr>
        <p:blipFill>
          <a:blip r:embed="rId4"/>
          <a:stretch>
            <a:fillRect/>
          </a:stretch>
        </p:blipFill>
        <p:spPr>
          <a:xfrm>
            <a:off x="65516" y="3101388"/>
            <a:ext cx="3196904" cy="1346383"/>
          </a:xfrm>
          <a:prstGeom prst="rect">
            <a:avLst/>
          </a:prstGeom>
        </p:spPr>
      </p:pic>
    </p:spTree>
    <p:extLst>
      <p:ext uri="{BB962C8B-B14F-4D97-AF65-F5344CB8AC3E}">
        <p14:creationId xmlns="" xmlns:p14="http://schemas.microsoft.com/office/powerpoint/2010/main" val="2732745529"/>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Анализ PAT</a:t>
            </a:r>
          </a:p>
        </p:txBody>
      </p:sp>
      <p:sp>
        <p:nvSpPr>
          <p:cNvPr id="7" name="Content Placeholder 2"/>
          <p:cNvSpPr>
            <a:spLocks noGrp="1"/>
          </p:cNvSpPr>
          <p:nvPr>
            <p:ph idx="1"/>
          </p:nvPr>
        </p:nvSpPr>
        <p:spPr>
          <a:xfrm>
            <a:off x="353292" y="844658"/>
            <a:ext cx="8790708" cy="3652405"/>
          </a:xfrm>
        </p:spPr>
        <p:txBody>
          <a:bodyPr/>
          <a:lstStyle/>
          <a:p>
            <a:pPr marL="342900" indent="-342900">
              <a:buFont typeface="+mj-lt"/>
              <a:buAutoNum type="arabicPeriod"/>
            </a:pPr>
            <a:r>
              <a:rPr lang="ru-RU" altLang="en-US" sz="1200" dirty="0"/>
              <a:t>На компьютерах PC1 и PC2 откройте веб-обозреватель для подключения к веб-серверу.</a:t>
            </a:r>
          </a:p>
          <a:p>
            <a:pPr marL="342900" indent="-342900">
              <a:buFont typeface="+mj-lt"/>
              <a:buAutoNum type="arabicPeriod"/>
            </a:pPr>
            <a:r>
              <a:rPr lang="ru-RU" altLang="en-US" sz="1200" dirty="0"/>
              <a:t>Маршрутизатор R2 получает пакеты на внутренний интерфейс и проверяет (с помощью списка контроля доступа), следует ли выполнять преобразование. R2 назначает IP-адрес внешнего интерфейса, добавляет номер </a:t>
            </a:r>
            <a:r>
              <a:rPr lang="ru-RU" altLang="en-US" sz="1200"/>
              <a:t>порта </a:t>
            </a:r>
            <a:r>
              <a:rPr lang="ru-RU" altLang="en-US" sz="1200" smtClean="0"/>
              <a:t>и создает </a:t>
            </a:r>
            <a:r>
              <a:rPr lang="ru-RU" altLang="en-US" sz="1200" dirty="0"/>
              <a:t>запись в таблице NAT для обоих пакетов.</a:t>
            </a:r>
          </a:p>
          <a:p>
            <a:pPr marL="342900" indent="-342900">
              <a:buFont typeface="+mj-lt"/>
              <a:buAutoNum type="arabicPeriod"/>
            </a:pPr>
            <a:r>
              <a:rPr lang="ru-RU" altLang="en-US" sz="1200" dirty="0"/>
              <a:t>R2 заменяет внутренний локальный адрес источника для каждого пакета на преобразованный внутренний глобальный адрес.</a:t>
            </a:r>
          </a:p>
        </p:txBody>
      </p:sp>
      <p:pic>
        <p:nvPicPr>
          <p:cNvPr id="3" name="Picture 2"/>
          <p:cNvPicPr>
            <a:picLocks noChangeAspect="1"/>
          </p:cNvPicPr>
          <p:nvPr/>
        </p:nvPicPr>
        <p:blipFill>
          <a:blip r:embed="rId3"/>
          <a:stretch>
            <a:fillRect/>
          </a:stretch>
        </p:blipFill>
        <p:spPr>
          <a:xfrm>
            <a:off x="1683653" y="2325182"/>
            <a:ext cx="4089786" cy="2965551"/>
          </a:xfrm>
          <a:prstGeom prst="rect">
            <a:avLst/>
          </a:prstGeom>
        </p:spPr>
      </p:pic>
    </p:spTree>
    <p:extLst>
      <p:ext uri="{BB962C8B-B14F-4D97-AF65-F5344CB8AC3E}">
        <p14:creationId xmlns="" xmlns:p14="http://schemas.microsoft.com/office/powerpoint/2010/main" val="3841605479"/>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Анализ PAT (продолжение)</a:t>
            </a:r>
          </a:p>
        </p:txBody>
      </p:sp>
      <p:sp>
        <p:nvSpPr>
          <p:cNvPr id="6" name="Content Placeholder 2"/>
          <p:cNvSpPr>
            <a:spLocks noGrp="1"/>
          </p:cNvSpPr>
          <p:nvPr>
            <p:ph idx="1"/>
          </p:nvPr>
        </p:nvSpPr>
        <p:spPr>
          <a:xfrm>
            <a:off x="353292" y="844658"/>
            <a:ext cx="8790708" cy="3652405"/>
          </a:xfrm>
        </p:spPr>
        <p:txBody>
          <a:bodyPr/>
          <a:lstStyle/>
          <a:p>
            <a:pPr marL="342900" indent="-342900">
              <a:buFont typeface="+mj-lt"/>
              <a:buAutoNum type="arabicPeriod" startAt="4"/>
            </a:pPr>
            <a:r>
              <a:rPr lang="ru-RU" altLang="en-US" sz="1400" dirty="0"/>
              <a:t>Каждый сервер отвечает компьютерам PC1 и PC2, используя в качестве целевого общедоступный адрес, назначенный внешнему интерфейсу на граничном маршрутизаторе. </a:t>
            </a:r>
          </a:p>
          <a:p>
            <a:pPr marL="342900" indent="-342900">
              <a:buFont typeface="+mj-lt"/>
              <a:buAutoNum type="arabicPeriod" startAt="4"/>
            </a:pPr>
            <a:r>
              <a:rPr lang="ru-RU" altLang="en-US" sz="1400" dirty="0"/>
              <a:t>Маршрутизатор R2 находит полученный пакет и перенаправляет его на PC1, поскольку это частный IP-адрес, указанный в таблице NAT по адресу и номеру порта назначения.</a:t>
            </a:r>
          </a:p>
          <a:p>
            <a:pPr marL="342900" indent="-342900">
              <a:buFont typeface="+mj-lt"/>
              <a:buAutoNum type="arabicPeriod" startAt="4"/>
            </a:pPr>
            <a:r>
              <a:rPr lang="ru-RU" altLang="en-US" sz="1400" dirty="0"/>
              <a:t>Маршрутизатор R2 находит полученный пакет и перенаправляет его на PC2, поскольку это частный IP-адрес, указанный в таблице NAT по адресу и номеру порта назначения.</a:t>
            </a:r>
          </a:p>
          <a:p>
            <a:pPr marL="342900" indent="-342900">
              <a:buFont typeface="+mj-lt"/>
              <a:buAutoNum type="arabicPeriod" startAt="4"/>
            </a:pPr>
            <a:endParaRPr lang="ru-RU" altLang="en-US" sz="1400" dirty="0"/>
          </a:p>
        </p:txBody>
      </p:sp>
      <p:pic>
        <p:nvPicPr>
          <p:cNvPr id="4" name="Picture 3"/>
          <p:cNvPicPr>
            <a:picLocks noChangeAspect="1"/>
          </p:cNvPicPr>
          <p:nvPr/>
        </p:nvPicPr>
        <p:blipFill>
          <a:blip r:embed="rId3"/>
          <a:stretch>
            <a:fillRect/>
          </a:stretch>
        </p:blipFill>
        <p:spPr>
          <a:xfrm>
            <a:off x="2212379" y="2591975"/>
            <a:ext cx="3688604" cy="2350047"/>
          </a:xfrm>
          <a:prstGeom prst="rect">
            <a:avLst/>
          </a:prstGeom>
        </p:spPr>
      </p:pic>
    </p:spTree>
    <p:extLst>
      <p:ext uri="{BB962C8B-B14F-4D97-AF65-F5344CB8AC3E}">
        <p14:creationId xmlns="" xmlns:p14="http://schemas.microsoft.com/office/powerpoint/2010/main" val="128736287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ru-RU" smtClean="0"/>
              <a:t>Какие упражнения относятся к данной главе?</a:t>
            </a:r>
            <a:endParaRPr lang="ru-RU" dirty="0">
              <a:solidFill>
                <a:srgbClr val="00B0F0"/>
              </a:solidFill>
            </a:endParaRPr>
          </a:p>
          <a:p>
            <a:pPr marL="0" indent="0">
              <a:spcBef>
                <a:spcPct val="30000"/>
              </a:spcBef>
              <a:buNone/>
            </a:pPr>
            <a:endParaRPr lang="ru-RU" dirty="0"/>
          </a:p>
          <a:p>
            <a:pPr marL="89297" indent="0">
              <a:spcBef>
                <a:spcPct val="30000"/>
              </a:spcBef>
              <a:buNone/>
            </a:pPr>
            <a:endParaRPr lang="ru-RU" dirty="0"/>
          </a:p>
          <a:p>
            <a:pPr marL="89297" indent="0">
              <a:spcBef>
                <a:spcPct val="30000"/>
              </a:spcBef>
              <a:buNone/>
            </a:pPr>
            <a:endParaRPr lang="ru-RU" dirty="0"/>
          </a:p>
        </p:txBody>
      </p:sp>
      <p:sp>
        <p:nvSpPr>
          <p:cNvPr id="6146" name="Rectangle 33"/>
          <p:cNvSpPr>
            <a:spLocks noGrp="1" noChangeArrowheads="1"/>
          </p:cNvSpPr>
          <p:nvPr>
            <p:ph type="title"/>
          </p:nvPr>
        </p:nvSpPr>
        <p:spPr/>
        <p:txBody>
          <a:bodyPr/>
          <a:lstStyle/>
          <a:p>
            <a:pPr eaLnBrk="1" hangingPunct="1"/>
            <a:r>
              <a:rPr lang="ru-RU" smtClean="0"/>
              <a:t>Глава 9. Упражнения (продолжение)</a:t>
            </a:r>
          </a:p>
        </p:txBody>
      </p:sp>
      <p:graphicFrame>
        <p:nvGraphicFramePr>
          <p:cNvPr id="9" name="Table 8"/>
          <p:cNvGraphicFramePr>
            <a:graphicFrameLocks noGrp="1"/>
          </p:cNvGraphicFramePr>
          <p:nvPr>
            <p:extLst>
              <p:ext uri="{D42A27DB-BD31-4B8C-83A1-F6EECF244321}">
                <p14:modId xmlns="" xmlns:p14="http://schemas.microsoft.com/office/powerpoint/2010/main" val="891466908"/>
              </p:ext>
            </p:extLst>
          </p:nvPr>
        </p:nvGraphicFramePr>
        <p:xfrm>
          <a:off x="416196" y="1210976"/>
          <a:ext cx="8254717" cy="861462"/>
        </p:xfrm>
        <a:graphic>
          <a:graphicData uri="http://schemas.openxmlformats.org/drawingml/2006/table">
            <a:tbl>
              <a:tblPr firstRow="1" bandRow="1">
                <a:tableStyleId>{5C22544A-7EE6-4342-B048-85BDC9FD1C3A}</a:tableStyleId>
              </a:tblPr>
              <a:tblGrid>
                <a:gridCol w="1148744">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1852048">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gridCol w="408380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2"/>
                    </a:ext>
                  </a:extLst>
                </a:gridCol>
                <a:gridCol w="117012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3"/>
                    </a:ext>
                  </a:extLst>
                </a:gridCol>
              </a:tblGrid>
              <a:tr h="0">
                <a:tc>
                  <a:txBody>
                    <a:bodyPr/>
                    <a:lstStyle/>
                    <a:p>
                      <a:r>
                        <a:rPr lang="en-US" sz="950" dirty="0"/>
                        <a:t>Страница №</a:t>
                      </a:r>
                    </a:p>
                  </a:txBody>
                  <a:tcPr marL="68400"/>
                </a:tc>
                <a:tc>
                  <a:txBody>
                    <a:bodyPr/>
                    <a:lstStyle/>
                    <a:p>
                      <a:r>
                        <a:rPr lang="en-US" sz="950" dirty="0"/>
                        <a:t>Тип упражнения</a:t>
                      </a:r>
                    </a:p>
                  </a:txBody>
                  <a:tcPr marL="68400"/>
                </a:tc>
                <a:tc>
                  <a:txBody>
                    <a:bodyPr/>
                    <a:lstStyle/>
                    <a:p>
                      <a:r>
                        <a:rPr lang="en-US" sz="950" dirty="0"/>
                        <a:t>Название упражнения</a:t>
                      </a:r>
                    </a:p>
                  </a:txBody>
                  <a:tcPr marL="68400"/>
                </a:tc>
                <a:tc>
                  <a:txBody>
                    <a:bodyPr/>
                    <a:lstStyle/>
                    <a:p>
                      <a:r>
                        <a:rPr lang="en-US" sz="950" dirty="0"/>
                        <a:t>Необязательно?</a:t>
                      </a:r>
                    </a:p>
                  </a:txBody>
                  <a:tcPr marL="68400"/>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312621">
                <a:tc>
                  <a:txBody>
                    <a:bodyPr/>
                    <a:lstStyle/>
                    <a:p>
                      <a:r>
                        <a:rPr lang="en-US" sz="852" dirty="0"/>
                        <a:t>9.4.1.1</a:t>
                      </a:r>
                    </a:p>
                  </a:txBody>
                  <a:tcPr marL="68400" anchor="ctr"/>
                </a:tc>
                <a:tc>
                  <a:txBody>
                    <a:bodyPr/>
                    <a:lstStyle/>
                    <a:p>
                      <a:r>
                        <a:rPr lang="en-US" sz="852" dirty="0"/>
                        <a:t>Упражнение в аудитории</a:t>
                      </a:r>
                    </a:p>
                  </a:txBody>
                  <a:tcPr marL="68400" anchor="ctr"/>
                </a:tc>
                <a:tc>
                  <a:txBody>
                    <a:bodyPr/>
                    <a:lstStyle/>
                    <a:p>
                      <a:r>
                        <a:rPr lang="en-US" sz="852" dirty="0"/>
                        <a:t>Проверка NAT</a:t>
                      </a:r>
                    </a:p>
                  </a:txBody>
                  <a:tcPr marL="68400" anchor="ctr"/>
                </a:tc>
                <a:tc>
                  <a:txBody>
                    <a:bodyPr/>
                    <a:lstStyle/>
                    <a:p>
                      <a:r>
                        <a:rPr lang="en-US" sz="852" dirty="0">
                          <a:solidFill>
                            <a:schemeClr val="tx1"/>
                          </a:solidFill>
                        </a:rPr>
                        <a:t>Необязательно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r h="312621">
                <a:tc>
                  <a:txBody>
                    <a:bodyPr/>
                    <a:lstStyle/>
                    <a:p>
                      <a:r>
                        <a:rPr lang="en-US" sz="852" dirty="0"/>
                        <a:t>9.4.1.2</a:t>
                      </a:r>
                    </a:p>
                  </a:txBody>
                  <a:tcPr marL="68400" anchor="ctr"/>
                </a:tc>
                <a:tc>
                  <a:txBody>
                    <a:bodyPr/>
                    <a:lstStyle/>
                    <a:p>
                      <a:r>
                        <a:rPr lang="en-US" sz="852" dirty="0"/>
                        <a:t>Packet Tracer</a:t>
                      </a:r>
                      <a:endParaRPr lang="ru-RU" sz="852" dirty="0"/>
                    </a:p>
                  </a:txBody>
                  <a:tcPr marL="68400" anchor="ctr"/>
                </a:tc>
                <a:tc>
                  <a:txBody>
                    <a:bodyPr/>
                    <a:lstStyle/>
                    <a:p>
                      <a:r>
                        <a:rPr lang="en-US" sz="852" dirty="0"/>
                        <a:t>Отработка комплексных практических навыков</a:t>
                      </a:r>
                    </a:p>
                  </a:txBody>
                  <a:tcPr marL="68400" anchor="ctr"/>
                </a:tc>
                <a:tc>
                  <a:txBody>
                    <a:bodyPr/>
                    <a:lstStyle/>
                    <a:p>
                      <a:r>
                        <a:rPr lang="en-US" sz="852" dirty="0">
                          <a:solidFill>
                            <a:schemeClr val="tx1"/>
                          </a:solidFill>
                        </a:rPr>
                        <a:t>Рекомендовано</a:t>
                      </a:r>
                    </a:p>
                  </a:txBody>
                  <a:tcPr marL="68400" anchor="ct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2"/>
                  </a:ext>
                </a:extLst>
              </a:tr>
            </a:tbl>
          </a:graphicData>
        </a:graphic>
      </p:graphicFrame>
      <p:sp>
        <p:nvSpPr>
          <p:cNvPr id="6" name="Rectangle 34"/>
          <p:cNvSpPr txBox="1">
            <a:spLocks noChangeArrowheads="1"/>
          </p:cNvSpPr>
          <p:nvPr/>
        </p:nvSpPr>
        <p:spPr bwMode="auto">
          <a:xfrm>
            <a:off x="1136614" y="4438227"/>
            <a:ext cx="6948000" cy="269247"/>
          </a:xfrm>
          <a:prstGeom prst="rect">
            <a:avLst/>
          </a:prstGeo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ctr"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ru-RU" sz="1000" kern="0" dirty="0">
                <a:solidFill>
                  <a:srgbClr val="000000"/>
                </a:solidFill>
              </a:rPr>
              <a:t>В этой главе для выполнения упражнений с программой Packet Tracer используйте следующий пароль: </a:t>
            </a:r>
            <a:r>
              <a:rPr lang="ru-RU" sz="1000" b="1" kern="0" dirty="0">
                <a:solidFill>
                  <a:srgbClr val="000000"/>
                </a:solidFill>
              </a:rPr>
              <a:t>PT_ccna5</a:t>
            </a:r>
            <a:r>
              <a:rPr sz="1000" dirty="0" smtClean="0"/>
              <a:t>.</a:t>
            </a:r>
            <a:endParaRPr sz="1000" dirty="0"/>
          </a:p>
        </p:txBody>
      </p:sp>
    </p:spTree>
    <p:extLst>
      <p:ext uri="{BB962C8B-B14F-4D97-AF65-F5344CB8AC3E}">
        <p14:creationId xmlns="" xmlns:p14="http://schemas.microsoft.com/office/powerpoint/2010/main" val="4244976789"/>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t/>
            </a:r>
            <a:br/>
            <a:r>
              <a:rPr lang="ru-RU" smtClean="0"/>
              <a:t>Проверка PAT</a:t>
            </a:r>
          </a:p>
        </p:txBody>
      </p:sp>
      <p:pic>
        <p:nvPicPr>
          <p:cNvPr id="5" name="Picture 4"/>
          <p:cNvPicPr>
            <a:picLocks noChangeAspect="1"/>
          </p:cNvPicPr>
          <p:nvPr/>
        </p:nvPicPr>
        <p:blipFill>
          <a:blip r:embed="rId3"/>
          <a:stretch>
            <a:fillRect/>
          </a:stretch>
        </p:blipFill>
        <p:spPr>
          <a:xfrm>
            <a:off x="2526223" y="322530"/>
            <a:ext cx="6109885" cy="844685"/>
          </a:xfrm>
          <a:prstGeom prst="rect">
            <a:avLst/>
          </a:prstGeom>
        </p:spPr>
      </p:pic>
      <p:pic>
        <p:nvPicPr>
          <p:cNvPr id="7" name="Picture 6"/>
          <p:cNvPicPr>
            <a:picLocks noChangeAspect="1"/>
          </p:cNvPicPr>
          <p:nvPr/>
        </p:nvPicPr>
        <p:blipFill>
          <a:blip r:embed="rId4"/>
          <a:stretch>
            <a:fillRect/>
          </a:stretch>
        </p:blipFill>
        <p:spPr>
          <a:xfrm>
            <a:off x="1038386" y="1355585"/>
            <a:ext cx="4776544" cy="3694925"/>
          </a:xfrm>
          <a:prstGeom prst="rect">
            <a:avLst/>
          </a:prstGeom>
        </p:spPr>
      </p:pic>
    </p:spTree>
    <p:extLst>
      <p:ext uri="{BB962C8B-B14F-4D97-AF65-F5344CB8AC3E}">
        <p14:creationId xmlns="" xmlns:p14="http://schemas.microsoft.com/office/powerpoint/2010/main" val="312296905"/>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PAT</a:t>
            </a:r>
            <a:r>
              <a:rPr dirty="0"/>
              <a:t/>
            </a:r>
            <a:br>
              <a:rPr dirty="0"/>
            </a:br>
            <a:r>
              <a:rPr lang="ru-RU" sz="2000" dirty="0" smtClean="0"/>
              <a:t>Packet Tracer. Реализация статической и динамической трансляции сетевых адресов</a:t>
            </a:r>
          </a:p>
        </p:txBody>
      </p:sp>
      <p:pic>
        <p:nvPicPr>
          <p:cNvPr id="2" name="Picture 1"/>
          <p:cNvPicPr>
            <a:picLocks noChangeAspect="1"/>
          </p:cNvPicPr>
          <p:nvPr/>
        </p:nvPicPr>
        <p:blipFill>
          <a:blip r:embed="rId3"/>
          <a:stretch>
            <a:fillRect/>
          </a:stretch>
        </p:blipFill>
        <p:spPr>
          <a:xfrm>
            <a:off x="1441343" y="880966"/>
            <a:ext cx="5390480" cy="3858673"/>
          </a:xfrm>
          <a:prstGeom prst="rect">
            <a:avLst/>
          </a:prstGeom>
          <a:ln>
            <a:solidFill>
              <a:srgbClr val="000000"/>
            </a:solidFill>
          </a:ln>
        </p:spPr>
      </p:pic>
    </p:spTree>
    <p:extLst>
      <p:ext uri="{BB962C8B-B14F-4D97-AF65-F5344CB8AC3E}">
        <p14:creationId xmlns="" xmlns:p14="http://schemas.microsoft.com/office/powerpoint/2010/main" val="1970323131"/>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ru-RU" altLang="en-US" sz="1600" dirty="0"/>
              <a:t>Настройка PAT</a:t>
            </a:r>
            <a:r>
              <a:rPr dirty="0"/>
              <a:t/>
            </a:r>
            <a:br>
              <a:rPr dirty="0"/>
            </a:br>
            <a:r>
              <a:rPr lang="ru-RU" sz="2000" dirty="0" smtClean="0"/>
              <a:t>Лабораторная работа. Настройка преобразования адресов портов (PAT)</a:t>
            </a:r>
            <a:endParaRPr lang="ru-RU" altLang="en-US" sz="2000" dirty="0"/>
          </a:p>
        </p:txBody>
      </p:sp>
      <p:pic>
        <p:nvPicPr>
          <p:cNvPr id="3" name="Picture 2"/>
          <p:cNvPicPr>
            <a:picLocks noChangeAspect="1"/>
          </p:cNvPicPr>
          <p:nvPr/>
        </p:nvPicPr>
        <p:blipFill>
          <a:blip r:embed="rId3"/>
          <a:stretch>
            <a:fillRect/>
          </a:stretch>
        </p:blipFill>
        <p:spPr>
          <a:xfrm>
            <a:off x="1100380" y="935488"/>
            <a:ext cx="5848926" cy="3556566"/>
          </a:xfrm>
          <a:prstGeom prst="rect">
            <a:avLst/>
          </a:prstGeom>
          <a:ln>
            <a:solidFill>
              <a:srgbClr val="000000"/>
            </a:solidFill>
          </a:ln>
        </p:spPr>
      </p:pic>
    </p:spTree>
    <p:extLst>
      <p:ext uri="{BB962C8B-B14F-4D97-AF65-F5344CB8AC3E}">
        <p14:creationId xmlns="" xmlns:p14="http://schemas.microsoft.com/office/powerpoint/2010/main" val="48473371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переадресации портов</a:t>
            </a:r>
            <a:r>
              <a:t/>
            </a:r>
            <a:br/>
            <a:r>
              <a:rPr lang="ru-RU" smtClean="0"/>
              <a:t>Переадресация портов</a:t>
            </a:r>
          </a:p>
        </p:txBody>
      </p:sp>
      <p:sp>
        <p:nvSpPr>
          <p:cNvPr id="7" name="Content Placeholder 2"/>
          <p:cNvSpPr>
            <a:spLocks noGrp="1"/>
          </p:cNvSpPr>
          <p:nvPr>
            <p:ph idx="1"/>
          </p:nvPr>
        </p:nvSpPr>
        <p:spPr>
          <a:xfrm>
            <a:off x="353292" y="844658"/>
            <a:ext cx="8348748" cy="3652405"/>
          </a:xfrm>
        </p:spPr>
        <p:txBody>
          <a:bodyPr/>
          <a:lstStyle/>
          <a:p>
            <a:r>
              <a:rPr lang="ru-RU" dirty="0" smtClean="0"/>
              <a:t>Переадресация портов позволяет внешнему устройству обращаться к устройству, находящемуся во внутренней (частной) сети, по определенному номеру порта.</a:t>
            </a:r>
          </a:p>
          <a:p>
            <a:pPr lvl="1"/>
            <a:r>
              <a:rPr lang="ru-RU" dirty="0" smtClean="0"/>
              <a:t>Требуется для некоторых программ и операций обмена файлами p2p, таких как веб-службы и исходящий FTP.</a:t>
            </a:r>
          </a:p>
          <a:p>
            <a:pPr lvl="1"/>
            <a:r>
              <a:rPr lang="ru-RU" dirty="0" smtClean="0"/>
              <a:t>Решает проблему NAT, разрешая выполнять преобразование только для трафика, направляющегося во внешние сети по запросу внутренних устройств.</a:t>
            </a:r>
          </a:p>
        </p:txBody>
      </p:sp>
      <p:pic>
        <p:nvPicPr>
          <p:cNvPr id="2" name="Picture 1"/>
          <p:cNvPicPr>
            <a:picLocks noChangeAspect="1"/>
          </p:cNvPicPr>
          <p:nvPr/>
        </p:nvPicPr>
        <p:blipFill>
          <a:blip r:embed="rId3"/>
          <a:stretch>
            <a:fillRect/>
          </a:stretch>
        </p:blipFill>
        <p:spPr>
          <a:xfrm>
            <a:off x="422844" y="2437689"/>
            <a:ext cx="3449278" cy="2210688"/>
          </a:xfrm>
          <a:prstGeom prst="rect">
            <a:avLst/>
          </a:prstGeom>
        </p:spPr>
      </p:pic>
      <p:pic>
        <p:nvPicPr>
          <p:cNvPr id="4" name="Picture 3"/>
          <p:cNvPicPr>
            <a:picLocks noChangeAspect="1"/>
          </p:cNvPicPr>
          <p:nvPr/>
        </p:nvPicPr>
        <p:blipFill>
          <a:blip r:embed="rId4"/>
          <a:stretch>
            <a:fillRect/>
          </a:stretch>
        </p:blipFill>
        <p:spPr>
          <a:xfrm>
            <a:off x="4302526" y="2706792"/>
            <a:ext cx="4483268" cy="1783050"/>
          </a:xfrm>
          <a:prstGeom prst="rect">
            <a:avLst/>
          </a:prstGeom>
        </p:spPr>
      </p:pic>
    </p:spTree>
    <p:extLst>
      <p:ext uri="{BB962C8B-B14F-4D97-AF65-F5344CB8AC3E}">
        <p14:creationId xmlns="" xmlns:p14="http://schemas.microsoft.com/office/powerpoint/2010/main" val="1267631274"/>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переадресации портов</a:t>
            </a:r>
            <a:r>
              <a:t/>
            </a:r>
            <a:br/>
            <a:r>
              <a:rPr lang="ru-RU" smtClean="0"/>
              <a:t>Пример с маршрутизатором беспроводной связи</a:t>
            </a:r>
          </a:p>
        </p:txBody>
      </p:sp>
      <p:sp>
        <p:nvSpPr>
          <p:cNvPr id="7" name="Content Placeholder 2"/>
          <p:cNvSpPr>
            <a:spLocks noGrp="1"/>
          </p:cNvSpPr>
          <p:nvPr>
            <p:ph idx="1"/>
          </p:nvPr>
        </p:nvSpPr>
        <p:spPr>
          <a:xfrm>
            <a:off x="353292" y="844658"/>
            <a:ext cx="8790708" cy="3652405"/>
          </a:xfrm>
        </p:spPr>
        <p:txBody>
          <a:bodyPr/>
          <a:lstStyle/>
          <a:p>
            <a:r>
              <a:rPr lang="ru-RU" dirty="0" smtClean="0"/>
              <a:t>Переадресацию портов можно включить для конкретных приложений</a:t>
            </a:r>
          </a:p>
          <a:p>
            <a:pPr lvl="1"/>
            <a:r>
              <a:rPr lang="ru-RU" dirty="0" smtClean="0"/>
              <a:t>Необходимо указать внутренний локальный адрес, на который должны перенаправляться запросы</a:t>
            </a:r>
          </a:p>
        </p:txBody>
      </p:sp>
      <p:pic>
        <p:nvPicPr>
          <p:cNvPr id="3" name="Picture 2"/>
          <p:cNvPicPr>
            <a:picLocks noChangeAspect="1"/>
          </p:cNvPicPr>
          <p:nvPr/>
        </p:nvPicPr>
        <p:blipFill>
          <a:blip r:embed="rId3"/>
          <a:stretch>
            <a:fillRect/>
          </a:stretch>
        </p:blipFill>
        <p:spPr>
          <a:xfrm>
            <a:off x="2146893" y="1652010"/>
            <a:ext cx="4118920" cy="2879305"/>
          </a:xfrm>
          <a:prstGeom prst="rect">
            <a:avLst/>
          </a:prstGeom>
        </p:spPr>
      </p:pic>
    </p:spTree>
    <p:extLst>
      <p:ext uri="{BB962C8B-B14F-4D97-AF65-F5344CB8AC3E}">
        <p14:creationId xmlns="" xmlns:p14="http://schemas.microsoft.com/office/powerpoint/2010/main" val="196766341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переадресации портов</a:t>
            </a:r>
            <a:r>
              <a:t/>
            </a:r>
            <a:br/>
            <a:r>
              <a:rPr lang="ru-RU" smtClean="0"/>
              <a:t>Настройка переадресации портов в IOS</a:t>
            </a:r>
          </a:p>
        </p:txBody>
      </p:sp>
      <p:pic>
        <p:nvPicPr>
          <p:cNvPr id="4" name="Picture 3"/>
          <p:cNvPicPr>
            <a:picLocks noChangeAspect="1"/>
          </p:cNvPicPr>
          <p:nvPr/>
        </p:nvPicPr>
        <p:blipFill>
          <a:blip r:embed="rId3"/>
          <a:stretch>
            <a:fillRect/>
          </a:stretch>
        </p:blipFill>
        <p:spPr>
          <a:xfrm>
            <a:off x="166220" y="1124504"/>
            <a:ext cx="3760713" cy="2571842"/>
          </a:xfrm>
          <a:prstGeom prst="rect">
            <a:avLst/>
          </a:prstGeom>
        </p:spPr>
      </p:pic>
      <p:pic>
        <p:nvPicPr>
          <p:cNvPr id="5" name="Picture 4"/>
          <p:cNvPicPr>
            <a:picLocks noChangeAspect="1"/>
          </p:cNvPicPr>
          <p:nvPr/>
        </p:nvPicPr>
        <p:blipFill>
          <a:blip r:embed="rId4"/>
          <a:stretch>
            <a:fillRect/>
          </a:stretch>
        </p:blipFill>
        <p:spPr>
          <a:xfrm>
            <a:off x="4106952" y="1689315"/>
            <a:ext cx="4920113" cy="1963197"/>
          </a:xfrm>
          <a:prstGeom prst="rect">
            <a:avLst/>
          </a:prstGeom>
        </p:spPr>
      </p:pic>
      <p:pic>
        <p:nvPicPr>
          <p:cNvPr id="8" name="Picture 7"/>
          <p:cNvPicPr>
            <a:picLocks noChangeAspect="1"/>
          </p:cNvPicPr>
          <p:nvPr/>
        </p:nvPicPr>
        <p:blipFill rotWithShape="1">
          <a:blip r:embed="rId5"/>
          <a:srcRect r="30666" b="86078"/>
          <a:stretch/>
        </p:blipFill>
        <p:spPr>
          <a:xfrm>
            <a:off x="4836365" y="1159791"/>
            <a:ext cx="3625712" cy="382291"/>
          </a:xfrm>
          <a:prstGeom prst="rect">
            <a:avLst/>
          </a:prstGeom>
        </p:spPr>
      </p:pic>
    </p:spTree>
    <p:extLst>
      <p:ext uri="{BB962C8B-B14F-4D97-AF65-F5344CB8AC3E}">
        <p14:creationId xmlns="" xmlns:p14="http://schemas.microsoft.com/office/powerpoint/2010/main" val="1774019049"/>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Настройка переадресации портов</a:t>
            </a:r>
            <a:r>
              <a:t/>
            </a:r>
            <a:br/>
            <a:r>
              <a:rPr lang="ru-RU" smtClean="0"/>
              <a:t>Настройка переадресации портов в IOS (продолжение)</a:t>
            </a:r>
          </a:p>
        </p:txBody>
      </p:sp>
      <p:pic>
        <p:nvPicPr>
          <p:cNvPr id="2" name="Picture 1"/>
          <p:cNvPicPr>
            <a:picLocks noChangeAspect="1"/>
          </p:cNvPicPr>
          <p:nvPr/>
        </p:nvPicPr>
        <p:blipFill>
          <a:blip r:embed="rId3"/>
          <a:stretch>
            <a:fillRect/>
          </a:stretch>
        </p:blipFill>
        <p:spPr>
          <a:xfrm>
            <a:off x="937711" y="903835"/>
            <a:ext cx="7189795" cy="3540546"/>
          </a:xfrm>
          <a:prstGeom prst="rect">
            <a:avLst/>
          </a:prstGeom>
        </p:spPr>
      </p:pic>
    </p:spTree>
    <p:extLst>
      <p:ext uri="{BB962C8B-B14F-4D97-AF65-F5344CB8AC3E}">
        <p14:creationId xmlns="" xmlns:p14="http://schemas.microsoft.com/office/powerpoint/2010/main" val="2085718046"/>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134381"/>
            <a:ext cx="9144000" cy="757551"/>
          </a:xfrm>
        </p:spPr>
        <p:txBody>
          <a:bodyPr/>
          <a:lstStyle/>
          <a:p>
            <a:r>
              <a:rPr lang="ru-RU" altLang="en-US" sz="1600" dirty="0"/>
              <a:t>Настройка переадресации портов</a:t>
            </a:r>
            <a:r>
              <a:t/>
            </a:r>
            <a:br/>
            <a:r>
              <a:rPr lang="ru-RU" smtClean="0"/>
              <a:t>Packet Tracer. Настройка переадресации портов на маршрутизаторе беспроводной связи</a:t>
            </a:r>
          </a:p>
        </p:txBody>
      </p:sp>
      <p:pic>
        <p:nvPicPr>
          <p:cNvPr id="3" name="Picture 2"/>
          <p:cNvPicPr>
            <a:picLocks noChangeAspect="1"/>
          </p:cNvPicPr>
          <p:nvPr/>
        </p:nvPicPr>
        <p:blipFill>
          <a:blip r:embed="rId3"/>
          <a:stretch>
            <a:fillRect/>
          </a:stretch>
        </p:blipFill>
        <p:spPr>
          <a:xfrm>
            <a:off x="1177871" y="1074694"/>
            <a:ext cx="7136969" cy="3636180"/>
          </a:xfrm>
          <a:prstGeom prst="rect">
            <a:avLst/>
          </a:prstGeom>
          <a:ln>
            <a:solidFill>
              <a:srgbClr val="000000"/>
            </a:solidFill>
          </a:ln>
        </p:spPr>
      </p:pic>
    </p:spTree>
    <p:extLst>
      <p:ext uri="{BB962C8B-B14F-4D97-AF65-F5344CB8AC3E}">
        <p14:creationId xmlns="" xmlns:p14="http://schemas.microsoft.com/office/powerpoint/2010/main" val="3421604655"/>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NAT и IPv6</a:t>
            </a:r>
            <a:r>
              <a:t/>
            </a:r>
            <a:br/>
            <a:r>
              <a:rPr lang="ru-RU" smtClean="0"/>
              <a:t>NAT для IPv6?</a:t>
            </a:r>
          </a:p>
        </p:txBody>
      </p:sp>
      <p:sp>
        <p:nvSpPr>
          <p:cNvPr id="7" name="Content Placeholder 2"/>
          <p:cNvSpPr>
            <a:spLocks noGrp="1"/>
          </p:cNvSpPr>
          <p:nvPr>
            <p:ph idx="1"/>
          </p:nvPr>
        </p:nvSpPr>
        <p:spPr>
          <a:xfrm>
            <a:off x="353292" y="844658"/>
            <a:ext cx="8163027" cy="3652405"/>
          </a:xfrm>
        </p:spPr>
        <p:txBody>
          <a:bodyPr/>
          <a:lstStyle/>
          <a:p>
            <a:r>
              <a:rPr lang="ru-RU" smtClean="0"/>
              <a:t>Протокол IPv6 разрабатывался с целью отказаться от NAT для IPv4</a:t>
            </a:r>
          </a:p>
          <a:p>
            <a:r>
              <a:rPr lang="ru-RU" smtClean="0"/>
              <a:t>В IPv6 нет собственной разновидности NAT</a:t>
            </a:r>
          </a:p>
          <a:p>
            <a:pPr lvl="1"/>
            <a:r>
              <a:rPr lang="ru-RU" smtClean="0"/>
              <a:t>В IPv6 есть свое собственное частное адресное пространство</a:t>
            </a:r>
          </a:p>
        </p:txBody>
      </p:sp>
      <p:pic>
        <p:nvPicPr>
          <p:cNvPr id="2" name="Picture 1"/>
          <p:cNvPicPr>
            <a:picLocks noChangeAspect="1"/>
          </p:cNvPicPr>
          <p:nvPr/>
        </p:nvPicPr>
        <p:blipFill>
          <a:blip r:embed="rId3"/>
          <a:stretch>
            <a:fillRect/>
          </a:stretch>
        </p:blipFill>
        <p:spPr>
          <a:xfrm>
            <a:off x="4171538" y="1958992"/>
            <a:ext cx="3550869" cy="2688949"/>
          </a:xfrm>
          <a:prstGeom prst="rect">
            <a:avLst/>
          </a:prstGeom>
        </p:spPr>
      </p:pic>
    </p:spTree>
    <p:extLst>
      <p:ext uri="{BB962C8B-B14F-4D97-AF65-F5344CB8AC3E}">
        <p14:creationId xmlns="" xmlns:p14="http://schemas.microsoft.com/office/powerpoint/2010/main" val="1951396564"/>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NAT и IPv6</a:t>
            </a:r>
            <a:r>
              <a:t/>
            </a:r>
            <a:br/>
            <a:r>
              <a:rPr lang="ru-RU" smtClean="0"/>
              <a:t>Уникальные локальные адреса IPv6</a:t>
            </a:r>
          </a:p>
        </p:txBody>
      </p:sp>
      <p:sp>
        <p:nvSpPr>
          <p:cNvPr id="7" name="Content Placeholder 2"/>
          <p:cNvSpPr>
            <a:spLocks noGrp="1"/>
          </p:cNvSpPr>
          <p:nvPr>
            <p:ph idx="1"/>
          </p:nvPr>
        </p:nvSpPr>
        <p:spPr>
          <a:xfrm>
            <a:off x="353292" y="844658"/>
            <a:ext cx="8163027" cy="3652405"/>
          </a:xfrm>
        </p:spPr>
        <p:txBody>
          <a:bodyPr/>
          <a:lstStyle/>
          <a:p>
            <a:r>
              <a:rPr lang="ru-RU" altLang="en-US" sz="1200" dirty="0"/>
              <a:t>Уникальные локальные адреса (ULA) IPv6 аналогичны частным адресам IPv4</a:t>
            </a:r>
          </a:p>
          <a:p>
            <a:pPr lvl="1"/>
            <a:r>
              <a:rPr lang="ru-RU" altLang="en-US" sz="1100" dirty="0"/>
              <a:t>Адреса ULA предназначены для предоставления адресного пространства IPv6 при обмене данными в пределах локального узла.</a:t>
            </a:r>
          </a:p>
          <a:p>
            <a:pPr lvl="1"/>
            <a:r>
              <a:rPr lang="ru-RU" altLang="en-US" sz="1100" dirty="0"/>
              <a:t>Первые 64 бита адреса ULA:</a:t>
            </a:r>
          </a:p>
          <a:p>
            <a:pPr lvl="3"/>
            <a:r>
              <a:rPr lang="ru-RU" altLang="en-US" sz="1050" dirty="0"/>
              <a:t>префикс FC00::/7 (от FC00 до FDFF);</a:t>
            </a:r>
          </a:p>
          <a:p>
            <a:pPr lvl="3"/>
            <a:r>
              <a:rPr lang="ru-RU" altLang="en-US" sz="1050" dirty="0"/>
              <a:t>следующий бит — 1, если префикс назначен </a:t>
            </a:r>
            <a:r>
              <a:rPr lang="en-US" altLang="en-US" sz="1050" dirty="0" smtClean="0"/>
              <a:t/>
            </a:r>
            <a:br>
              <a:rPr lang="en-US" altLang="en-US" sz="1050" dirty="0" smtClean="0"/>
            </a:br>
            <a:r>
              <a:rPr lang="ru-RU" altLang="en-US" sz="1050" dirty="0" smtClean="0"/>
              <a:t>локально</a:t>
            </a:r>
            <a:r>
              <a:rPr lang="ru-RU" altLang="en-US" sz="1050" dirty="0"/>
              <a:t>;</a:t>
            </a:r>
          </a:p>
          <a:p>
            <a:pPr lvl="3"/>
            <a:r>
              <a:rPr lang="ru-RU" altLang="en-US" sz="1050" dirty="0"/>
              <a:t>следующие 40 битов определяют глобальный </a:t>
            </a:r>
            <a:r>
              <a:rPr lang="en-US" altLang="en-US" sz="1050" dirty="0" smtClean="0"/>
              <a:t/>
            </a:r>
            <a:br>
              <a:rPr lang="en-US" altLang="en-US" sz="1050" dirty="0" smtClean="0"/>
            </a:br>
            <a:r>
              <a:rPr lang="ru-RU" altLang="en-US" sz="1050" dirty="0" smtClean="0"/>
              <a:t>идентификатор</a:t>
            </a:r>
            <a:r>
              <a:rPr lang="ru-RU" altLang="en-US" sz="1050" dirty="0"/>
              <a:t>;</a:t>
            </a:r>
          </a:p>
          <a:p>
            <a:pPr lvl="3"/>
            <a:r>
              <a:rPr lang="ru-RU" altLang="en-US" sz="1050" dirty="0"/>
              <a:t>следующие 16 битов — идентификатор подсети.</a:t>
            </a:r>
          </a:p>
          <a:p>
            <a:pPr lvl="1"/>
            <a:r>
              <a:rPr lang="ru-RU" altLang="en-US" sz="1100" dirty="0"/>
              <a:t>Последние 64 бита ULA — это идентификатор </a:t>
            </a:r>
            <a:r>
              <a:rPr lang="en-US" altLang="en-US" sz="1100" dirty="0" smtClean="0"/>
              <a:t/>
            </a:r>
            <a:br>
              <a:rPr lang="en-US" altLang="en-US" sz="1100" dirty="0" smtClean="0"/>
            </a:br>
            <a:r>
              <a:rPr lang="ru-RU" altLang="en-US" sz="1100" dirty="0" smtClean="0"/>
              <a:t>интерфейса </a:t>
            </a:r>
            <a:r>
              <a:rPr lang="ru-RU" altLang="en-US" sz="1100" dirty="0"/>
              <a:t>или часть хоста в адресе.</a:t>
            </a:r>
          </a:p>
          <a:p>
            <a:r>
              <a:rPr lang="ru-RU" sz="1200" dirty="0" smtClean="0"/>
              <a:t>Позволяют объединять узлы без конфликтов </a:t>
            </a:r>
            <a:r>
              <a:rPr lang="en-US" sz="1200" dirty="0" smtClean="0"/>
              <a:t/>
            </a:r>
            <a:br>
              <a:rPr lang="en-US" sz="1200" dirty="0" smtClean="0"/>
            </a:br>
            <a:r>
              <a:rPr lang="ru-RU" sz="1200" dirty="0" smtClean="0"/>
              <a:t>адресов</a:t>
            </a:r>
          </a:p>
          <a:p>
            <a:r>
              <a:rPr lang="ru-RU" sz="1200" dirty="0" smtClean="0"/>
              <a:t>Обеспечивает внутренние подключения</a:t>
            </a:r>
          </a:p>
          <a:p>
            <a:r>
              <a:rPr lang="ru-RU" sz="1200" dirty="0" smtClean="0"/>
              <a:t>Не маршрутизируются в Интернете</a:t>
            </a:r>
          </a:p>
        </p:txBody>
      </p:sp>
      <p:pic>
        <p:nvPicPr>
          <p:cNvPr id="3" name="Picture 2"/>
          <p:cNvPicPr>
            <a:picLocks noChangeAspect="1"/>
          </p:cNvPicPr>
          <p:nvPr/>
        </p:nvPicPr>
        <p:blipFill>
          <a:blip r:embed="rId3"/>
          <a:stretch>
            <a:fillRect/>
          </a:stretch>
        </p:blipFill>
        <p:spPr>
          <a:xfrm>
            <a:off x="4151415" y="1639622"/>
            <a:ext cx="4805338" cy="2296625"/>
          </a:xfrm>
          <a:prstGeom prst="rect">
            <a:avLst/>
          </a:prstGeom>
        </p:spPr>
      </p:pic>
    </p:spTree>
    <p:extLst>
      <p:ext uri="{BB962C8B-B14F-4D97-AF65-F5344CB8AC3E}">
        <p14:creationId xmlns="" xmlns:p14="http://schemas.microsoft.com/office/powerpoint/2010/main" val="357799950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ru-RU" smtClean="0"/>
              <a:t>После прохождения главы 9 учащиеся должны выполнить проверочную работу на знание материала главы 9.</a:t>
            </a:r>
          </a:p>
          <a:p>
            <a:pPr eaLnBrk="1" hangingPunct="1">
              <a:spcBef>
                <a:spcPct val="30000"/>
              </a:spcBef>
            </a:pPr>
            <a:r>
              <a:rPr lang="ru-RU" smtClean="0"/>
              <a:t>Для неформальной оценки успехов учащихся можно использовать контрольные работы, лабораторные работы, работу с симулятором Packet Tracer и другие упражнения.</a:t>
            </a:r>
          </a:p>
        </p:txBody>
      </p:sp>
      <p:sp>
        <p:nvSpPr>
          <p:cNvPr id="7170" name="Rectangle 33"/>
          <p:cNvSpPr>
            <a:spLocks noGrp="1" noChangeArrowheads="1"/>
          </p:cNvSpPr>
          <p:nvPr>
            <p:ph type="title"/>
          </p:nvPr>
        </p:nvSpPr>
        <p:spPr/>
        <p:txBody>
          <a:bodyPr/>
          <a:lstStyle/>
          <a:p>
            <a:pPr eaLnBrk="1" hangingPunct="1"/>
            <a:r>
              <a:rPr lang="ru-RU" smtClean="0"/>
              <a:t>Глава 9. Проверочная работа</a:t>
            </a:r>
          </a:p>
        </p:txBody>
      </p:sp>
    </p:spTree>
    <p:extLst>
      <p:ext uri="{BB962C8B-B14F-4D97-AF65-F5344CB8AC3E}">
        <p14:creationId xmlns="" xmlns:p14="http://schemas.microsoft.com/office/powerpoint/2010/main" val="1296080354"/>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NAT и IPv6</a:t>
            </a:r>
            <a:r>
              <a:t/>
            </a:r>
            <a:br/>
            <a:r>
              <a:rPr lang="ru-RU" smtClean="0"/>
              <a:t>NAT для IPv6</a:t>
            </a:r>
          </a:p>
        </p:txBody>
      </p:sp>
      <p:sp>
        <p:nvSpPr>
          <p:cNvPr id="7" name="Content Placeholder 2"/>
          <p:cNvSpPr>
            <a:spLocks noGrp="1"/>
          </p:cNvSpPr>
          <p:nvPr>
            <p:ph idx="1"/>
          </p:nvPr>
        </p:nvSpPr>
        <p:spPr>
          <a:xfrm>
            <a:off x="353292" y="844658"/>
            <a:ext cx="8417328" cy="3652405"/>
          </a:xfrm>
        </p:spPr>
        <p:txBody>
          <a:bodyPr/>
          <a:lstStyle/>
          <a:p>
            <a:r>
              <a:rPr lang="ru-RU" altLang="en-US" sz="1200" dirty="0"/>
              <a:t>Обеспечивается доступ между сетями, состоящими только из адресов IPv6, и сетями, состоящими только из адресов IPv4 (без преобразования частных адресов </a:t>
            </a:r>
            <a:r>
              <a:rPr lang="ru-RU" altLang="en-US" sz="1200" dirty="0" smtClean="0"/>
              <a:t>в общедоступные</a:t>
            </a:r>
            <a:r>
              <a:rPr lang="ru-RU" altLang="en-US" sz="1200" dirty="0"/>
              <a:t>, как делает NAT для IPv4)</a:t>
            </a:r>
          </a:p>
          <a:p>
            <a:r>
              <a:rPr lang="ru-RU" altLang="en-US" sz="1200" dirty="0"/>
              <a:t>Возможные методы</a:t>
            </a:r>
          </a:p>
          <a:p>
            <a:pPr lvl="1"/>
            <a:r>
              <a:rPr lang="ru-RU" sz="1200" dirty="0" smtClean="0"/>
              <a:t>Двойной стек — оба устройства используют протоколы IPv4 и IPv6</a:t>
            </a:r>
          </a:p>
          <a:p>
            <a:pPr lvl="1"/>
            <a:r>
              <a:rPr lang="ru-RU" sz="1200" dirty="0" smtClean="0"/>
              <a:t>Туннелирование — пакет IPv6 инкапсулируется в пакете IPv4 для передачи по сети, состоящей только из адресов IPv4</a:t>
            </a:r>
          </a:p>
          <a:p>
            <a:pPr lvl="1"/>
            <a:r>
              <a:rPr lang="ru-RU" sz="1200" dirty="0" smtClean="0"/>
              <a:t>NAT для IPv6 (преобразование)</a:t>
            </a:r>
          </a:p>
          <a:p>
            <a:pPr lvl="3"/>
            <a:r>
              <a:rPr lang="ru-RU" dirty="0" smtClean="0"/>
              <a:t>Не следует использовать в качестве долгосрочной </a:t>
            </a:r>
            <a:r>
              <a:rPr lang="en-US" dirty="0" smtClean="0"/>
              <a:t/>
            </a:r>
            <a:br>
              <a:rPr lang="en-US" dirty="0" smtClean="0"/>
            </a:br>
            <a:r>
              <a:rPr lang="ru-RU" dirty="0" smtClean="0"/>
              <a:t>стратегии</a:t>
            </a:r>
          </a:p>
          <a:p>
            <a:pPr lvl="3"/>
            <a:r>
              <a:rPr lang="ru-RU" dirty="0" smtClean="0"/>
              <a:t>Устаревшая технология Network Address </a:t>
            </a:r>
            <a:r>
              <a:rPr lang="en-US" dirty="0" smtClean="0"/>
              <a:t/>
            </a:r>
            <a:br>
              <a:rPr lang="en-US" dirty="0" smtClean="0"/>
            </a:br>
            <a:r>
              <a:rPr lang="ru-RU" dirty="0" smtClean="0"/>
              <a:t>Translation-Protocol Translation (NAT-PT)</a:t>
            </a:r>
          </a:p>
          <a:p>
            <a:pPr lvl="3"/>
            <a:r>
              <a:rPr lang="ru-RU" dirty="0" smtClean="0"/>
              <a:t>NAT64</a:t>
            </a:r>
          </a:p>
          <a:p>
            <a:pPr lvl="1"/>
            <a:endParaRPr lang="ru-RU" altLang="en-US" sz="1200" dirty="0"/>
          </a:p>
        </p:txBody>
      </p:sp>
      <p:pic>
        <p:nvPicPr>
          <p:cNvPr id="2" name="Picture 1"/>
          <p:cNvPicPr>
            <a:picLocks noChangeAspect="1"/>
          </p:cNvPicPr>
          <p:nvPr/>
        </p:nvPicPr>
        <p:blipFill>
          <a:blip r:embed="rId3"/>
          <a:stretch>
            <a:fillRect/>
          </a:stretch>
        </p:blipFill>
        <p:spPr>
          <a:xfrm>
            <a:off x="4469167" y="2382646"/>
            <a:ext cx="3921233" cy="2318748"/>
          </a:xfrm>
          <a:prstGeom prst="rect">
            <a:avLst/>
          </a:prstGeom>
        </p:spPr>
      </p:pic>
    </p:spTree>
    <p:extLst>
      <p:ext uri="{BB962C8B-B14F-4D97-AF65-F5344CB8AC3E}">
        <p14:creationId xmlns="" xmlns:p14="http://schemas.microsoft.com/office/powerpoint/2010/main" val="1610184745"/>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z="4000" dirty="0"/>
              <a:t>9.3. Поиск и устранение неполадок NAT</a:t>
            </a:r>
          </a:p>
        </p:txBody>
      </p:sp>
    </p:spTree>
    <p:extLst>
      <p:ext uri="{BB962C8B-B14F-4D97-AF65-F5344CB8AC3E}">
        <p14:creationId xmlns="" xmlns:p14="http://schemas.microsoft.com/office/powerpoint/2010/main" val="169878684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ru-RU" altLang="en-US" sz="1600" dirty="0"/>
              <a:t>Команды для поиска и устранения неполадок NAT</a:t>
            </a:r>
            <a:r>
              <a:t/>
            </a:r>
            <a:br/>
            <a:r>
              <a:rPr lang="ru-RU" smtClean="0"/>
              <a:t>Команды show ip nat</a:t>
            </a:r>
          </a:p>
        </p:txBody>
      </p:sp>
      <p:sp>
        <p:nvSpPr>
          <p:cNvPr id="5" name="Content Placeholder 2"/>
          <p:cNvSpPr>
            <a:spLocks noGrp="1"/>
          </p:cNvSpPr>
          <p:nvPr>
            <p:ph idx="1"/>
          </p:nvPr>
        </p:nvSpPr>
        <p:spPr>
          <a:xfrm>
            <a:off x="353293" y="844658"/>
            <a:ext cx="3428294" cy="3652405"/>
          </a:xfrm>
        </p:spPr>
        <p:txBody>
          <a:bodyPr/>
          <a:lstStyle/>
          <a:p>
            <a:pPr marL="342900" indent="-342900">
              <a:buFont typeface="+mj-lt"/>
              <a:buAutoNum type="arabicPeriod"/>
            </a:pPr>
            <a:r>
              <a:rPr lang="ru-RU" altLang="en-US" sz="1400" dirty="0"/>
              <a:t>Определите цели NAT и сравните с конфигурацией. На данном этапе можно выявить проблему </a:t>
            </a:r>
            <a:r>
              <a:rPr lang="ru-RU" altLang="en-US" sz="1400" dirty="0" smtClean="0"/>
              <a:t>с настройкой</a:t>
            </a:r>
            <a:r>
              <a:rPr lang="ru-RU" altLang="en-US" sz="1400" dirty="0"/>
              <a:t>.</a:t>
            </a:r>
          </a:p>
          <a:p>
            <a:pPr marL="342900" indent="-342900">
              <a:buFont typeface="+mj-lt"/>
              <a:buAutoNum type="arabicPeriod"/>
            </a:pPr>
            <a:r>
              <a:rPr lang="ru-RU" dirty="0" smtClean="0"/>
              <a:t>Проверьте преобразования с помощью команды</a:t>
            </a:r>
            <a:r>
              <a:rPr lang="ru-RU" altLang="en-US" sz="1400" dirty="0"/>
              <a:t> </a:t>
            </a:r>
            <a:r>
              <a:rPr lang="ru-RU" altLang="en-US" sz="1400" b="1" dirty="0"/>
              <a:t>show ip</a:t>
            </a:r>
            <a:r>
              <a:rPr lang="ru-RU" dirty="0" smtClean="0"/>
              <a:t> </a:t>
            </a:r>
            <a:r>
              <a:rPr lang="ru-RU" altLang="en-US" sz="1400" b="1" dirty="0"/>
              <a:t>nat translations</a:t>
            </a:r>
            <a:r>
              <a:rPr lang="ru-RU" altLang="en-US" sz="1400" dirty="0"/>
              <a:t>.</a:t>
            </a:r>
          </a:p>
          <a:p>
            <a:pPr marL="342900" indent="-342900">
              <a:buFont typeface="+mj-lt"/>
              <a:buAutoNum type="arabicPeriod"/>
            </a:pPr>
            <a:r>
              <a:rPr lang="ru-RU" altLang="en-US" sz="1400" dirty="0"/>
              <a:t>С помощью команд </a:t>
            </a:r>
            <a:r>
              <a:rPr lang="ru-RU" altLang="en-US" sz="1400" b="1" dirty="0"/>
              <a:t>clear </a:t>
            </a:r>
            <a:r>
              <a:rPr lang="ru-RU" altLang="en-US" sz="1400" dirty="0"/>
              <a:t>и </a:t>
            </a:r>
            <a:r>
              <a:rPr lang="ru-RU" altLang="en-US" sz="1400" b="1" dirty="0"/>
              <a:t>debug</a:t>
            </a:r>
            <a:r>
              <a:rPr lang="ru-RU" altLang="en-US" sz="1400" dirty="0"/>
              <a:t> проверьте NAT.</a:t>
            </a:r>
          </a:p>
          <a:p>
            <a:pPr marL="342900" indent="-342900">
              <a:buFont typeface="+mj-lt"/>
              <a:buAutoNum type="arabicPeriod"/>
            </a:pPr>
            <a:r>
              <a:rPr lang="ru-RU" altLang="en-US" sz="1400" dirty="0"/>
              <a:t>Проанализируйте, что происходит с пакетом, </a:t>
            </a:r>
            <a:r>
              <a:rPr lang="ru-RU" altLang="en-US" sz="1400" dirty="0" smtClean="0"/>
              <a:t>и проверьте </a:t>
            </a:r>
            <a:r>
              <a:rPr lang="ru-RU" altLang="en-US" sz="1400" dirty="0"/>
              <a:t>маршрутизацию.</a:t>
            </a:r>
          </a:p>
        </p:txBody>
      </p:sp>
      <p:pic>
        <p:nvPicPr>
          <p:cNvPr id="2" name="Picture 1"/>
          <p:cNvPicPr>
            <a:picLocks noChangeAspect="1"/>
          </p:cNvPicPr>
          <p:nvPr/>
        </p:nvPicPr>
        <p:blipFill>
          <a:blip r:embed="rId3"/>
          <a:stretch>
            <a:fillRect/>
          </a:stretch>
        </p:blipFill>
        <p:spPr>
          <a:xfrm>
            <a:off x="5138524" y="283035"/>
            <a:ext cx="2563297" cy="1592260"/>
          </a:xfrm>
          <a:prstGeom prst="rect">
            <a:avLst/>
          </a:prstGeom>
        </p:spPr>
      </p:pic>
      <p:pic>
        <p:nvPicPr>
          <p:cNvPr id="6" name="Picture 5"/>
          <p:cNvPicPr>
            <a:picLocks noChangeAspect="1"/>
          </p:cNvPicPr>
          <p:nvPr/>
        </p:nvPicPr>
        <p:blipFill>
          <a:blip r:embed="rId4"/>
          <a:stretch>
            <a:fillRect/>
          </a:stretch>
        </p:blipFill>
        <p:spPr>
          <a:xfrm>
            <a:off x="4537652" y="1921790"/>
            <a:ext cx="4078985" cy="2780008"/>
          </a:xfrm>
          <a:prstGeom prst="rect">
            <a:avLst/>
          </a:prstGeom>
        </p:spPr>
      </p:pic>
    </p:spTree>
    <p:extLst>
      <p:ext uri="{BB962C8B-B14F-4D97-AF65-F5344CB8AC3E}">
        <p14:creationId xmlns="" xmlns:p14="http://schemas.microsoft.com/office/powerpoint/2010/main" val="3177187127"/>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0" y="41393"/>
            <a:ext cx="4533899" cy="757551"/>
          </a:xfrm>
        </p:spPr>
        <p:txBody>
          <a:bodyPr/>
          <a:lstStyle/>
          <a:p>
            <a:r>
              <a:rPr lang="ru-RU" altLang="en-US" sz="1400" dirty="0"/>
              <a:t>Команды для поиска и устранения неполадок NAT</a:t>
            </a:r>
            <a:r>
              <a:rPr sz="2000" dirty="0"/>
              <a:t/>
            </a:r>
            <a:br>
              <a:rPr sz="2000" dirty="0"/>
            </a:br>
            <a:r>
              <a:rPr lang="ru-RU" dirty="0" smtClean="0"/>
              <a:t>Команды debug ip nat</a:t>
            </a:r>
          </a:p>
        </p:txBody>
      </p:sp>
      <p:sp>
        <p:nvSpPr>
          <p:cNvPr id="5" name="Content Placeholder 2"/>
          <p:cNvSpPr>
            <a:spLocks noGrp="1"/>
          </p:cNvSpPr>
          <p:nvPr>
            <p:ph idx="1"/>
          </p:nvPr>
        </p:nvSpPr>
        <p:spPr>
          <a:xfrm>
            <a:off x="353293" y="783242"/>
            <a:ext cx="3986232" cy="3652405"/>
          </a:xfrm>
        </p:spPr>
        <p:txBody>
          <a:bodyPr/>
          <a:lstStyle/>
          <a:p>
            <a:r>
              <a:rPr lang="ru-RU" altLang="en-US" dirty="0"/>
              <a:t>Распространенные команды</a:t>
            </a:r>
          </a:p>
          <a:p>
            <a:pPr lvl="1"/>
            <a:r>
              <a:rPr lang="ru-RU" altLang="en-US" sz="1300" b="1" dirty="0"/>
              <a:t>debug ip</a:t>
            </a:r>
            <a:r>
              <a:rPr lang="ru-RU" sz="1300" dirty="0" smtClean="0"/>
              <a:t> </a:t>
            </a:r>
            <a:r>
              <a:rPr lang="ru-RU" altLang="en-US" sz="1300" b="1" dirty="0"/>
              <a:t>nat</a:t>
            </a:r>
          </a:p>
          <a:p>
            <a:pPr lvl="1"/>
            <a:r>
              <a:rPr lang="ru-RU" altLang="en-US" sz="1300" b="1" dirty="0"/>
              <a:t>debug ip</a:t>
            </a:r>
            <a:r>
              <a:rPr lang="ru-RU" sz="1300" dirty="0" smtClean="0"/>
              <a:t> </a:t>
            </a:r>
            <a:r>
              <a:rPr lang="ru-RU" altLang="en-US" sz="1300" b="1" dirty="0"/>
              <a:t>nat detailed</a:t>
            </a:r>
          </a:p>
          <a:p>
            <a:r>
              <a:rPr lang="ru-RU" altLang="en-US" dirty="0"/>
              <a:t>Выходные символы и значения</a:t>
            </a:r>
          </a:p>
          <a:p>
            <a:pPr lvl="1"/>
            <a:r>
              <a:rPr lang="ru-RU" altLang="en-US" sz="1300" dirty="0"/>
              <a:t>* — преобразование выполняется по пути с быстрой коммутацией</a:t>
            </a:r>
          </a:p>
          <a:p>
            <a:pPr lvl="1"/>
            <a:r>
              <a:rPr lang="ru-RU" altLang="en-US" sz="1300" b="1" dirty="0"/>
              <a:t>s= </a:t>
            </a:r>
            <a:r>
              <a:rPr lang="ru-RU" altLang="en-US" sz="1300" dirty="0"/>
              <a:t>— исходный адрес IPv4</a:t>
            </a:r>
          </a:p>
          <a:p>
            <a:pPr lvl="1"/>
            <a:r>
              <a:rPr lang="ru-RU" altLang="en-US" sz="1300" b="1" dirty="0"/>
              <a:t>a.b.c.d</a:t>
            </a:r>
            <a:r>
              <a:rPr lang="ru-RU" altLang="en-US" sz="1300" dirty="0"/>
              <a:t>---&gt;</a:t>
            </a:r>
            <a:r>
              <a:rPr lang="ru-RU" altLang="en-US" sz="1300" b="1" dirty="0"/>
              <a:t>w.x.y.z</a:t>
            </a:r>
            <a:r>
              <a:rPr lang="ru-RU" sz="1300" dirty="0" smtClean="0"/>
              <a:t> </a:t>
            </a:r>
            <a:r>
              <a:rPr lang="ru-RU" altLang="en-US" sz="1300" dirty="0"/>
              <a:t>–– исходный a.b.c.d преобразуется в w.x.y.z.</a:t>
            </a:r>
          </a:p>
          <a:p>
            <a:pPr lvl="1"/>
            <a:r>
              <a:rPr lang="ru-RU" altLang="en-US" sz="1300" b="1" dirty="0"/>
              <a:t>d= </a:t>
            </a:r>
            <a:r>
              <a:rPr lang="ru-RU" altLang="en-US" sz="1300" dirty="0"/>
              <a:t>— адрес IPv4 назначения</a:t>
            </a:r>
          </a:p>
          <a:p>
            <a:pPr lvl="1"/>
            <a:r>
              <a:rPr lang="ru-RU" altLang="en-US" sz="1300" b="1" dirty="0"/>
              <a:t>[xxxx] </a:t>
            </a:r>
            <a:r>
              <a:rPr lang="ru-RU" altLang="en-US" sz="1300" dirty="0"/>
              <a:t>— идентификационный номер IPv4</a:t>
            </a:r>
          </a:p>
          <a:p>
            <a:r>
              <a:rPr lang="ru-RU" dirty="0" smtClean="0"/>
              <a:t>Удостоверьтесь в том, что в списке контроля доступа указаны правильные частные адреса.</a:t>
            </a:r>
          </a:p>
          <a:p>
            <a:pPr lvl="1"/>
            <a:endParaRPr lang="ru-RU" altLang="en-US" sz="1300" dirty="0"/>
          </a:p>
          <a:p>
            <a:pPr lvl="1"/>
            <a:endParaRPr lang="ru-RU" altLang="en-US" sz="1300" b="1" dirty="0"/>
          </a:p>
        </p:txBody>
      </p:sp>
      <p:pic>
        <p:nvPicPr>
          <p:cNvPr id="3" name="Picture 2"/>
          <p:cNvPicPr>
            <a:picLocks noChangeAspect="1"/>
          </p:cNvPicPr>
          <p:nvPr/>
        </p:nvPicPr>
        <p:blipFill>
          <a:blip r:embed="rId3"/>
          <a:stretch>
            <a:fillRect/>
          </a:stretch>
        </p:blipFill>
        <p:spPr>
          <a:xfrm>
            <a:off x="4400485" y="139166"/>
            <a:ext cx="4613167" cy="1758165"/>
          </a:xfrm>
          <a:prstGeom prst="rect">
            <a:avLst/>
          </a:prstGeom>
        </p:spPr>
      </p:pic>
      <p:pic>
        <p:nvPicPr>
          <p:cNvPr id="4" name="Picture 3"/>
          <p:cNvPicPr>
            <a:picLocks noChangeAspect="1"/>
          </p:cNvPicPr>
          <p:nvPr/>
        </p:nvPicPr>
        <p:blipFill>
          <a:blip r:embed="rId4"/>
          <a:stretch>
            <a:fillRect/>
          </a:stretch>
        </p:blipFill>
        <p:spPr>
          <a:xfrm>
            <a:off x="4859327" y="2146939"/>
            <a:ext cx="3740401" cy="2332072"/>
          </a:xfrm>
          <a:prstGeom prst="rect">
            <a:avLst/>
          </a:prstGeom>
        </p:spPr>
      </p:pic>
    </p:spTree>
    <p:extLst>
      <p:ext uri="{BB962C8B-B14F-4D97-AF65-F5344CB8AC3E}">
        <p14:creationId xmlns="" xmlns:p14="http://schemas.microsoft.com/office/powerpoint/2010/main" val="1532898024"/>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41393"/>
            <a:ext cx="5098944" cy="757551"/>
          </a:xfrm>
        </p:spPr>
        <p:txBody>
          <a:bodyPr/>
          <a:lstStyle/>
          <a:p>
            <a:r>
              <a:rPr lang="ru-RU" altLang="en-US" sz="1400" dirty="0"/>
              <a:t>Команды для поиска и устранения неполадок NAT</a:t>
            </a:r>
            <a:r>
              <a:rPr sz="2000" dirty="0"/>
              <a:t/>
            </a:r>
            <a:br>
              <a:rPr sz="2000" dirty="0"/>
            </a:br>
            <a:r>
              <a:rPr lang="ru-RU" sz="2000" dirty="0" smtClean="0"/>
              <a:t>Сценарий поиска и устранения неполадок NAT</a:t>
            </a:r>
          </a:p>
        </p:txBody>
      </p:sp>
      <p:sp>
        <p:nvSpPr>
          <p:cNvPr id="5" name="Content Placeholder 2"/>
          <p:cNvSpPr>
            <a:spLocks noGrp="1"/>
          </p:cNvSpPr>
          <p:nvPr>
            <p:ph idx="1"/>
          </p:nvPr>
        </p:nvSpPr>
        <p:spPr>
          <a:xfrm>
            <a:off x="562521" y="836908"/>
            <a:ext cx="7822062" cy="3652405"/>
          </a:xfrm>
        </p:spPr>
        <p:txBody>
          <a:bodyPr/>
          <a:lstStyle/>
          <a:p>
            <a:r>
              <a:rPr lang="ru-RU" altLang="en-US" sz="1100" dirty="0"/>
              <a:t>Внутренние узлы не могут связаться с внешними серверами.</a:t>
            </a:r>
            <a:endParaRPr lang="ru-RU" altLang="en-US" sz="1200" dirty="0"/>
          </a:p>
          <a:p>
            <a:pPr lvl="1"/>
            <a:endParaRPr lang="ru-RU" altLang="en-US" sz="1100" dirty="0"/>
          </a:p>
          <a:p>
            <a:pPr lvl="1"/>
            <a:endParaRPr lang="ru-RU" altLang="en-US" sz="1100" b="1" dirty="0"/>
          </a:p>
        </p:txBody>
      </p:sp>
      <p:pic>
        <p:nvPicPr>
          <p:cNvPr id="2" name="Picture 1"/>
          <p:cNvPicPr>
            <a:picLocks noChangeAspect="1"/>
          </p:cNvPicPr>
          <p:nvPr/>
        </p:nvPicPr>
        <p:blipFill>
          <a:blip r:embed="rId3"/>
          <a:stretch>
            <a:fillRect/>
          </a:stretch>
        </p:blipFill>
        <p:spPr>
          <a:xfrm>
            <a:off x="5104107" y="86473"/>
            <a:ext cx="3580672" cy="2391151"/>
          </a:xfrm>
          <a:prstGeom prst="rect">
            <a:avLst/>
          </a:prstGeom>
        </p:spPr>
      </p:pic>
      <p:pic>
        <p:nvPicPr>
          <p:cNvPr id="6" name="Picture 5"/>
          <p:cNvPicPr>
            <a:picLocks noChangeAspect="1"/>
          </p:cNvPicPr>
          <p:nvPr/>
        </p:nvPicPr>
        <p:blipFill>
          <a:blip r:embed="rId4"/>
          <a:stretch>
            <a:fillRect/>
          </a:stretch>
        </p:blipFill>
        <p:spPr>
          <a:xfrm>
            <a:off x="1441339" y="1165351"/>
            <a:ext cx="3191036" cy="1892819"/>
          </a:xfrm>
          <a:prstGeom prst="rect">
            <a:avLst/>
          </a:prstGeom>
        </p:spPr>
      </p:pic>
      <p:sp>
        <p:nvSpPr>
          <p:cNvPr id="7" name="TextBox 6"/>
          <p:cNvSpPr txBox="1"/>
          <p:nvPr/>
        </p:nvSpPr>
        <p:spPr>
          <a:xfrm>
            <a:off x="6210557" y="2269081"/>
            <a:ext cx="2457724" cy="215444"/>
          </a:xfrm>
          <a:prstGeom prst="rect">
            <a:avLst/>
          </a:prstGeom>
          <a:noFill/>
        </p:spPr>
        <p:txBody>
          <a:bodyPr wrap="none" rtlCol="0">
            <a:spAutoFit/>
          </a:bodyPr>
          <a:lstStyle/>
          <a:p>
            <a:r>
              <a:rPr lang="ru-RU" sz="800" dirty="0">
                <a:solidFill>
                  <a:srgbClr val="00B050"/>
                </a:solidFill>
              </a:rPr>
              <a:t>1. В таблице NAT отсутствуют преобразования</a:t>
            </a:r>
          </a:p>
        </p:txBody>
      </p:sp>
      <p:sp>
        <p:nvSpPr>
          <p:cNvPr id="9" name="TextBox 8"/>
          <p:cNvSpPr txBox="1"/>
          <p:nvPr/>
        </p:nvSpPr>
        <p:spPr>
          <a:xfrm>
            <a:off x="2663121" y="1516252"/>
            <a:ext cx="1969254" cy="338554"/>
          </a:xfrm>
          <a:prstGeom prst="rect">
            <a:avLst/>
          </a:prstGeom>
          <a:noFill/>
        </p:spPr>
        <p:txBody>
          <a:bodyPr wrap="square" rtlCol="0">
            <a:spAutoFit/>
          </a:bodyPr>
          <a:lstStyle/>
          <a:p>
            <a:r>
              <a:rPr lang="ru-RU" sz="800" dirty="0">
                <a:solidFill>
                  <a:srgbClr val="00B050"/>
                </a:solidFill>
              </a:rPr>
              <a:t>2. Внешний и внутренний </a:t>
            </a:r>
            <a:r>
              <a:rPr lang="ru-RU" sz="800" dirty="0" smtClean="0">
                <a:solidFill>
                  <a:srgbClr val="00B050"/>
                </a:solidFill>
              </a:rPr>
              <a:t>интерфейсы</a:t>
            </a:r>
            <a:r>
              <a:rPr lang="en-US" sz="800" dirty="0" smtClean="0">
                <a:solidFill>
                  <a:srgbClr val="00B050"/>
                </a:solidFill>
              </a:rPr>
              <a:t> </a:t>
            </a:r>
            <a:r>
              <a:rPr lang="ru-RU" sz="800" dirty="0" smtClean="0">
                <a:solidFill>
                  <a:srgbClr val="00B050"/>
                </a:solidFill>
              </a:rPr>
              <a:t>обращены</a:t>
            </a:r>
            <a:endParaRPr lang="ru-RU" sz="800" dirty="0">
              <a:solidFill>
                <a:srgbClr val="00B050"/>
              </a:solidFill>
            </a:endParaRPr>
          </a:p>
        </p:txBody>
      </p:sp>
      <p:pic>
        <p:nvPicPr>
          <p:cNvPr id="8" name="Picture 7"/>
          <p:cNvPicPr>
            <a:picLocks noChangeAspect="1"/>
          </p:cNvPicPr>
          <p:nvPr/>
        </p:nvPicPr>
        <p:blipFill rotWithShape="1">
          <a:blip r:embed="rId5"/>
          <a:srcRect l="1078"/>
          <a:stretch/>
        </p:blipFill>
        <p:spPr>
          <a:xfrm>
            <a:off x="5447654" y="2567428"/>
            <a:ext cx="3200965" cy="885546"/>
          </a:xfrm>
          <a:prstGeom prst="rect">
            <a:avLst/>
          </a:prstGeom>
        </p:spPr>
      </p:pic>
      <p:sp>
        <p:nvSpPr>
          <p:cNvPr id="11" name="TextBox 10"/>
          <p:cNvSpPr txBox="1"/>
          <p:nvPr/>
        </p:nvSpPr>
        <p:spPr>
          <a:xfrm>
            <a:off x="7193797" y="2928430"/>
            <a:ext cx="1393944" cy="338554"/>
          </a:xfrm>
          <a:prstGeom prst="rect">
            <a:avLst/>
          </a:prstGeom>
          <a:noFill/>
        </p:spPr>
        <p:txBody>
          <a:bodyPr wrap="square" rtlCol="0">
            <a:spAutoFit/>
          </a:bodyPr>
          <a:lstStyle/>
          <a:p>
            <a:r>
              <a:rPr lang="ru-RU" sz="800" dirty="0">
                <a:solidFill>
                  <a:srgbClr val="00B050"/>
                </a:solidFill>
              </a:rPr>
              <a:t>3. Неверный список контроля доступа</a:t>
            </a:r>
          </a:p>
        </p:txBody>
      </p:sp>
      <p:pic>
        <p:nvPicPr>
          <p:cNvPr id="10" name="Picture 9"/>
          <p:cNvPicPr>
            <a:picLocks noChangeAspect="1"/>
          </p:cNvPicPr>
          <p:nvPr/>
        </p:nvPicPr>
        <p:blipFill>
          <a:blip r:embed="rId6"/>
          <a:stretch>
            <a:fillRect/>
          </a:stretch>
        </p:blipFill>
        <p:spPr>
          <a:xfrm>
            <a:off x="2150287" y="3169401"/>
            <a:ext cx="3170313" cy="1881107"/>
          </a:xfrm>
          <a:prstGeom prst="rect">
            <a:avLst/>
          </a:prstGeom>
        </p:spPr>
      </p:pic>
      <p:sp>
        <p:nvSpPr>
          <p:cNvPr id="13" name="TextBox 12"/>
          <p:cNvSpPr txBox="1"/>
          <p:nvPr/>
        </p:nvSpPr>
        <p:spPr>
          <a:xfrm>
            <a:off x="4209204" y="3799284"/>
            <a:ext cx="992579" cy="338554"/>
          </a:xfrm>
          <a:prstGeom prst="rect">
            <a:avLst/>
          </a:prstGeom>
          <a:noFill/>
        </p:spPr>
        <p:txBody>
          <a:bodyPr wrap="none" rtlCol="0">
            <a:spAutoFit/>
          </a:bodyPr>
          <a:lstStyle/>
          <a:p>
            <a:pPr algn="ctr"/>
            <a:r>
              <a:rPr lang="ru-RU" sz="800" dirty="0">
                <a:solidFill>
                  <a:srgbClr val="00B050"/>
                </a:solidFill>
              </a:rPr>
              <a:t>Преобразования</a:t>
            </a:r>
            <a:r>
              <a:rPr sz="800" dirty="0"/>
              <a:t/>
            </a:r>
            <a:br>
              <a:rPr sz="800" dirty="0"/>
            </a:br>
            <a:r>
              <a:rPr lang="ru-RU" sz="800" dirty="0">
                <a:solidFill>
                  <a:srgbClr val="00B050"/>
                </a:solidFill>
              </a:rPr>
              <a:t>работают!</a:t>
            </a:r>
          </a:p>
        </p:txBody>
      </p:sp>
      <p:cxnSp>
        <p:nvCxnSpPr>
          <p:cNvPr id="14" name="Straight Arrow Connector 13"/>
          <p:cNvCxnSpPr/>
          <p:nvPr/>
        </p:nvCxnSpPr>
        <p:spPr>
          <a:xfrm flipH="1">
            <a:off x="3781586" y="4145797"/>
            <a:ext cx="619933" cy="62768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10018664"/>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1" y="134381"/>
            <a:ext cx="9144000" cy="757551"/>
          </a:xfrm>
        </p:spPr>
        <p:txBody>
          <a:bodyPr/>
          <a:lstStyle/>
          <a:p>
            <a:r>
              <a:rPr lang="ru-RU" altLang="en-US" sz="1600" dirty="0"/>
              <a:t>Команды для поиска и устранения неполадок NAT</a:t>
            </a:r>
            <a:r>
              <a:t/>
            </a:r>
            <a:br/>
            <a:r>
              <a:rPr lang="ru-RU" smtClean="0"/>
              <a:t>Packet Tracer. Проверка и отладка настроек NAT</a:t>
            </a:r>
          </a:p>
        </p:txBody>
      </p:sp>
      <p:pic>
        <p:nvPicPr>
          <p:cNvPr id="2" name="Picture 1"/>
          <p:cNvPicPr>
            <a:picLocks noChangeAspect="1"/>
          </p:cNvPicPr>
          <p:nvPr/>
        </p:nvPicPr>
        <p:blipFill>
          <a:blip r:embed="rId3"/>
          <a:stretch>
            <a:fillRect/>
          </a:stretch>
        </p:blipFill>
        <p:spPr>
          <a:xfrm>
            <a:off x="1580827" y="938106"/>
            <a:ext cx="5555514" cy="3740445"/>
          </a:xfrm>
          <a:prstGeom prst="rect">
            <a:avLst/>
          </a:prstGeom>
          <a:ln>
            <a:solidFill>
              <a:srgbClr val="000000"/>
            </a:solidFill>
          </a:ln>
        </p:spPr>
      </p:pic>
    </p:spTree>
    <p:extLst>
      <p:ext uri="{BB962C8B-B14F-4D97-AF65-F5344CB8AC3E}">
        <p14:creationId xmlns="" xmlns:p14="http://schemas.microsoft.com/office/powerpoint/2010/main" val="2627699970"/>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ru-RU" altLang="en-US" sz="1600" dirty="0"/>
              <a:t>Команды для поиска и устранения неполадок NAT</a:t>
            </a:r>
            <a:r>
              <a:t/>
            </a:r>
            <a:br/>
            <a:r>
              <a:rPr lang="ru-RU" smtClean="0"/>
              <a:t>Поиск и устранение неполадок настроек NAT</a:t>
            </a:r>
            <a:endParaRPr lang="ru-RU" altLang="en-US" dirty="0"/>
          </a:p>
        </p:txBody>
      </p:sp>
      <p:pic>
        <p:nvPicPr>
          <p:cNvPr id="2" name="Picture 1"/>
          <p:cNvPicPr>
            <a:picLocks noChangeAspect="1"/>
          </p:cNvPicPr>
          <p:nvPr/>
        </p:nvPicPr>
        <p:blipFill>
          <a:blip r:embed="rId3"/>
          <a:stretch>
            <a:fillRect/>
          </a:stretch>
        </p:blipFill>
        <p:spPr>
          <a:xfrm>
            <a:off x="1960277" y="798944"/>
            <a:ext cx="3759010" cy="3849347"/>
          </a:xfrm>
          <a:prstGeom prst="rect">
            <a:avLst/>
          </a:prstGeom>
          <a:ln>
            <a:solidFill>
              <a:srgbClr val="000000"/>
            </a:solidFill>
          </a:ln>
        </p:spPr>
      </p:pic>
    </p:spTree>
    <p:extLst>
      <p:ext uri="{BB962C8B-B14F-4D97-AF65-F5344CB8AC3E}">
        <p14:creationId xmlns="" xmlns:p14="http://schemas.microsoft.com/office/powerpoint/2010/main" val="3035572536"/>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ru-RU" smtClean="0"/>
              <a:t>9.4. Обзор главы</a:t>
            </a:r>
          </a:p>
        </p:txBody>
      </p:sp>
    </p:spTree>
    <p:extLst>
      <p:ext uri="{BB962C8B-B14F-4D97-AF65-F5344CB8AC3E}">
        <p14:creationId xmlns="" xmlns:p14="http://schemas.microsoft.com/office/powerpoint/2010/main" val="3886944279"/>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sz="1600" dirty="0"/>
              <a:t>Заключение</a:t>
            </a:r>
            <a:r>
              <a:t/>
            </a:r>
            <a:br/>
            <a:r>
              <a:rPr lang="ru-RU" smtClean="0"/>
              <a:t>Packet Tracer. Отработка комплексных практических навыков </a:t>
            </a:r>
            <a:endParaRPr lang="ru-RU" dirty="0"/>
          </a:p>
        </p:txBody>
      </p:sp>
      <p:pic>
        <p:nvPicPr>
          <p:cNvPr id="2" name="Picture 1"/>
          <p:cNvPicPr>
            <a:picLocks noChangeAspect="1"/>
          </p:cNvPicPr>
          <p:nvPr/>
        </p:nvPicPr>
        <p:blipFill>
          <a:blip r:embed="rId3"/>
          <a:stretch>
            <a:fillRect/>
          </a:stretch>
        </p:blipFill>
        <p:spPr>
          <a:xfrm>
            <a:off x="1317356" y="798944"/>
            <a:ext cx="5572487" cy="3535340"/>
          </a:xfrm>
          <a:prstGeom prst="rect">
            <a:avLst/>
          </a:prstGeom>
          <a:ln>
            <a:solidFill>
              <a:srgbClr val="000000"/>
            </a:solidFill>
          </a:ln>
        </p:spPr>
      </p:pic>
    </p:spTree>
    <p:extLst>
      <p:ext uri="{BB962C8B-B14F-4D97-AF65-F5344CB8AC3E}">
        <p14:creationId xmlns="" xmlns:p14="http://schemas.microsoft.com/office/powerpoint/2010/main" val="4131295985"/>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1417131" y="1154627"/>
            <a:ext cx="6450388" cy="1864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endParaRPr lang="en-US" sz="1200" dirty="0"/>
          </a:p>
        </p:txBody>
      </p:sp>
      <p:sp>
        <p:nvSpPr>
          <p:cNvPr id="4" name="Content Placeholder 3"/>
          <p:cNvSpPr>
            <a:spLocks noGrp="1"/>
          </p:cNvSpPr>
          <p:nvPr>
            <p:ph idx="1"/>
          </p:nvPr>
        </p:nvSpPr>
        <p:spPr/>
        <p:txBody>
          <a:bodyPr/>
          <a:lstStyle/>
          <a:p>
            <a:r>
              <a:rPr lang="ru-RU" smtClean="0"/>
              <a:t>Объясните, как NAT обеспечивает масштабируемость IPv4-адресов в сетях предприятий малого и среднего бизнеса.</a:t>
            </a:r>
          </a:p>
          <a:p>
            <a:r>
              <a:rPr lang="ru-RU" smtClean="0"/>
              <a:t>Настройка сервисов NAT на пограничном маршрутизаторе для обеспечения масштабируемости адреса IPv4 в сетях предприятий малого и среднего бизнеса.</a:t>
            </a:r>
          </a:p>
          <a:p>
            <a:r>
              <a:rPr lang="ru-RU" smtClean="0"/>
              <a:t>Поиск и устранение неполадок NAT в сетях предприятий малого и среднего бизнеса.</a:t>
            </a:r>
          </a:p>
          <a:p>
            <a:endParaRPr lang="ru-RU" dirty="0"/>
          </a:p>
        </p:txBody>
      </p:sp>
      <p:sp>
        <p:nvSpPr>
          <p:cNvPr id="21505" name="Rectangle 2"/>
          <p:cNvSpPr>
            <a:spLocks noGrp="1" noChangeArrowheads="1"/>
          </p:cNvSpPr>
          <p:nvPr>
            <p:ph type="title"/>
          </p:nvPr>
        </p:nvSpPr>
        <p:spPr/>
        <p:txBody>
          <a:bodyPr/>
          <a:lstStyle/>
          <a:p>
            <a:r>
              <a:rPr lang="ru-RU" sz="1400" dirty="0">
                <a:latin typeface="Arial" charset="0"/>
              </a:rPr>
              <a:t>Заключение</a:t>
            </a:r>
            <a:r>
              <a:t/>
            </a:r>
            <a:br/>
            <a:r>
              <a:rPr lang="ru-RU" dirty="0">
                <a:latin typeface="Arial" charset="0"/>
              </a:rPr>
              <a:t>Глава 9. NAT для IPv4</a:t>
            </a:r>
          </a:p>
        </p:txBody>
      </p:sp>
    </p:spTree>
    <p:extLst>
      <p:ext uri="{BB962C8B-B14F-4D97-AF65-F5344CB8AC3E}">
        <p14:creationId xmlns="" xmlns:p14="http://schemas.microsoft.com/office/powerpoint/2010/main" val="217562991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marL="0" indent="0">
              <a:lnSpc>
                <a:spcPct val="85000"/>
              </a:lnSpc>
              <a:spcBef>
                <a:spcPct val="30000"/>
              </a:spcBef>
              <a:buNone/>
            </a:pPr>
            <a:r>
              <a:rPr lang="ru-RU" smtClean="0"/>
              <a:t>Прежде, чем излагать материал главы 9, обратите внимание на следующее:</a:t>
            </a:r>
          </a:p>
          <a:p>
            <a:pPr eaLnBrk="1" hangingPunct="1">
              <a:lnSpc>
                <a:spcPct val="85000"/>
              </a:lnSpc>
              <a:spcBef>
                <a:spcPct val="30000"/>
              </a:spcBef>
            </a:pPr>
            <a:r>
              <a:rPr lang="ru-RU" smtClean="0"/>
              <a:t>Инструктор должен выполнить проверочную работу на знание материала главы 9.</a:t>
            </a:r>
          </a:p>
          <a:p>
            <a:pPr eaLnBrk="1" hangingPunct="1">
              <a:lnSpc>
                <a:spcPct val="85000"/>
              </a:lnSpc>
              <a:spcBef>
                <a:spcPct val="30000"/>
              </a:spcBef>
            </a:pPr>
            <a:r>
              <a:rPr lang="ru-RU" smtClean="0"/>
              <a:t>Цели этой главы:</a:t>
            </a:r>
          </a:p>
          <a:p>
            <a:pPr marL="557213" lvl="1" indent="-214313">
              <a:buFont typeface="Arial" panose="020B0604020202020204" pitchFamily="34" charset="0"/>
              <a:buChar char="•"/>
            </a:pPr>
            <a:r>
              <a:rPr lang="ru-RU" sz="1200" dirty="0"/>
              <a:t>Объяснить назначение и принципы работы NAT.</a:t>
            </a:r>
          </a:p>
          <a:p>
            <a:pPr marL="557213" lvl="1" indent="-214313">
              <a:buFont typeface="Arial" panose="020B0604020202020204" pitchFamily="34" charset="0"/>
              <a:buChar char="•"/>
            </a:pPr>
            <a:r>
              <a:rPr lang="ru-RU" sz="1200" dirty="0"/>
              <a:t>Объяснить принципы работы различных типов NAT.</a:t>
            </a:r>
          </a:p>
          <a:p>
            <a:pPr marL="557213" lvl="1" indent="-214313">
              <a:buFont typeface="Arial" panose="020B0604020202020204" pitchFamily="34" charset="0"/>
              <a:buChar char="•"/>
            </a:pPr>
            <a:r>
              <a:rPr lang="ru-RU" sz="1200" dirty="0"/>
              <a:t>Описать преимущества и недостатки NAT.</a:t>
            </a:r>
          </a:p>
          <a:p>
            <a:pPr marL="557213" lvl="1" indent="-214313">
              <a:buFont typeface="Arial" panose="020B0604020202020204" pitchFamily="34" charset="0"/>
              <a:buChar char="•"/>
            </a:pPr>
            <a:r>
              <a:rPr lang="ru-RU" sz="1200" dirty="0"/>
              <a:t>Настройка статического преобразования NAT с помощью интерфейса командной строки (CLI).</a:t>
            </a:r>
          </a:p>
          <a:p>
            <a:pPr marL="557213" lvl="1" indent="-214313">
              <a:buFont typeface="Arial" panose="020B0604020202020204" pitchFamily="34" charset="0"/>
              <a:buChar char="•"/>
            </a:pPr>
            <a:r>
              <a:rPr lang="ru-RU" sz="1200" dirty="0"/>
              <a:t>Настройка динамического NAT с помощью интерфейса командной строки (CLI).</a:t>
            </a:r>
          </a:p>
          <a:p>
            <a:pPr marL="557213" lvl="1" indent="-214313">
              <a:buFont typeface="Arial" panose="020B0604020202020204" pitchFamily="34" charset="0"/>
              <a:buChar char="•"/>
            </a:pPr>
            <a:r>
              <a:rPr lang="ru-RU" sz="1200" dirty="0"/>
              <a:t>Настройка PAT с помощью интерфейса командной строки (CLI).</a:t>
            </a:r>
          </a:p>
          <a:p>
            <a:pPr marL="557213" lvl="1" indent="-214313">
              <a:buFont typeface="Arial" panose="020B0604020202020204" pitchFamily="34" charset="0"/>
              <a:buChar char="•"/>
            </a:pPr>
            <a:r>
              <a:rPr lang="ru-RU" sz="1200" dirty="0"/>
              <a:t>Настройка переадресации портов с помощью интерфейса командной строки (CLI).</a:t>
            </a:r>
          </a:p>
          <a:p>
            <a:pPr marL="557213" lvl="1" indent="-214313">
              <a:buFont typeface="Arial" panose="020B0604020202020204" pitchFamily="34" charset="0"/>
              <a:buChar char="•"/>
            </a:pPr>
            <a:r>
              <a:rPr lang="ru-RU" sz="1200" dirty="0"/>
              <a:t>Расскажите о том, как NAT используется в сетях IPv6.</a:t>
            </a:r>
          </a:p>
          <a:p>
            <a:pPr marL="557213" lvl="1" indent="-214313">
              <a:buFont typeface="Arial" panose="020B0604020202020204" pitchFamily="34" charset="0"/>
              <a:buChar char="•"/>
            </a:pPr>
            <a:r>
              <a:rPr lang="ru-RU" sz="1200" dirty="0"/>
              <a:t>Поиск и устранение неполадок NAT.</a:t>
            </a:r>
          </a:p>
          <a:p>
            <a:pPr eaLnBrk="1" hangingPunct="1">
              <a:lnSpc>
                <a:spcPct val="85000"/>
              </a:lnSpc>
              <a:spcBef>
                <a:spcPct val="30000"/>
              </a:spcBef>
            </a:pPr>
            <a:endParaRPr lang="ru-RU" dirty="0"/>
          </a:p>
        </p:txBody>
      </p:sp>
      <p:sp>
        <p:nvSpPr>
          <p:cNvPr id="2" name="Title 1"/>
          <p:cNvSpPr>
            <a:spLocks noGrp="1"/>
          </p:cNvSpPr>
          <p:nvPr>
            <p:ph type="title"/>
          </p:nvPr>
        </p:nvSpPr>
        <p:spPr/>
        <p:txBody>
          <a:bodyPr/>
          <a:lstStyle/>
          <a:p>
            <a:r>
              <a:rPr lang="ru-RU" smtClean="0"/>
              <a:t>Глава 9. Практические рекомендации</a:t>
            </a:r>
          </a:p>
        </p:txBody>
      </p:sp>
    </p:spTree>
    <p:extLst>
      <p:ext uri="{BB962C8B-B14F-4D97-AF65-F5344CB8AC3E}">
        <p14:creationId xmlns="" xmlns:p14="http://schemas.microsoft.com/office/powerpoint/2010/main" val="2379341361"/>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ru-RU" sz="1400" dirty="0">
                <a:latin typeface="Arial" charset="0"/>
              </a:rPr>
              <a:t>Модуль 9</a:t>
            </a:r>
            <a:r>
              <a:t/>
            </a:r>
            <a:br/>
            <a:r>
              <a:rPr lang="ru-RU" dirty="0">
                <a:latin typeface="Arial" charset="0"/>
              </a:rPr>
              <a:t>Новые термины и команды</a:t>
            </a:r>
          </a:p>
        </p:txBody>
      </p:sp>
      <p:graphicFrame>
        <p:nvGraphicFramePr>
          <p:cNvPr id="3" name="Content Placeholder 2"/>
          <p:cNvGraphicFramePr>
            <a:graphicFrameLocks noGrp="1"/>
          </p:cNvGraphicFramePr>
          <p:nvPr>
            <p:ph idx="1"/>
            <p:extLst>
              <p:ext uri="{D42A27DB-BD31-4B8C-83A1-F6EECF244321}">
                <p14:modId xmlns="" xmlns:p14="http://schemas.microsoft.com/office/powerpoint/2010/main" val="3215868613"/>
              </p:ext>
            </p:extLst>
          </p:nvPr>
        </p:nvGraphicFramePr>
        <p:xfrm>
          <a:off x="144463" y="798513"/>
          <a:ext cx="8853486" cy="3586480"/>
        </p:xfrm>
        <a:graphic>
          <a:graphicData uri="http://schemas.openxmlformats.org/drawingml/2006/table">
            <a:tbl>
              <a:tblPr firstRow="1" bandRow="1">
                <a:tableStyleId>{F5AB1C69-6EDB-4FF4-983F-18BD219EF322}</a:tableStyleId>
              </a:tblPr>
              <a:tblGrid>
                <a:gridCol w="295116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731093094"/>
                    </a:ext>
                  </a:extLst>
                </a:gridCol>
                <a:gridCol w="295116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353496225"/>
                    </a:ext>
                  </a:extLst>
                </a:gridCol>
                <a:gridCol w="295116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81959122"/>
                    </a:ext>
                  </a:extLst>
                </a:gridCol>
              </a:tblGrid>
              <a:tr h="370840">
                <a:tc>
                  <a:txBody>
                    <a:bodyPr/>
                    <a:lstStyle/>
                    <a:p>
                      <a:pPr marL="173038" indent="-173038">
                        <a:spcBef>
                          <a:spcPts val="200"/>
                        </a:spcBef>
                        <a:spcAft>
                          <a:spcPts val="200"/>
                        </a:spcAft>
                        <a:buFont typeface="Arial" panose="020B0604020202020204" pitchFamily="34" charset="0"/>
                        <a:buChar char="•"/>
                      </a:pPr>
                      <a:r>
                        <a:rPr lang="ru-RU" b="0" dirty="0">
                          <a:solidFill>
                            <a:schemeClr val="tx1"/>
                          </a:solidFill>
                          <a:latin typeface="+mn-lt"/>
                        </a:rPr>
                        <a:t>NAT</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RFC 1918</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Внутренний локальный адрес</a:t>
                      </a:r>
                      <a:endParaRPr lang="ru-RU" b="0" dirty="0">
                        <a:solidFill>
                          <a:schemeClr val="tx1"/>
                        </a:solidFill>
                        <a:latin typeface="+mn-lt"/>
                      </a:endParaRP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Внутренний глобальный адрес</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Внешний локальный адрес</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Внешний глобальный адрес</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Статическое преобразование NAT</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Динамическое преобразование NAT</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PAT</a:t>
                      </a:r>
                    </a:p>
                    <a:p>
                      <a:pPr marL="173038" indent="-173038">
                        <a:spcBef>
                          <a:spcPts val="200"/>
                        </a:spcBef>
                        <a:spcAft>
                          <a:spcPts val="200"/>
                        </a:spcAft>
                        <a:buFont typeface="Arial" panose="020B0604020202020204" pitchFamily="34" charset="0"/>
                        <a:buChar char="•"/>
                      </a:pPr>
                      <a:r>
                        <a:rPr lang="ru-RU" b="0" dirty="0">
                          <a:solidFill>
                            <a:schemeClr val="tx1"/>
                          </a:solidFill>
                          <a:latin typeface="+mn-lt"/>
                        </a:rPr>
                        <a:t>Следующий доступный номер порта</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1" kern="1200" dirty="0">
                          <a:solidFill>
                            <a:schemeClr val="tx1"/>
                          </a:solidFill>
                          <a:latin typeface="+mn-lt"/>
                        </a:rPr>
                        <a:t>ip</a:t>
                      </a:r>
                      <a:r>
                        <a:rPr dirty="0"/>
                        <a:t> </a:t>
                      </a:r>
                      <a:r>
                        <a:rPr lang="ru-RU" sz="1400" b="1" kern="1200" dirty="0">
                          <a:solidFill>
                            <a:schemeClr val="tx1"/>
                          </a:solidFill>
                          <a:latin typeface="+mn-lt"/>
                        </a:rPr>
                        <a:t>nat inside source </a:t>
                      </a:r>
                      <a:r>
                        <a:rPr lang="ru-RU" sz="1400" b="1" kern="1200" dirty="0" smtClean="0">
                          <a:solidFill>
                            <a:schemeClr val="tx1"/>
                          </a:solidFill>
                          <a:latin typeface="+mn-lt"/>
                        </a:rPr>
                        <a:t>static</a:t>
                      </a:r>
                      <a:endParaRPr lang="ru-RU" sz="1400" b="1" kern="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1" kern="1200" dirty="0">
                          <a:solidFill>
                            <a:schemeClr val="tx1"/>
                          </a:solidFill>
                          <a:latin typeface="+mn-lt"/>
                        </a:rPr>
                        <a:t>ip</a:t>
                      </a:r>
                      <a:r>
                        <a:rPr dirty="0"/>
                        <a:t> </a:t>
                      </a:r>
                      <a:r>
                        <a:rPr lang="ru-RU" sz="1400" b="1" kern="1200" dirty="0">
                          <a:solidFill>
                            <a:schemeClr val="tx1"/>
                          </a:solidFill>
                          <a:latin typeface="+mn-lt"/>
                        </a:rPr>
                        <a:t>nat inside</a:t>
                      </a:r>
                      <a:endParaRPr lang="ru-RU" b="0" dirty="0">
                        <a:solidFill>
                          <a:schemeClr val="tx1"/>
                        </a:solidFill>
                        <a:latin typeface="+mn-lt"/>
                      </a:endParaRP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ip</a:t>
                      </a:r>
                      <a:r>
                        <a:rPr dirty="0"/>
                        <a:t> </a:t>
                      </a:r>
                      <a:r>
                        <a:rPr lang="ru-RU" sz="1400" b="1" kern="1200" dirty="0">
                          <a:solidFill>
                            <a:schemeClr val="tx1"/>
                          </a:solidFill>
                          <a:latin typeface="+mn-lt"/>
                        </a:rPr>
                        <a:t>nat outside</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show ip</a:t>
                      </a:r>
                      <a:r>
                        <a:rPr dirty="0"/>
                        <a:t> </a:t>
                      </a:r>
                      <a:r>
                        <a:rPr lang="ru-RU" sz="1400" b="1" kern="1200" dirty="0">
                          <a:solidFill>
                            <a:schemeClr val="tx1"/>
                          </a:solidFill>
                          <a:latin typeface="+mn-lt"/>
                        </a:rPr>
                        <a:t>nat translations</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show ip</a:t>
                      </a:r>
                      <a:r>
                        <a:rPr dirty="0"/>
                        <a:t> </a:t>
                      </a:r>
                      <a:r>
                        <a:rPr lang="ru-RU" sz="1400" b="1" kern="1200" dirty="0">
                          <a:solidFill>
                            <a:schemeClr val="tx1"/>
                          </a:solidFill>
                          <a:latin typeface="+mn-lt"/>
                        </a:rPr>
                        <a:t>nat statistics</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clear ip</a:t>
                      </a:r>
                      <a:r>
                        <a:rPr dirty="0"/>
                        <a:t> </a:t>
                      </a:r>
                      <a:r>
                        <a:rPr lang="ru-RU" sz="1400" b="1" kern="1200" dirty="0">
                          <a:solidFill>
                            <a:schemeClr val="tx1"/>
                          </a:solidFill>
                          <a:latin typeface="+mn-lt"/>
                        </a:rPr>
                        <a:t>nat statistics</a:t>
                      </a:r>
                    </a:p>
                    <a:p>
                      <a:pPr marL="173038" indent="-173038" algn="l" defTabSz="685777" rtl="0" eaLnBrk="1" latinLnBrk="0" hangingPunct="1">
                        <a:spcBef>
                          <a:spcPts val="200"/>
                        </a:spcBef>
                        <a:spcAft>
                          <a:spcPts val="200"/>
                        </a:spcAft>
                        <a:buFont typeface="Arial" panose="020B0604020202020204" pitchFamily="34" charset="0"/>
                        <a:buChar char="•"/>
                      </a:pPr>
                      <a:r>
                        <a:rPr lang="ru-RU" sz="1400" b="0" kern="1200" dirty="0">
                          <a:solidFill>
                            <a:schemeClr val="tx1"/>
                          </a:solidFill>
                          <a:latin typeface="+mn-lt"/>
                        </a:rPr>
                        <a:t>Пул NAT</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ip</a:t>
                      </a:r>
                      <a:r>
                        <a:rPr dirty="0"/>
                        <a:t> </a:t>
                      </a:r>
                      <a:r>
                        <a:rPr lang="ru-RU" sz="1400" b="1" kern="1200" dirty="0">
                          <a:solidFill>
                            <a:schemeClr val="tx1"/>
                          </a:solidFill>
                          <a:latin typeface="+mn-lt"/>
                        </a:rPr>
                        <a:t>nat pool</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ip</a:t>
                      </a:r>
                      <a:r>
                        <a:rPr dirty="0"/>
                        <a:t> </a:t>
                      </a:r>
                      <a:r>
                        <a:rPr lang="ru-RU" sz="1400" b="1" kern="1200" dirty="0">
                          <a:solidFill>
                            <a:schemeClr val="tx1"/>
                          </a:solidFill>
                          <a:latin typeface="+mn-lt"/>
                        </a:rPr>
                        <a:t>nat inside source list</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show ip</a:t>
                      </a:r>
                      <a:r>
                        <a:rPr dirty="0"/>
                        <a:t> </a:t>
                      </a:r>
                      <a:r>
                        <a:rPr lang="ru-RU" sz="1400" b="1" kern="1200" dirty="0">
                          <a:solidFill>
                            <a:schemeClr val="tx1"/>
                          </a:solidFill>
                          <a:latin typeface="+mn-lt"/>
                        </a:rPr>
                        <a:t>nat translations timeout</a:t>
                      </a:r>
                    </a:p>
                    <a:p>
                      <a:pPr marL="173038" indent="-173038" algn="l" defTabSz="685777" rtl="0" eaLnBrk="1" latinLnBrk="0" hangingPunct="1">
                        <a:spcBef>
                          <a:spcPts val="200"/>
                        </a:spcBef>
                        <a:spcAft>
                          <a:spcPts val="200"/>
                        </a:spcAft>
                        <a:buFont typeface="Arial" panose="020B0604020202020204" pitchFamily="34" charset="0"/>
                        <a:buChar char="•"/>
                      </a:pPr>
                      <a:r>
                        <a:rPr lang="ru-RU" sz="1400" b="1" kern="1200" dirty="0">
                          <a:solidFill>
                            <a:schemeClr val="tx1"/>
                          </a:solidFill>
                          <a:latin typeface="+mn-lt"/>
                        </a:rPr>
                        <a:t>show ip</a:t>
                      </a:r>
                      <a:r>
                        <a:rPr dirty="0"/>
                        <a:t> </a:t>
                      </a:r>
                      <a:r>
                        <a:rPr lang="ru-RU" sz="1400" b="1" kern="1200" dirty="0">
                          <a:solidFill>
                            <a:schemeClr val="tx1"/>
                          </a:solidFill>
                          <a:latin typeface="+mn-lt"/>
                        </a:rPr>
                        <a:t>nat translations verbose</a:t>
                      </a:r>
                    </a:p>
                    <a:p>
                      <a:pPr marL="173038" indent="-173038" algn="l" defTabSz="685777" rtl="0" eaLnBrk="1" latinLnBrk="0" hangingPunct="1">
                        <a:spcBef>
                          <a:spcPts val="200"/>
                        </a:spcBef>
                        <a:spcAft>
                          <a:spcPts val="200"/>
                        </a:spcAft>
                        <a:buFont typeface="Arial" panose="020B0604020202020204" pitchFamily="34" charset="0"/>
                        <a:buChar char="•"/>
                      </a:pPr>
                      <a:endParaRPr lang="ru-RU"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Переадресация портов</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Протокол NAT для IPv6</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Уникальные локальные адреса IPv6</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Двойной стек</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Туннелирование</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NAT-PT</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0" kern="1200" dirty="0">
                          <a:solidFill>
                            <a:schemeClr val="tx1"/>
                          </a:solidFill>
                          <a:latin typeface="+mn-lt"/>
                        </a:rPr>
                        <a:t>NAT64</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1" kern="1200" dirty="0">
                          <a:solidFill>
                            <a:schemeClr val="tx1"/>
                          </a:solidFill>
                          <a:latin typeface="+mn-lt"/>
                        </a:rPr>
                        <a:t>clear ip</a:t>
                      </a:r>
                      <a:r>
                        <a:t> </a:t>
                      </a:r>
                      <a:r>
                        <a:rPr lang="ru-RU" sz="1400" b="1" kern="1200" dirty="0">
                          <a:solidFill>
                            <a:schemeClr val="tx1"/>
                          </a:solidFill>
                          <a:latin typeface="+mn-lt"/>
                        </a:rPr>
                        <a:t>nat translation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1" kern="1200" dirty="0">
                          <a:solidFill>
                            <a:schemeClr val="tx1"/>
                          </a:solidFill>
                          <a:latin typeface="+mn-lt"/>
                        </a:rPr>
                        <a:t>debug ip</a:t>
                      </a:r>
                      <a:r>
                        <a:t> </a:t>
                      </a:r>
                      <a:r>
                        <a:rPr lang="ru-RU" sz="1400" b="1" kern="1200" dirty="0">
                          <a:solidFill>
                            <a:schemeClr val="tx1"/>
                          </a:solidFill>
                          <a:latin typeface="+mn-lt"/>
                        </a:rPr>
                        <a:t>nat</a:t>
                      </a:r>
                      <a:endParaRPr lang="ru-RU" sz="1400" b="1" kern="1200" dirty="0">
                        <a:solidFill>
                          <a:schemeClr val="tx1"/>
                        </a:solidFill>
                        <a:latin typeface="+mn-lt"/>
                        <a:ea typeface="+mn-ea"/>
                        <a:cs typeface="+mn-cs"/>
                      </a:endParaRP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ru-RU" sz="1400" b="1" kern="1200" dirty="0">
                          <a:solidFill>
                            <a:schemeClr val="tx1"/>
                          </a:solidFill>
                          <a:latin typeface="+mn-lt"/>
                        </a:rPr>
                        <a:t>debug ip</a:t>
                      </a:r>
                      <a:r>
                        <a:t> </a:t>
                      </a:r>
                      <a:r>
                        <a:rPr lang="ru-RU" sz="1400" b="1" kern="1200" dirty="0">
                          <a:solidFill>
                            <a:schemeClr val="tx1"/>
                          </a:solidFill>
                          <a:latin typeface="+mn-lt"/>
                        </a:rPr>
                        <a:t>nat detailed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ru-RU" sz="1400" b="0" kern="1200" dirty="0">
                        <a:solidFill>
                          <a:schemeClr val="tx1"/>
                        </a:solidFill>
                        <a:latin typeface="+mn-lt"/>
                        <a:ea typeface="+mn-ea"/>
                        <a:cs typeface="+mn-cs"/>
                      </a:endParaRP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600795013"/>
                  </a:ext>
                </a:extLst>
              </a:tr>
            </a:tbl>
          </a:graphicData>
        </a:graphic>
      </p:graphicFrame>
    </p:spTree>
    <p:extLst>
      <p:ext uri="{BB962C8B-B14F-4D97-AF65-F5344CB8AC3E}">
        <p14:creationId xmlns="" xmlns:p14="http://schemas.microsoft.com/office/powerpoint/2010/main" val="3714820616"/>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908282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ru-RU" dirty="0" smtClean="0"/>
              <a:t>Нарисуйте схему сети небольшой компании с парой маршрутизаторов. Нарисуйте еще один маршрутизатор и пометьте его как ISP. Нарисуйте облако, наполовину закрывающее маршрутизатор ISP, и назовите его «Мир». Нарисуйте соединение WAN между маршрутизатором ISP и одним из маршрутизаторов этой небольшой компании. Пометьте этот маршрутизатор небольшой компании как граничный маршрутизатор. Нарисуйте круг вокруг сети небольшой компании так, чтобы часть круга проходила через граничный маршрутизатор. Можно также показать раздел 9.1.1.2 учебного плана.</a:t>
            </a:r>
          </a:p>
          <a:p>
            <a:pPr lvl="1"/>
            <a:r>
              <a:rPr lang="ru-RU" dirty="0" smtClean="0"/>
              <a:t>Расскажите о том, как частные IP адреса используются в сетях компаний любого размера.</a:t>
            </a:r>
          </a:p>
          <a:p>
            <a:pPr lvl="1"/>
            <a:r>
              <a:rPr lang="ru-RU" dirty="0" smtClean="0"/>
              <a:t>Напомните студентам, что частные IP-адреса нельзя использовать для обмена данными с сетевыми устройствами в Интернете.</a:t>
            </a:r>
          </a:p>
          <a:p>
            <a:pPr lvl="1"/>
            <a:r>
              <a:rPr lang="ru-RU" dirty="0" smtClean="0"/>
              <a:t>Напомните студентам, какие адреса считаются частными и что во всех лабораторных работах используются частные адреса внутри компаний. Запишите диапазоны частных IP-адресов.</a:t>
            </a:r>
          </a:p>
          <a:p>
            <a:pPr lvl="2"/>
            <a:r>
              <a:rPr lang="ru-RU" dirty="0" smtClean="0"/>
              <a:t>192.168.x.x</a:t>
            </a:r>
          </a:p>
          <a:p>
            <a:pPr lvl="2"/>
            <a:r>
              <a:rPr lang="ru-RU" dirty="0" smtClean="0"/>
              <a:t>172.16.x.x–172.31.x.x</a:t>
            </a:r>
          </a:p>
          <a:p>
            <a:pPr lvl="2"/>
            <a:r>
              <a:rPr lang="ru-RU" dirty="0" smtClean="0"/>
              <a:t>10.x.x.x</a:t>
            </a:r>
          </a:p>
        </p:txBody>
      </p:sp>
      <p:sp>
        <p:nvSpPr>
          <p:cNvPr id="2" name="Title 1"/>
          <p:cNvSpPr>
            <a:spLocks noGrp="1"/>
          </p:cNvSpPr>
          <p:nvPr>
            <p:ph type="title"/>
          </p:nvPr>
        </p:nvSpPr>
        <p:spPr/>
        <p:txBody>
          <a:bodyPr/>
          <a:lstStyle/>
          <a:p>
            <a:r>
              <a:rPr lang="ru-RU" smtClean="0"/>
              <a:t>Глава 9. Практические рекомендации (продолжение)</a:t>
            </a:r>
          </a:p>
        </p:txBody>
      </p:sp>
    </p:spTree>
    <p:extLst>
      <p:ext uri="{BB962C8B-B14F-4D97-AF65-F5344CB8AC3E}">
        <p14:creationId xmlns="" xmlns:p14="http://schemas.microsoft.com/office/powerpoint/2010/main" val="3929071732"/>
      </p:ext>
    </p:extLst>
  </p:cSld>
  <p:clrMapOvr>
    <a:masterClrMapping/>
  </p:clrMapOvr>
  <p:transition spd="slow">
    <p:wipe/>
  </p:transition>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7763</TotalTime>
  <Words>3666</Words>
  <Application>Microsoft Office PowerPoint</Application>
  <PresentationFormat>On-screen Show (16:9)</PresentationFormat>
  <Paragraphs>722</Paragraphs>
  <Slides>81</Slides>
  <Notes>81</Notes>
  <HiddenSlides>19</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Default Theme</vt:lpstr>
      <vt:lpstr>Глава 9. NAT для IPv4</vt:lpstr>
      <vt:lpstr>Материалы для инструкторов. Глава 9. Руководство по планированию</vt:lpstr>
      <vt:lpstr>Глава 9. NAT для IPv4</vt:lpstr>
      <vt:lpstr>Глава 9. Упражнения</vt:lpstr>
      <vt:lpstr>Глава 9. Упражнения (продолжение)</vt:lpstr>
      <vt:lpstr>Глава 9. Упражнения (продолжение)</vt:lpstr>
      <vt:lpstr>Глава 9. Проверочная работа</vt:lpstr>
      <vt:lpstr>Глава 9. Практические рекомендации</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Практические рекомендации (продолжение)</vt:lpstr>
      <vt:lpstr>Глава 9. Дополнительная помощь</vt:lpstr>
      <vt:lpstr>Slide 20</vt:lpstr>
      <vt:lpstr>Глава 9. NAT для IPv4</vt:lpstr>
      <vt:lpstr>Глава 9. Разделы и задачи</vt:lpstr>
      <vt:lpstr>Глава 9. Разделы и цели (продолжение)</vt:lpstr>
      <vt:lpstr>9.1. Принципы работы NAT</vt:lpstr>
      <vt:lpstr>Характеристики NAT Пространство частных адресов IPv4</vt:lpstr>
      <vt:lpstr>Характеристики NAT Пространство частных адресов IPv4 (продолжение)</vt:lpstr>
      <vt:lpstr>Характеристики NAT Что такое NAT?</vt:lpstr>
      <vt:lpstr>Характеристики NAT Терминология NAT</vt:lpstr>
      <vt:lpstr>Характеристики NAT Терминология NAT (продолжение)</vt:lpstr>
      <vt:lpstr>Характеристики NAT Принципы работы NAT</vt:lpstr>
      <vt:lpstr>Характеристики NAT Принципы работы NAT (продолжение)</vt:lpstr>
      <vt:lpstr>Типы NAT Статическое преобразование NAT</vt:lpstr>
      <vt:lpstr>Типы NAT Динамическое преобразование NAT</vt:lpstr>
      <vt:lpstr>Типы NAT Преобразование адресов портов (PAT)</vt:lpstr>
      <vt:lpstr>Типы NAT Следующий доступный порт</vt:lpstr>
      <vt:lpstr>Типы NAT Сравнение NAT и PAT</vt:lpstr>
      <vt:lpstr>Типы NAT Packet Tracer. Изучение принципов работы NAT</vt:lpstr>
      <vt:lpstr>Преимущества NAT Преимущества NAT</vt:lpstr>
      <vt:lpstr>Преимущества NAT Недостатки NAT</vt:lpstr>
      <vt:lpstr>9.2. Настройка NAT</vt:lpstr>
      <vt:lpstr>Настройка статического преобразования NAT Настройка статического преобразования NAT</vt:lpstr>
      <vt:lpstr>Настройка статического преобразования NAT Настройка статического преобразования NAT (продолжение)</vt:lpstr>
      <vt:lpstr>Настройка статического преобразования NAT Анализ статического преобразования NAT</vt:lpstr>
      <vt:lpstr>Настройка статического преобразования NAT Проверка статического преобразования NAT</vt:lpstr>
      <vt:lpstr>Настройка статического преобразования NAT Packet Tracer. Настройка статического преобразования NAT</vt:lpstr>
      <vt:lpstr>Настройка динамической трансляции сетевых адресов Принципы работы динамической трансляции сетевых адресов</vt:lpstr>
      <vt:lpstr>Настройка динамической трансляции сетевых адресов Настройка динамической трансляции сетевых адресов</vt:lpstr>
      <vt:lpstr>Настройка динамической трансляции сетевых адресов Настройка динамической трансляции сетевых адресов (продолжение)</vt:lpstr>
      <vt:lpstr>Настройка динамической трансляции сетевых адресов Анализ динамической трансляции сетевых адресов</vt:lpstr>
      <vt:lpstr>Настройка динамической трансляции сетевых адресов Анализ динамической трансляции сетевых адресов (продолжение)</vt:lpstr>
      <vt:lpstr>Настройка динамической трансляции сетевых адресов Проверка динамической трансляции сетевых адресов</vt:lpstr>
      <vt:lpstr>Настройка динамической трансляции сетевых адресов Проверка динамической трансляции сетевых адресов (продолжение)</vt:lpstr>
      <vt:lpstr>Настройка динамической трансляции сетевых адресов Packet Tracer. Настройка динамической трансляции сетевых адресов</vt:lpstr>
      <vt:lpstr>Настройка динамической трансляции сетевых адресов Настройка статической и динамической трансляции сетевых адресов</vt:lpstr>
      <vt:lpstr>Настройка PAT Настройка PAT. Пул адресов</vt:lpstr>
      <vt:lpstr>Настройка PAT Настройка PAT. Пул адресов (продолжение)</vt:lpstr>
      <vt:lpstr>Настройка PAT Настройка PAT. Один адрес</vt:lpstr>
      <vt:lpstr>Настройка PAT Анализ PAT</vt:lpstr>
      <vt:lpstr>Настройка PAT Анализ PAT (продолжение)</vt:lpstr>
      <vt:lpstr>Настройка PAT Проверка PAT</vt:lpstr>
      <vt:lpstr>Настройка PAT Packet Tracer. Реализация статической и динамической трансляции сетевых адресов</vt:lpstr>
      <vt:lpstr>Настройка PAT Лабораторная работа. Настройка преобразования адресов портов (PAT)</vt:lpstr>
      <vt:lpstr>Настройка переадресации портов Переадресация портов</vt:lpstr>
      <vt:lpstr>Настройка переадресации портов Пример с маршрутизатором беспроводной связи</vt:lpstr>
      <vt:lpstr>Настройка переадресации портов Настройка переадресации портов в IOS</vt:lpstr>
      <vt:lpstr>Настройка переадресации портов Настройка переадресации портов в IOS (продолжение)</vt:lpstr>
      <vt:lpstr>Настройка переадресации портов Packet Tracer. Настройка переадресации портов на маршрутизаторе беспроводной связи</vt:lpstr>
      <vt:lpstr>NAT и IPv6 NAT для IPv6?</vt:lpstr>
      <vt:lpstr>NAT и IPv6 Уникальные локальные адреса IPv6</vt:lpstr>
      <vt:lpstr>NAT и IPv6 NAT для IPv6</vt:lpstr>
      <vt:lpstr>9.3. Поиск и устранение неполадок NAT</vt:lpstr>
      <vt:lpstr>Команды для поиска и устранения неполадок NAT Команды show ip nat</vt:lpstr>
      <vt:lpstr>Команды для поиска и устранения неполадок NAT Команды debug ip nat</vt:lpstr>
      <vt:lpstr>Команды для поиска и устранения неполадок NAT Сценарий поиска и устранения неполадок NAT</vt:lpstr>
      <vt:lpstr>Команды для поиска и устранения неполадок NAT Packet Tracer. Проверка и отладка настроек NAT</vt:lpstr>
      <vt:lpstr>Команды для поиска и устранения неполадок NAT Поиск и устранение неполадок настроек NAT</vt:lpstr>
      <vt:lpstr>9.4. Обзор главы</vt:lpstr>
      <vt:lpstr>Заключение Packet Tracer. Отработка комплексных практических навыков </vt:lpstr>
      <vt:lpstr>Заключение Глава 9. NAT для IPv4</vt:lpstr>
      <vt:lpstr>Модуль 9 Новые термины и команды</vt:lpstr>
      <vt:lpstr>Slide 81</vt:lpstr>
    </vt:vector>
  </TitlesOfParts>
  <Company>Cisco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SDWM</cp:lastModifiedBy>
  <cp:revision>433</cp:revision>
  <dcterms:created xsi:type="dcterms:W3CDTF">2016-08-22T22:27:36Z</dcterms:created>
  <dcterms:modified xsi:type="dcterms:W3CDTF">2018-10-26T10:35:52Z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