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7"/>
  </p:notesMasterIdLst>
  <p:sldIdLst>
    <p:sldId id="513" r:id="rId2"/>
    <p:sldId id="730" r:id="rId3"/>
    <p:sldId id="747" r:id="rId4"/>
    <p:sldId id="763" r:id="rId5"/>
    <p:sldId id="775" r:id="rId6"/>
    <p:sldId id="735" r:id="rId7"/>
    <p:sldId id="736" r:id="rId8"/>
    <p:sldId id="750" r:id="rId9"/>
    <p:sldId id="751" r:id="rId10"/>
    <p:sldId id="745" r:id="rId11"/>
    <p:sldId id="777" r:id="rId12"/>
    <p:sldId id="758" r:id="rId13"/>
    <p:sldId id="760" r:id="rId14"/>
    <p:sldId id="759" r:id="rId15"/>
    <p:sldId id="628" r:id="rId16"/>
    <p:sldId id="835" r:id="rId17"/>
    <p:sldId id="833" r:id="rId18"/>
    <p:sldId id="834" r:id="rId19"/>
    <p:sldId id="836" r:id="rId20"/>
    <p:sldId id="837" r:id="rId21"/>
    <p:sldId id="838" r:id="rId22"/>
    <p:sldId id="839" r:id="rId23"/>
    <p:sldId id="840" r:id="rId24"/>
    <p:sldId id="841" r:id="rId25"/>
    <p:sldId id="842" r:id="rId26"/>
    <p:sldId id="843" r:id="rId27"/>
    <p:sldId id="844" r:id="rId28"/>
    <p:sldId id="845" r:id="rId29"/>
    <p:sldId id="846" r:id="rId30"/>
    <p:sldId id="847" r:id="rId31"/>
    <p:sldId id="762" r:id="rId32"/>
    <p:sldId id="645" r:id="rId33"/>
    <p:sldId id="848" r:id="rId34"/>
    <p:sldId id="849" r:id="rId35"/>
    <p:sldId id="850" r:id="rId36"/>
    <p:sldId id="851" r:id="rId37"/>
    <p:sldId id="852" r:id="rId38"/>
    <p:sldId id="853" r:id="rId39"/>
    <p:sldId id="854" r:id="rId40"/>
    <p:sldId id="855" r:id="rId41"/>
    <p:sldId id="856" r:id="rId42"/>
    <p:sldId id="857" r:id="rId43"/>
    <p:sldId id="858" r:id="rId44"/>
    <p:sldId id="859" r:id="rId45"/>
    <p:sldId id="860" r:id="rId46"/>
    <p:sldId id="865" r:id="rId47"/>
    <p:sldId id="862" r:id="rId48"/>
    <p:sldId id="863" r:id="rId49"/>
    <p:sldId id="864" r:id="rId50"/>
    <p:sldId id="861" r:id="rId51"/>
    <p:sldId id="761" r:id="rId52"/>
    <p:sldId id="866" r:id="rId53"/>
    <p:sldId id="765" r:id="rId54"/>
    <p:sldId id="766" r:id="rId55"/>
    <p:sldId id="291" r:id="rId5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3216" autoAdjust="0"/>
  </p:normalViewPr>
  <p:slideViewPr>
    <p:cSldViewPr snapToGrid="0" showGuides="1">
      <p:cViewPr varScale="1">
        <p:scale>
          <a:sx n="99" d="100"/>
          <a:sy n="99" d="100"/>
        </p:scale>
        <p:origin x="-90" y="-930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pPr/>
              <a:t>10/26/2018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 8. DHCP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10</a:t>
            </a:fld>
            <a:endParaRPr lang="ru-RU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9157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6858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 8. DHCP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680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13</a:t>
            </a:fld>
            <a:endParaRPr lang="ru-RU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 8. DHCP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475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8. Протокол DHCP</a:t>
            </a:r>
          </a:p>
          <a:p>
            <a:pPr>
              <a:buFontTx/>
              <a:buNone/>
            </a:pPr>
            <a:r>
              <a:rPr lang="ru-RU" sz="1200" b="0" dirty="0"/>
              <a:t>8.1. Протокол DHCPv4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5529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15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8.1.1. Принципы работы протокола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8.1.1.1. Общие сведения о протоколе DHCPv4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5190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8.1.1. Принципы работы протокола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8.1.1.2. Принципы работы протокола DHCPv4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475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17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8.1.1. Принципы работы протокола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8.1.1.3. Формат сообщений DHCPv4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8916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18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8.1.1. Принципы работы протокола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8.1.1.4. Сообщения обнаружения и предложения DHCPv4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4403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19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8.1.2. Настройка базового сервера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8.1.2.1. Настройка базового сервера DHCPv4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111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ru-RU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20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8.1.2. Настройка базового сервера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8.1.2.2. Проверка DHCPv4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200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21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8.1.2. Настройка базового сервера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8.1.2.3. Ретрансляция DHCPv4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8062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22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8.1.2. Настройка базового сервера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8.1.2.4. Лабораторная работа. Настройка основных параметров DHCPv4 на маршрутизаторе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5292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23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8.1.2. Настройка базового сервера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8.1.2.5. Лабораторная работа. Настройка основных параметров DHCPv4 на коммутаторе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142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24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8.1.3. Настройка клиента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8.1.3.1. Настройка маршрутизатора в качестве клиента DHCPv4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8655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25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8.1.3. Настройка клиента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8.1.3.2. Настройка маршрутизатора беспроводной связи в качестве клиента DHCPv4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5438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26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8.1.3. Настройка клиента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8.1.3.3. Packet Tracer. Настройка маршрутизатора DHCPv4 в Cisco IOS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2095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27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8.1.4. Поиск и устранение неполадок в работе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8.1.4.1. Задачи поиска и устранения неполадок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3569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28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8.1.4. Поиск и устранение неполадок в работе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8.1.4.2. Проверка конфигурации DHCPv4 на маршрутизаторе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7598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29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8.1.4. Поиск и устранение неполадок в работе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8.1.4.3. Отладка DHCPv4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901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 8. DHCP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30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8.1. Протокол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8.1.4. Поиск и устранение неполадок в работе DHCPv4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8.1.4.4. Лабораторная работа. Поиск и устранение неполадок с DHCPv4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1356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8. Протокол DHCP</a:t>
            </a:r>
          </a:p>
          <a:p>
            <a:pPr>
              <a:buFontTx/>
              <a:buNone/>
            </a:pPr>
            <a:r>
              <a:rPr lang="ru-RU" sz="1200" b="0" dirty="0"/>
              <a:t>8.2. Протокол DHCPv6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7932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8.2.1. SLAAC и DHCPv6</a:t>
            </a:r>
          </a:p>
          <a:p>
            <a:r>
              <a:rPr lang="ru-RU" smtClean="0"/>
              <a:t>8.2.1.1. Автоматическая настройка адресов без сохранения состояния (SLAAC)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40913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8.2.1. SLAAC и DHCPv6</a:t>
            </a:r>
          </a:p>
          <a:p>
            <a:r>
              <a:rPr lang="ru-RU" smtClean="0"/>
              <a:t>8.2.1.2. Принципы работы SLAAC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1777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8.2.1. SLAAC и DHCPv6</a:t>
            </a:r>
          </a:p>
          <a:p>
            <a:r>
              <a:rPr lang="ru-RU" smtClean="0"/>
              <a:t>8.2.1.3. SLAAC и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9823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8.2.1. SLAAC и DHCPv6</a:t>
            </a:r>
          </a:p>
          <a:p>
            <a:r>
              <a:rPr lang="ru-RU" smtClean="0"/>
              <a:t>8.2.1.4. Вариант SLAAC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6176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8.2.1. SLAAC и DHCPv6</a:t>
            </a:r>
          </a:p>
          <a:p>
            <a:r>
              <a:rPr lang="ru-RU" smtClean="0"/>
              <a:t>8.2.1.5. Вариант DHCPv6 без сохранения состояния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6741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8.2.1. SLAAC и DHCPv6</a:t>
            </a:r>
          </a:p>
          <a:p>
            <a:r>
              <a:rPr lang="ru-RU" smtClean="0"/>
              <a:t>8.2.1.6. Вариант DHCPv6 с сохранением состояния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94693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8.2.1. SLAAC и DHCPv6</a:t>
            </a:r>
          </a:p>
          <a:p>
            <a:r>
              <a:rPr lang="ru-RU" smtClean="0"/>
              <a:t>8.2.1.7. Принципы работы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06087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8.2.2. Протокол DHCPv6 без сохранения состояния</a:t>
            </a:r>
          </a:p>
          <a:p>
            <a:r>
              <a:rPr lang="ru-RU" smtClean="0"/>
              <a:t>8.2.2.1. Настройка маршрутизатора в качестве сервера DHCPv6 без сохранения состояния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368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ru-RU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8.2.2. Протокол DHCPv6 без сохранения состояния</a:t>
            </a:r>
          </a:p>
          <a:p>
            <a:r>
              <a:rPr lang="ru-RU" smtClean="0"/>
              <a:t>8.2.2.2. Настройка маршрутизатора в качестве клиента DHCPv6 без сохранения состояния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71047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8.2.2. Протокол DHCPv6 без сохранения состояния</a:t>
            </a:r>
          </a:p>
          <a:p>
            <a:r>
              <a:rPr lang="ru-RU" smtClean="0"/>
              <a:t>8.2.2.3. Проверка DHCPv6 без сохранения состояния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60528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8.2.3. Сервер DHCPv6 с сохранением состояния</a:t>
            </a:r>
          </a:p>
          <a:p>
            <a:r>
              <a:rPr lang="ru-RU" smtClean="0"/>
              <a:t>8.2.3.1. Настройка маршрутизатора в качестве сервера DHCPv6 с сохранением состояния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0616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8.2.3. Сервер DHCPv6 с сохранением состояния</a:t>
            </a:r>
          </a:p>
          <a:p>
            <a:r>
              <a:rPr lang="ru-RU" smtClean="0"/>
              <a:t>8.2.3.2. Настройка маршрутизатора в качестве клиента DHCPv6 с сохранением состояния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92408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8.2.3. Сервер DHCPv6 с сохранением состояния</a:t>
            </a:r>
          </a:p>
          <a:p>
            <a:r>
              <a:rPr lang="ru-RU" smtClean="0"/>
              <a:t>8.2.3.3. Проверка DHCPv6 с сохранением состояния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86096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8.2.3. Сервер DHCPv6 с сохранением состояния</a:t>
            </a:r>
          </a:p>
          <a:p>
            <a:r>
              <a:rPr lang="ru-RU" smtClean="0"/>
              <a:t>8.2.3.4 Настройка маршрутизатора в качестве агента ретрансляции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69930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8.2.3. Сервер DHCPv6 с сохранением состояния</a:t>
            </a:r>
          </a:p>
          <a:p>
            <a:r>
              <a:rPr lang="ru-RU" smtClean="0"/>
              <a:t>8.2.3.5. Лабораторная работа. Настройка DHCPv6 без сохранения состояния и с сохранением состояния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58438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8.2.4. Поиск и устранение неполадок в работе DHCPv6</a:t>
            </a:r>
          </a:p>
          <a:p>
            <a:r>
              <a:rPr lang="ru-RU" smtClean="0"/>
              <a:t>8.2.4.1. Задачи поиска и устранения неполадок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15938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8.2.4. Поиск и устранение неполадок в работе DHCPv6</a:t>
            </a:r>
          </a:p>
          <a:p>
            <a:r>
              <a:rPr lang="ru-RU" smtClean="0"/>
              <a:t>8.2.4.2. Проверка конфигурации DHCPv6 на маршрутизаторе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67362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8.2.4. Поиск и устранение неполадок в работе DHCPv6</a:t>
            </a:r>
          </a:p>
          <a:p>
            <a:r>
              <a:rPr lang="ru-RU" smtClean="0"/>
              <a:t>8.2.4.3. Отладка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937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ru-RU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161434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8.2. Протокол DHCPv6</a:t>
            </a:r>
          </a:p>
          <a:p>
            <a:r>
              <a:rPr lang="ru-RU" smtClean="0"/>
              <a:t>8.2.4. Поиск и устранение неполадок в работе DHCPv6</a:t>
            </a:r>
          </a:p>
          <a:p>
            <a:r>
              <a:rPr lang="ru-RU" smtClean="0"/>
              <a:t>8.2.4.4. Лабораторная работа. Поиск и устранение неполадок с 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17302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8. Протокол DHCP</a:t>
            </a:r>
          </a:p>
          <a:p>
            <a:r>
              <a:rPr lang="ru-RU" smtClean="0"/>
              <a:t>8.3. Заключение по главе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01866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8.3. Краткий обзор</a:t>
            </a:r>
          </a:p>
          <a:p>
            <a:r>
              <a:rPr lang="ru-RU" smtClean="0"/>
              <a:t>8.3.1. Заключение </a:t>
            </a:r>
            <a:r>
              <a:rPr lang="en-US" smtClean="0"/>
              <a:t>	</a:t>
            </a:r>
          </a:p>
          <a:p>
            <a:r>
              <a:rPr lang="ru-RU" smtClean="0"/>
              <a:t>8.3.1.1. Packet Tracer. Отработка комплексных практических навыков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56542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53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8.3. Краткий обзор</a:t>
            </a:r>
          </a:p>
          <a:p>
            <a:r>
              <a:rPr lang="ru-RU" smtClean="0"/>
              <a:t>8.3.1.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Заключение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endParaRPr lang="ru-RU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mtClean="0"/>
              <a:t>8.3.1.3. Глава 8. Протокол DHCP</a:t>
            </a:r>
            <a:endParaRPr lang="ru-RU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237981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54</a:t>
            </a:fld>
            <a:endParaRPr lang="ru-RU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Новые термины и команды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6647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498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ru-RU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2261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ru-RU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6057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ru-RU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2454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ru-RU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2203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4412140" y="4741653"/>
            <a:ext cx="411338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© Cisco и/или ее дочерние компании, 2016. Все права защищены</a:t>
            </a:r>
            <a:r>
              <a:rPr lang="ru-RU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.</a:t>
            </a:r>
            <a:r>
              <a:rPr lang="en-US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ru-RU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Конфиденциальная </a:t>
            </a:r>
            <a:r>
              <a:rPr lang="ru-RU" sz="6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информация Cisco</a:t>
            </a:r>
          </a:p>
        </p:txBody>
      </p:sp>
    </p:spTree>
    <p:extLst>
      <p:ext uri="{BB962C8B-B14F-4D97-AF65-F5344CB8AC3E}">
        <p14:creationId xmlns=""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=""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4412140" y="4741653"/>
            <a:ext cx="411338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schemeClr val="accent3">
                    <a:lumMod val="85000"/>
                  </a:schemeClr>
                </a:solidFill>
                <a:latin typeface="+mn-lt"/>
              </a:rPr>
              <a:t>© Cisco и/или ее дочерние компании, 2016. Все права защищены</a:t>
            </a:r>
            <a:r>
              <a:rPr lang="ru-RU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.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 </a:t>
            </a:r>
            <a:r>
              <a:rPr lang="ru-RU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Конфиденциальная </a:t>
            </a:r>
            <a:r>
              <a:rPr lang="ru-RU" sz="600" dirty="0">
                <a:solidFill>
                  <a:schemeClr val="accent3">
                    <a:lumMod val="85000"/>
                  </a:schemeClr>
                </a:solidFill>
                <a:latin typeface="+mn-lt"/>
              </a:rPr>
              <a:t>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-blo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mtClean="0"/>
              <a:t>Материалы для инструктора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Глава 8. DHCP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437485" cy="902174"/>
          </a:xfrm>
        </p:spPr>
        <p:txBody>
          <a:bodyPr/>
          <a:lstStyle/>
          <a:p>
            <a:r>
              <a:rPr lang="ru-RU" smtClean="0"/>
              <a:t>CCNA Routing and Switching</a:t>
            </a:r>
          </a:p>
          <a:p>
            <a:r>
              <a:rPr lang="ru-RU" smtClean="0"/>
              <a:t>Routing and Switching Essentials v6.0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ts val="900"/>
              </a:spcAft>
              <a:defRPr/>
            </a:pPr>
            <a:r>
              <a:rPr lang="ru-RU" dirty="0" smtClean="0"/>
              <a:t>Дополнительные справочные материалы, содержащие различные стратегии обучения,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том числе планы занятий, описание аналогий для сложных понятий и темы обсуждений, доступны на веб-сайте сообщества сертифицированных сетевых специалистов (CCNA)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 адресу </a:t>
            </a:r>
            <a:r>
              <a:rPr lang="ru-RU" dirty="0">
                <a:hlinkClick r:id="rId3"/>
              </a:rPr>
              <a:t>https://www.netacad.com/group/communities/community-home</a:t>
            </a:r>
            <a:r>
              <a:rPr lang="ru-RU" dirty="0" smtClean="0"/>
              <a:t>.</a:t>
            </a:r>
            <a:endParaRPr lang="ru-RU" dirty="0"/>
          </a:p>
          <a:p>
            <a:pPr>
              <a:spcBef>
                <a:spcPct val="30000"/>
              </a:spcBef>
              <a:spcAft>
                <a:spcPts val="900"/>
              </a:spcAft>
              <a:defRPr/>
            </a:pPr>
            <a:r>
              <a:rPr lang="ru-RU" dirty="0" smtClean="0"/>
              <a:t>Практические рекомендации специалистов со всего мира для обучения по программе CCNA Routing and Switching. </a:t>
            </a:r>
            <a:r>
              <a:rPr lang="ru-RU" dirty="0">
                <a:hlinkClick r:id="rId4"/>
              </a:rPr>
              <a:t>https://www.netacad.com/group/communities/ccna</a:t>
            </a:r>
            <a:endParaRPr lang="ru-RU" dirty="0"/>
          </a:p>
          <a:p>
            <a:pPr>
              <a:spcBef>
                <a:spcPct val="30000"/>
              </a:spcBef>
              <a:defRPr/>
            </a:pPr>
            <a:r>
              <a:rPr lang="ru-RU" dirty="0" smtClean="0"/>
              <a:t>Если вы хотите поделиться с другими преподавателями планами занятий и другой полезной информацией, вы можете разместить ее на сайте сообщества сертифицированных компанией Cisco сетевых специалистов (CCNA).</a:t>
            </a:r>
          </a:p>
          <a:p>
            <a:r>
              <a:rPr lang="ru-RU" dirty="0" smtClean="0"/>
              <a:t>Студенты могут записаться на курс </a:t>
            </a:r>
            <a:r>
              <a:rPr lang="ru-RU" b="1" dirty="0"/>
              <a:t>Introduction to Packet Tracer</a:t>
            </a:r>
            <a:r>
              <a:rPr lang="ru-RU" dirty="0" smtClean="0"/>
              <a:t> (для самостоятельного изучения).</a:t>
            </a:r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8. Дополнительная помощь</a:t>
            </a:r>
          </a:p>
        </p:txBody>
      </p:sp>
    </p:spTree>
    <p:extLst>
      <p:ext uri="{BB962C8B-B14F-4D97-AF65-F5344CB8AC3E}">
        <p14:creationId xmlns="" xmlns:p14="http://schemas.microsoft.com/office/powerpoint/2010/main" val="18493019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8316802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Глава 8. DHCP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246781" cy="902174"/>
          </a:xfrm>
        </p:spPr>
        <p:txBody>
          <a:bodyPr/>
          <a:lstStyle/>
          <a:p>
            <a:r>
              <a:rPr lang="ru-RU" smtClean="0"/>
              <a:t>CCNA Routing and Switching</a:t>
            </a:r>
          </a:p>
          <a:p>
            <a:r>
              <a:rPr lang="ru-RU" smtClean="0"/>
              <a:t>Routing and Switching Essentials v6.0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6" y="681588"/>
            <a:ext cx="8998643" cy="4155319"/>
          </a:xfrm>
        </p:spPr>
        <p:txBody>
          <a:bodyPr/>
          <a:lstStyle/>
          <a:p>
            <a:r>
              <a:rPr lang="ru-RU" sz="1600" dirty="0"/>
              <a:t>8.1. DHCPv4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ru-RU" sz="1600" dirty="0"/>
              <a:t>Реализация DHCPv4 для работы в рамках нескольких локальных сетей на предприятиях малого и среднего бизнеса.</a:t>
            </a:r>
          </a:p>
          <a:p>
            <a:pPr marL="542131" lvl="2" indent="-214313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1300" dirty="0"/>
              <a:t>Объясните, как работает протокол DHCPv4 в сетях предприятий малого и среднего бизнеса.</a:t>
            </a:r>
          </a:p>
          <a:p>
            <a:pPr marL="542131" lvl="2" indent="-214313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1300" dirty="0"/>
              <a:t>Настройка маршрутизатора в качестве сервера DHCPv4.</a:t>
            </a:r>
          </a:p>
          <a:p>
            <a:pPr marL="542131" lvl="2" indent="-214313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1300" dirty="0"/>
              <a:t>Настройка маршрутизатора в качестве DHCPv4-клиента.</a:t>
            </a:r>
          </a:p>
          <a:p>
            <a:pPr marL="542131" lvl="2" indent="-214313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1300" spc="-30" dirty="0"/>
              <a:t>Поиск и устранение неполадок в конфигурации протокола DHCP для протокола IPv4 </a:t>
            </a:r>
            <a:r>
              <a:rPr lang="ru-RU" sz="1300" spc="-30" dirty="0" smtClean="0"/>
              <a:t>в коммутируемой </a:t>
            </a:r>
            <a:r>
              <a:rPr lang="ru-RU" sz="1300" spc="-30" dirty="0"/>
              <a:t>сети.</a:t>
            </a:r>
          </a:p>
          <a:p>
            <a:pPr>
              <a:lnSpc>
                <a:spcPct val="98000"/>
              </a:lnSpc>
            </a:pPr>
            <a:r>
              <a:rPr lang="ru-RU" sz="1600" dirty="0"/>
              <a:t>8.2. DHCPv6</a:t>
            </a:r>
          </a:p>
          <a:p>
            <a:pPr marL="469106" lvl="1" indent="-214313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Реализация DHCPv6 для работы в рамках нескольких локальных сетей на предприятиях малого и среднего бизнеса.</a:t>
            </a:r>
          </a:p>
          <a:p>
            <a:pPr marL="542131" lvl="2" indent="-214313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1300" dirty="0"/>
              <a:t>Объяснение принципов работы протокола DHCPv6.</a:t>
            </a:r>
          </a:p>
          <a:p>
            <a:pPr marL="542131" lvl="2" indent="-214313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1300" spc="-30" dirty="0"/>
              <a:t>Настройте протокол DHCPv6 без сохранения состояния в сети предприятия малого или среднего бизнеса.</a:t>
            </a:r>
          </a:p>
          <a:p>
            <a:pPr marL="542131" lvl="2" indent="-214313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1300" spc="-30" dirty="0"/>
              <a:t>Настройте протокол DHCPv6 с сохранением состояния в сети предприятия малого или среднего бизнеса.</a:t>
            </a:r>
          </a:p>
          <a:p>
            <a:pPr marL="542131" lvl="2" indent="-214313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ru-RU" sz="1300" dirty="0"/>
              <a:t>выполнить поиск и устранение неполадок в конфигурации DHCP для IPv6 в коммутируемой сети.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8. Разделы и цели</a:t>
            </a:r>
          </a:p>
        </p:txBody>
      </p:sp>
    </p:spTree>
    <p:extLst>
      <p:ext uri="{BB962C8B-B14F-4D97-AF65-F5344CB8AC3E}">
        <p14:creationId xmlns=""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mtClean="0"/>
              <a:t>8.1. DHCPv4</a:t>
            </a:r>
          </a:p>
        </p:txBody>
      </p:sp>
    </p:spTree>
    <p:extLst>
      <p:ext uri="{BB962C8B-B14F-4D97-AF65-F5344CB8AC3E}">
        <p14:creationId xmlns=""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DHCPv4 присваивает IPv4-адреса и другие сетевые параметры динамически. </a:t>
            </a:r>
          </a:p>
          <a:p>
            <a:pPr lvl="1"/>
            <a:r>
              <a:rPr lang="ru-RU" smtClean="0"/>
              <a:t>Выделенный DHCPv4-сервер масштабируется и относительно легок в управлении.</a:t>
            </a:r>
          </a:p>
          <a:p>
            <a:pPr lvl="1"/>
            <a:r>
              <a:rPr lang="ru-RU" smtClean="0"/>
              <a:t>На маршрутизаторе Cisco можно настроить предоставление сервисов DHCPv4 в небольшой сети.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Принципы работы протокола DHCPv4</a:t>
            </a:r>
            <a:r>
              <a:t/>
            </a:r>
            <a:br/>
            <a:r>
              <a:rPr lang="ru-RU" smtClean="0"/>
              <a:t>Общие сведения о протоколе DHCPv4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EC4BF59-4093-445A-8A32-E5F28E367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062" y="1911928"/>
            <a:ext cx="5025458" cy="2719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041425" y="824344"/>
            <a:ext cx="3955925" cy="3926915"/>
          </a:xfrm>
        </p:spPr>
        <p:txBody>
          <a:bodyPr/>
          <a:lstStyle/>
          <a:p>
            <a:r>
              <a:rPr lang="ru-RU" sz="1400" dirty="0" smtClean="0"/>
              <a:t>Процесс получения аренды клиентом состоит из 4 шагов.</a:t>
            </a:r>
          </a:p>
          <a:p>
            <a:pPr marL="142875" lvl="1" indent="0">
              <a:buNone/>
            </a:pPr>
            <a:r>
              <a:rPr lang="ru-RU" sz="1200" dirty="0" smtClean="0"/>
              <a:t>1.</a:t>
            </a:r>
            <a:r>
              <a:rPr lang="ru-RU" altLang="ja-JP" sz="1200" b="1" dirty="0"/>
              <a:t> Обнаружение DHCP (DHCPDISCOVER)</a:t>
            </a:r>
            <a:r>
              <a:rPr lang="ru-RU" sz="1200" dirty="0" smtClean="0"/>
              <a:t> — клиент с помощью адресов широковещательной рассылки уровня 2 и уровня 3 находит сервер DHCP.</a:t>
            </a:r>
          </a:p>
          <a:p>
            <a:pPr marL="142875" lvl="1" indent="0">
              <a:buNone/>
            </a:pPr>
            <a:r>
              <a:rPr lang="ru-RU" sz="1200" dirty="0" smtClean="0"/>
              <a:t>2.</a:t>
            </a:r>
            <a:r>
              <a:rPr lang="ru-RU" altLang="ja-JP" sz="1200" b="1" dirty="0"/>
              <a:t> Предложение DHCP (DHCPOFFER)</a:t>
            </a:r>
            <a:r>
              <a:rPr lang="ru-RU" sz="1200" dirty="0" smtClean="0"/>
              <a:t> — Сервер DHCPv4 отправляет запрашивающему клиенту сообщение привязки DHCPOFFER в форме одноадресной рассылки.</a:t>
            </a:r>
          </a:p>
          <a:p>
            <a:pPr marL="142875" lvl="1" indent="0">
              <a:buNone/>
            </a:pPr>
            <a:r>
              <a:rPr lang="ru-RU" sz="1200" dirty="0" smtClean="0"/>
              <a:t>3.</a:t>
            </a:r>
            <a:r>
              <a:rPr lang="ru-RU" altLang="ja-JP" sz="1200" b="1" dirty="0"/>
              <a:t> Запрос DHCP (DHCPREQUEST)</a:t>
            </a:r>
            <a:r>
              <a:rPr lang="ru-RU" sz="1200" dirty="0" smtClean="0"/>
              <a:t> — клиент отправляет обратно ответ DHCPREQUEST на предложение сервера в форме широковещательной рассылки.</a:t>
            </a:r>
          </a:p>
          <a:p>
            <a:pPr marL="142875" lvl="1" indent="0">
              <a:buNone/>
            </a:pPr>
            <a:r>
              <a:rPr lang="ru-RU" sz="1200" dirty="0" smtClean="0"/>
              <a:t>4.</a:t>
            </a:r>
            <a:r>
              <a:rPr lang="ru-RU" altLang="ja-JP" sz="1200" b="1" dirty="0"/>
              <a:t> Подтверждение DHCP (DHCPACK)</a:t>
            </a:r>
            <a:r>
              <a:rPr lang="ru-RU" sz="1200" dirty="0" smtClean="0"/>
              <a:t> — сервер отвечает сообщением DHCPACK в форме одноадресной рассылки.</a:t>
            </a:r>
          </a:p>
          <a:p>
            <a:pPr lvl="1"/>
            <a:endParaRPr lang="ru-RU" altLang="ja-JP" sz="12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Принципы работы протокола DHCPv4</a:t>
            </a:r>
            <a:r>
              <a:t/>
            </a:r>
            <a:br/>
            <a:r>
              <a:rPr lang="ru-RU" smtClean="0"/>
              <a:t>Принципы работы протокола DHCPv4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F0DA953-B8CD-4C37-B02D-7B1F8BC4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0" y="914094"/>
            <a:ext cx="4849897" cy="3315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356841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525281" cy="4155319"/>
          </a:xfrm>
        </p:spPr>
        <p:txBody>
          <a:bodyPr/>
          <a:lstStyle/>
          <a:p>
            <a:r>
              <a:rPr lang="ru-RU" dirty="0" smtClean="0"/>
              <a:t>Сообщения DHCPv4: </a:t>
            </a:r>
          </a:p>
          <a:p>
            <a:pPr lvl="1"/>
            <a:r>
              <a:rPr lang="ru-RU" dirty="0" smtClean="0"/>
              <a:t>при отправке от клиента используют порт UDP источника 68 и порт назначения 67;</a:t>
            </a:r>
          </a:p>
          <a:p>
            <a:pPr lvl="1"/>
            <a:r>
              <a:rPr lang="ru-RU" dirty="0" smtClean="0"/>
              <a:t>при отправке от сервера используют порт UDP источника 67 и порт назначения 68. </a:t>
            </a:r>
          </a:p>
          <a:p>
            <a:endParaRPr lang="ru-RU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Принципы работы протокола DHCPv4</a:t>
            </a:r>
            <a:r>
              <a:t/>
            </a:r>
            <a:br/>
            <a:r>
              <a:rPr lang="ru-RU" smtClean="0"/>
              <a:t>Формат сообщений DHCPv4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6F7C288-FDBB-4F71-BA0E-376923F2A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155" y="855720"/>
            <a:ext cx="5244327" cy="3144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83808CD-7BB4-49E7-9732-38DAD07CEDA0}"/>
              </a:ext>
            </a:extLst>
          </p:cNvPr>
          <p:cNvSpPr txBox="1"/>
          <p:nvPr/>
        </p:nvSpPr>
        <p:spPr>
          <a:xfrm>
            <a:off x="4391076" y="4133891"/>
            <a:ext cx="4259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+mn-lt"/>
              </a:rPr>
              <a:t>Формат и поля сообщения DHCPv4</a:t>
            </a:r>
          </a:p>
        </p:txBody>
      </p:sp>
    </p:spTree>
    <p:extLst>
      <p:ext uri="{BB962C8B-B14F-4D97-AF65-F5344CB8AC3E}">
        <p14:creationId xmlns="" xmlns:p14="http://schemas.microsoft.com/office/powerpoint/2010/main" val="313851134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B332B9D6-BD34-4908-97D8-E5F0E3E2C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366" y="962993"/>
            <a:ext cx="4340798" cy="3193371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Принципы работы протокола DHCPv4</a:t>
            </a:r>
            <a:r>
              <a:t/>
            </a:r>
            <a:br/>
            <a:r>
              <a:rPr lang="ru-RU" smtClean="0"/>
              <a:t>Сообщения обнаружения и предложения DHCPv4</a:t>
            </a:r>
          </a:p>
        </p:txBody>
      </p:sp>
      <p:pic>
        <p:nvPicPr>
          <p:cNvPr id="7" name="Picture 6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337EE4D-892B-4DDD-A8A3-10ECB1C8D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100" y="962993"/>
            <a:ext cx="4193916" cy="3115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60587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4945" y="759825"/>
            <a:ext cx="3438117" cy="4155319"/>
          </a:xfrm>
        </p:spPr>
        <p:txBody>
          <a:bodyPr/>
          <a:lstStyle/>
          <a:p>
            <a:r>
              <a:rPr lang="ru-RU" altLang="ja-JP" sz="1400" dirty="0"/>
              <a:t>Настройка</a:t>
            </a:r>
            <a:r>
              <a:rPr lang="ru-RU" sz="1400" dirty="0" smtClean="0"/>
              <a:t> маршрутизатора Cisco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в качестве сервера DHCPv4:</a:t>
            </a:r>
          </a:p>
          <a:p>
            <a:pPr lvl="1"/>
            <a:r>
              <a:rPr lang="ru-RU" sz="1200" dirty="0" smtClean="0"/>
              <a:t>Исключение адресов IPv4 — с помощью команды </a:t>
            </a:r>
            <a:r>
              <a:rPr lang="ru-RU" altLang="ja-JP" sz="1200" b="1" dirty="0"/>
              <a:t>ip dhcp excluded-address</a:t>
            </a:r>
            <a:r>
              <a:rPr lang="ru-RU" sz="1200" dirty="0" smtClean="0"/>
              <a:t> можно исключить из доступных для назначения адресов один адрес или диапазон адресов.</a:t>
            </a:r>
          </a:p>
          <a:p>
            <a:pPr lvl="1"/>
            <a:r>
              <a:rPr lang="ru-RU" sz="1200" dirty="0" smtClean="0"/>
              <a:t>Настройка пула DHCPv4 — команда</a:t>
            </a:r>
            <a:r>
              <a:rPr lang="ru-RU" altLang="ja-JP" sz="1200" b="1" dirty="0"/>
              <a:t> </a:t>
            </a:r>
            <a:r>
              <a:rPr lang="en-US" altLang="ja-JP" sz="1200" b="1" dirty="0" smtClean="0"/>
              <a:t/>
            </a:r>
            <a:br>
              <a:rPr lang="en-US" altLang="ja-JP" sz="1200" b="1" dirty="0" smtClean="0"/>
            </a:br>
            <a:r>
              <a:rPr lang="ru-RU" altLang="ja-JP" sz="1200" b="1" dirty="0" smtClean="0"/>
              <a:t>ip </a:t>
            </a:r>
            <a:r>
              <a:rPr lang="ru-RU" altLang="ja-JP" sz="1200" b="1" dirty="0"/>
              <a:t>dhcp pool </a:t>
            </a:r>
            <a:r>
              <a:rPr lang="ru-RU" altLang="ja-JP" sz="1200" i="1" dirty="0"/>
              <a:t>имя-пула </a:t>
            </a:r>
            <a:r>
              <a:rPr lang="ru-RU" sz="1200" dirty="0" smtClean="0"/>
              <a:t>создает пул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с заданным именем и переводит маршрутизатор в режим настройки DHCPv4.</a:t>
            </a:r>
          </a:p>
          <a:p>
            <a:pPr lvl="1"/>
            <a:r>
              <a:rPr lang="ru-RU" sz="1200" dirty="0" smtClean="0"/>
              <a:t>Пул адресов назначается с помощью команды </a:t>
            </a:r>
            <a:r>
              <a:rPr lang="ru-RU" altLang="ja-JP" sz="1200" b="1" dirty="0"/>
              <a:t>network</a:t>
            </a:r>
            <a:r>
              <a:rPr lang="ru-RU" sz="1200" dirty="0" smtClean="0"/>
              <a:t>.</a:t>
            </a:r>
          </a:p>
          <a:p>
            <a:pPr lvl="1"/>
            <a:r>
              <a:rPr lang="ru-RU" sz="1200" dirty="0" smtClean="0"/>
              <a:t>Шлюз по умолчанию назначается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с помощью команды</a:t>
            </a:r>
            <a:r>
              <a:rPr lang="ru-RU" altLang="ja-JP" sz="1200" b="1" dirty="0"/>
              <a:t> default-router</a:t>
            </a:r>
            <a:r>
              <a:rPr lang="ru-RU" sz="1200" dirty="0" smtClean="0"/>
              <a:t>.</a:t>
            </a:r>
          </a:p>
          <a:p>
            <a:pPr lvl="1"/>
            <a:r>
              <a:rPr lang="ru-RU" sz="1200" dirty="0" smtClean="0"/>
              <a:t>Остальные команды являются необязательными.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базового сервера DHCPv4</a:t>
            </a:r>
            <a:r>
              <a:t/>
            </a:r>
            <a:br/>
            <a:r>
              <a:rPr lang="ru-RU" smtClean="0"/>
              <a:t>Настройка базового сервера DHCPv4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3A655B2-3DA2-4946-821B-570DC6F65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543062" y="1246908"/>
            <a:ext cx="5447812" cy="2435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9832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Эта презентация PowerPoint состоит из двух частей:</a:t>
            </a:r>
          </a:p>
          <a:p>
            <a:r>
              <a:rPr lang="ru-RU" smtClean="0"/>
              <a:t>Руководство по планированию для инструкторов</a:t>
            </a:r>
            <a:endParaRPr lang="ru-RU" dirty="0"/>
          </a:p>
          <a:p>
            <a:pPr lvl="1"/>
            <a:r>
              <a:rPr lang="ru-RU" smtClean="0"/>
              <a:t>Ознакомительная информация по главе</a:t>
            </a:r>
          </a:p>
          <a:p>
            <a:pPr lvl="1"/>
            <a:r>
              <a:rPr lang="ru-RU" smtClean="0"/>
              <a:t>Методические пособия</a:t>
            </a:r>
          </a:p>
          <a:p>
            <a:r>
              <a:rPr lang="ru-RU" smtClean="0"/>
              <a:t>Презентация перед классом для инструктора</a:t>
            </a:r>
          </a:p>
          <a:p>
            <a:pPr lvl="1"/>
            <a:r>
              <a:rPr lang="ru-RU" smtClean="0"/>
              <a:t>Дополнительные слайды, которые можно использовать в классе</a:t>
            </a:r>
          </a:p>
          <a:p>
            <a:pPr lvl="1"/>
            <a:r>
              <a:rPr lang="ru-RU" smtClean="0"/>
              <a:t>Начало на слайде № 12</a:t>
            </a:r>
          </a:p>
          <a:p>
            <a:r>
              <a:rPr lang="ru-RU" b="1" dirty="0"/>
              <a:t>Примечание.</a:t>
            </a:r>
            <a:r>
              <a:rPr lang="ru-RU" smtClean="0"/>
              <a:t> Перед предоставлением общего доступа удалите руководство по планированию из данной презентации.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Материалы для инструкторов. Глава 8. Руководство по планированию</a:t>
            </a:r>
          </a:p>
        </p:txBody>
      </p:sp>
    </p:spTree>
    <p:extLst>
      <p:ext uri="{BB962C8B-B14F-4D97-AF65-F5344CB8AC3E}">
        <p14:creationId xmlns="" xmlns:p14="http://schemas.microsoft.com/office/powerpoint/2010/main" val="3599581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63624" y="3285427"/>
            <a:ext cx="8862611" cy="757551"/>
          </a:xfrm>
        </p:spPr>
        <p:txBody>
          <a:bodyPr/>
          <a:lstStyle/>
          <a:p>
            <a:r>
              <a:rPr lang="ru-RU" sz="1400" dirty="0" smtClean="0"/>
              <a:t>Проверка настройки DHCPv4 выполняется с помощью команды </a:t>
            </a:r>
            <a:r>
              <a:rPr lang="ru-RU" altLang="ja-JP" sz="1400" b="1" dirty="0"/>
              <a:t>show running-config |section dhcp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Для проверки работы DHCPv4 служит команда</a:t>
            </a:r>
            <a:r>
              <a:rPr lang="ru-RU" altLang="ja-JP" sz="1400" b="1" dirty="0"/>
              <a:t> show ip dhcp binding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Команда </a:t>
            </a:r>
            <a:r>
              <a:rPr lang="ru-RU" altLang="ja-JP" sz="1400" b="1" dirty="0"/>
              <a:t>show ip dhcp server statistics</a:t>
            </a:r>
            <a:r>
              <a:rPr lang="ru-RU" sz="1400" dirty="0" smtClean="0"/>
              <a:t> позволяет проверить, принимает ли маршрутизатор сообщения и отправляет ли он их.</a:t>
            </a:r>
            <a:endParaRPr lang="ru-RU" altLang="ja-JP" sz="14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базового сервера DHCPv4</a:t>
            </a:r>
            <a:r>
              <a:t/>
            </a:r>
            <a:br/>
            <a:r>
              <a:rPr lang="ru-RU" smtClean="0"/>
              <a:t>Проверка DHCPv4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7F9B84D-5028-4564-8EE7-139323BE8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95650" y="798944"/>
            <a:ext cx="3753137" cy="2405391"/>
          </a:xfrm>
          <a:prstGeom prst="rect">
            <a:avLst/>
          </a:prstGeom>
        </p:spPr>
      </p:pic>
      <p:pic>
        <p:nvPicPr>
          <p:cNvPr id="7" name="Picture 6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B7D1F15E-2A17-46B5-BAC8-1248BF6A0E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677030" y="461331"/>
            <a:ext cx="3982876" cy="2782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17553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1613" y="3419224"/>
            <a:ext cx="8740773" cy="1651540"/>
          </a:xfrm>
        </p:spPr>
        <p:txBody>
          <a:bodyPr/>
          <a:lstStyle/>
          <a:p>
            <a:r>
              <a:rPr lang="ru-RU" sz="1400" dirty="0" smtClean="0"/>
              <a:t>Сообщения DHCPDISCOVER отправляются в форме широковещательной рассылки.</a:t>
            </a:r>
          </a:p>
          <a:p>
            <a:r>
              <a:rPr lang="ru-RU" sz="1400" dirty="0" smtClean="0"/>
              <a:t>Маршрутизаторы не пересылают широковещательные сообщения.</a:t>
            </a:r>
          </a:p>
          <a:p>
            <a:r>
              <a:rPr lang="ru-RU" sz="1400" dirty="0" smtClean="0"/>
              <a:t>Адрес Cisco IOS helper настраивается таким образом, чтобы маршрутизатор действовал как агент ретрансляции, пересылающий сообщения на сервер DHCPv4.</a:t>
            </a:r>
            <a:endParaRPr lang="ru-RU" altLang="ja-JP" sz="14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базового сервера DHCPv4</a:t>
            </a:r>
            <a:r>
              <a:t/>
            </a:r>
            <a:br/>
            <a:r>
              <a:rPr lang="ru-RU" smtClean="0"/>
              <a:t>Ретрансляция DHCPv4</a:t>
            </a:r>
          </a:p>
        </p:txBody>
      </p:sp>
      <p:pic>
        <p:nvPicPr>
          <p:cNvPr id="5" name="Picture 4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8BD87C2-6D85-400B-9D02-AFDB4E972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1" y="750045"/>
            <a:ext cx="4078776" cy="2670627"/>
          </a:xfrm>
          <a:prstGeom prst="rect">
            <a:avLst/>
          </a:prstGeom>
        </p:spPr>
      </p:pic>
      <p:pic>
        <p:nvPicPr>
          <p:cNvPr id="8" name="Picture 7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FD435E6-AA45-44F4-AB54-A1CF241606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955669" y="967283"/>
            <a:ext cx="3765569" cy="20497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73302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09973"/>
            <a:ext cx="9144000" cy="757551"/>
          </a:xfrm>
        </p:spPr>
        <p:txBody>
          <a:bodyPr/>
          <a:lstStyle/>
          <a:p>
            <a:r>
              <a:rPr lang="ru-RU" altLang="en-US" sz="1600" dirty="0"/>
              <a:t>Настройка базового сервера DHCPv4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Лабораторная работа. Настройка основных параметров DHCPv4 на маршрутизаторе</a:t>
            </a:r>
          </a:p>
        </p:txBody>
      </p:sp>
      <p:pic>
        <p:nvPicPr>
          <p:cNvPr id="6" name="Content Placeholder 5" descr="8.1.2.4 Lab - Configuring Basic DHCPv4 on a Router.pdf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DC027C6-D7D0-4463-97BA-EC27E14D3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44919" y="1031877"/>
            <a:ext cx="3404171" cy="3667380"/>
          </a:xfrm>
          <a:noFill/>
          <a:ln w="3175"/>
        </p:spPr>
      </p:pic>
      <p:sp>
        <p:nvSpPr>
          <p:cNvPr id="9" name="Rectangle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A289CB8-2E9E-4FC7-993F-A10C356B7615}"/>
              </a:ext>
            </a:extLst>
          </p:cNvPr>
          <p:cNvSpPr/>
          <p:nvPr/>
        </p:nvSpPr>
        <p:spPr>
          <a:xfrm>
            <a:off x="2444920" y="1041658"/>
            <a:ext cx="3408218" cy="3677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301059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09973"/>
            <a:ext cx="9144000" cy="757551"/>
          </a:xfrm>
        </p:spPr>
        <p:txBody>
          <a:bodyPr/>
          <a:lstStyle/>
          <a:p>
            <a:r>
              <a:rPr lang="ru-RU" altLang="en-US" sz="1600" dirty="0"/>
              <a:t>Настройка базового сервера DHCPv4</a:t>
            </a:r>
            <a:r>
              <a:t/>
            </a:r>
            <a:br/>
            <a:r>
              <a:rPr lang="ru-RU" smtClean="0"/>
              <a:t>Лабораторная работа. Настройка основных параметров DHCPv4 на коммутаторе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A289CB8-2E9E-4FC7-993F-A10C356B7615}"/>
              </a:ext>
            </a:extLst>
          </p:cNvPr>
          <p:cNvSpPr/>
          <p:nvPr/>
        </p:nvSpPr>
        <p:spPr>
          <a:xfrm>
            <a:off x="2444920" y="1041658"/>
            <a:ext cx="3408218" cy="3677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8.1.2.5 Lab - Configuring Basic DHCPv4 on a Switch.pdf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167BB57-E088-4E76-8D96-7CCDB06E0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497956" y="1084977"/>
            <a:ext cx="3302145" cy="3590519"/>
          </a:xfrm>
        </p:spPr>
      </p:pic>
    </p:spTree>
    <p:extLst>
      <p:ext uri="{BB962C8B-B14F-4D97-AF65-F5344CB8AC3E}">
        <p14:creationId xmlns="" xmlns:p14="http://schemas.microsoft.com/office/powerpoint/2010/main" val="119207833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18487" y="860613"/>
            <a:ext cx="3358190" cy="3814074"/>
          </a:xfrm>
        </p:spPr>
        <p:txBody>
          <a:bodyPr/>
          <a:lstStyle/>
          <a:p>
            <a:r>
              <a:rPr lang="ru-RU" smtClean="0"/>
              <a:t>Зачастую небольшие или домашние офисы и филиалы настраиваются в качестве клиентов DHCPv4.</a:t>
            </a:r>
          </a:p>
          <a:p>
            <a:r>
              <a:rPr lang="ru-RU" smtClean="0"/>
              <a:t>Используйте команду режима настройки </a:t>
            </a:r>
            <a:r>
              <a:rPr lang="ru-RU" altLang="ja-JP" b="1" dirty="0"/>
              <a:t>ip address dhcp interface</a:t>
            </a:r>
            <a:r>
              <a:rPr lang="ru-RU" smtClean="0"/>
              <a:t>.</a:t>
            </a:r>
          </a:p>
          <a:p>
            <a:endParaRPr lang="ru-RU" altLang="ja-JP" dirty="0"/>
          </a:p>
          <a:p>
            <a:endParaRPr lang="ru-RU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клиента DHCPv4</a:t>
            </a:r>
            <a:r>
              <a:t/>
            </a:r>
            <a:br/>
            <a:r>
              <a:rPr lang="ru-RU" smtClean="0"/>
              <a:t>Настройка маршрутизатора в качестве клиента DHCPv4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6C172CA-621F-4794-A076-7A24E4E7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55" y="982857"/>
            <a:ext cx="4973775" cy="2875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260624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898279" y="1022096"/>
            <a:ext cx="3167484" cy="3814074"/>
          </a:xfrm>
        </p:spPr>
        <p:txBody>
          <a:bodyPr/>
          <a:lstStyle/>
          <a:p>
            <a:r>
              <a:rPr lang="ru-RU" altLang="ja-JP" sz="1600" dirty="0"/>
              <a:t>Маршрутизаторы беспроводной связи настраиваются для автоматического получения адресов IPv4 от интернет-провайдера. </a:t>
            </a:r>
          </a:p>
          <a:p>
            <a:endParaRPr lang="ru-RU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09973"/>
            <a:ext cx="9144000" cy="757551"/>
          </a:xfrm>
        </p:spPr>
        <p:txBody>
          <a:bodyPr/>
          <a:lstStyle/>
          <a:p>
            <a:r>
              <a:rPr lang="ru-RU" altLang="en-US" sz="1600" dirty="0"/>
              <a:t>Настройка клиента DHCPv4</a:t>
            </a:r>
            <a:r>
              <a:t/>
            </a:r>
            <a:br/>
            <a:r>
              <a:rPr lang="ru-RU" smtClean="0"/>
              <a:t>Настройка маршрутизатора беспроводной связи в качестве клиента DHCPv4 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112E627-9640-4A21-AEC3-25F1F6424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6622" y="1022096"/>
            <a:ext cx="5557994" cy="2875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092544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клиента DHCPv4</a:t>
            </a:r>
            <a:r>
              <a:t/>
            </a:r>
            <a:br/>
            <a:r>
              <a:rPr lang="ru-RU" smtClean="0"/>
              <a:t>Packet Tracer. Настройка DHCPv4 с помощью Cisco IOS</a:t>
            </a:r>
          </a:p>
        </p:txBody>
      </p:sp>
      <p:pic>
        <p:nvPicPr>
          <p:cNvPr id="3" name="Picture 2" descr="8.1.3.3 Packet Tracer - Configuring DHCPv4 Using Cisco IOS Instructions.pdf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DD4521D-5D23-4FCB-8415-E10D21F805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376462" y="885060"/>
            <a:ext cx="3129497" cy="39441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FDB1F0F-A3DC-4E61-A96D-C553A9ED424E}"/>
              </a:ext>
            </a:extLst>
          </p:cNvPr>
          <p:cNvSpPr/>
          <p:nvPr/>
        </p:nvSpPr>
        <p:spPr>
          <a:xfrm>
            <a:off x="2386242" y="894841"/>
            <a:ext cx="3114828" cy="390698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398499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Поиск и устранение неполадок DHCPv4</a:t>
            </a:r>
            <a:r>
              <a:t/>
            </a:r>
            <a:br/>
            <a:r>
              <a:rPr lang="ru-RU" smtClean="0"/>
              <a:t>Задачи поиска и устранения неполадок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4F00B41-54AB-4C49-9AF3-A035D953B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16" y="1012570"/>
            <a:ext cx="8675351" cy="1686621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AEBEF35-0355-4498-836F-AFE3B20B8E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652764" y="2963243"/>
            <a:ext cx="5543221" cy="1212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0227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898279" y="953516"/>
            <a:ext cx="3167484" cy="3814074"/>
          </a:xfrm>
        </p:spPr>
        <p:txBody>
          <a:bodyPr/>
          <a:lstStyle/>
          <a:p>
            <a:r>
              <a:rPr lang="ru-RU" altLang="ja-JP" sz="1600" dirty="0"/>
              <a:t>Проверка ретрансляции DHCPv4 — используйте команду </a:t>
            </a:r>
            <a:r>
              <a:rPr lang="ru-RU" altLang="ja-JP" sz="1600" b="1" dirty="0"/>
              <a:t>show running-config</a:t>
            </a:r>
            <a:r>
              <a:rPr lang="ru-RU" altLang="ja-JP" sz="1600" dirty="0"/>
              <a:t>, чтобы проверить, настроен ли адрес ip helper.</a:t>
            </a:r>
          </a:p>
          <a:p>
            <a:r>
              <a:rPr lang="ru-RU" altLang="ja-JP" sz="1600" dirty="0"/>
              <a:t>Проверка конфигурации DHCPv4 — используйте команду </a:t>
            </a:r>
            <a:r>
              <a:rPr lang="ru-RU" altLang="ja-JP" sz="1600" b="1" dirty="0"/>
              <a:t>show running-config | include no service dhcp</a:t>
            </a:r>
            <a:r>
              <a:rPr lang="ru-RU" altLang="ja-JP" sz="1600" dirty="0"/>
              <a:t>, чтобы проверить, включен ли dhcp, поскольку нет соответствия для </a:t>
            </a:r>
            <a:r>
              <a:rPr lang="ru-RU" altLang="ja-JP" sz="1600" b="1" dirty="0"/>
              <a:t>no service dhcp</a:t>
            </a:r>
            <a:r>
              <a:rPr lang="ru-RU" altLang="ja-JP" sz="1600" dirty="0"/>
              <a:t>.</a:t>
            </a:r>
            <a:endParaRPr lang="ru-RU" altLang="ja-JP" b="1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Поиск и устранение неполадок DHCPv4</a:t>
            </a:r>
            <a:r>
              <a:t/>
            </a:r>
            <a:br/>
            <a:r>
              <a:rPr lang="ru-RU" smtClean="0"/>
              <a:t>Проверка конфигурации DHCPv4 на маршрутизаторе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664D01D-D7F2-4635-BFC2-909320B32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1835" y="992638"/>
            <a:ext cx="5590076" cy="199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44390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67388" y="865499"/>
            <a:ext cx="3416864" cy="3814074"/>
          </a:xfrm>
        </p:spPr>
        <p:txBody>
          <a:bodyPr/>
          <a:lstStyle/>
          <a:p>
            <a:r>
              <a:rPr lang="ru-RU" altLang="ja-JP" sz="1600" dirty="0"/>
              <a:t>Для отображения только сообщений протокола DHCPv4 расширенный ACL-список применяется с командой </a:t>
            </a:r>
            <a:r>
              <a:rPr lang="ru-RU" altLang="ja-JP" sz="1600" b="1" dirty="0"/>
              <a:t>debug ip packet</a:t>
            </a:r>
            <a:r>
              <a:rPr lang="ru-RU" altLang="ja-JP" sz="1600" dirty="0"/>
              <a:t>.</a:t>
            </a:r>
          </a:p>
          <a:p>
            <a:r>
              <a:rPr lang="ru-RU" sz="1600" dirty="0" smtClean="0"/>
              <a:t>Другая команда для поиска и устранения неполадок —</a:t>
            </a:r>
            <a:r>
              <a:rPr lang="ru-RU" altLang="ja-JP" sz="1600" b="1" dirty="0"/>
              <a:t> debug ip dhcp server events</a:t>
            </a:r>
            <a:r>
              <a:rPr lang="ru-RU" sz="1600" dirty="0" smtClean="0"/>
              <a:t>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Поиск и устранение неполадок DHCPv4</a:t>
            </a:r>
            <a:r>
              <a:t/>
            </a:r>
            <a:br/>
            <a:r>
              <a:rPr lang="ru-RU" smtClean="0"/>
              <a:t>Отладка DHCPv4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74E8555-E905-4F61-972F-5768A3761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972120" y="865499"/>
            <a:ext cx="4658172" cy="3555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94279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mtClean="0"/>
              <a:t>Глава 8. DHCP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Routing and Switching Essentials v6.0.</a:t>
            </a:r>
            <a:r>
              <a:t/>
            </a:r>
            <a:br/>
            <a:r>
              <a:rPr lang="ru-RU" b="1" dirty="0"/>
              <a:t>Руководство по планированию</a:t>
            </a:r>
          </a:p>
        </p:txBody>
      </p:sp>
    </p:spTree>
    <p:extLst>
      <p:ext uri="{BB962C8B-B14F-4D97-AF65-F5344CB8AC3E}">
        <p14:creationId xmlns="" xmlns:p14="http://schemas.microsoft.com/office/powerpoint/2010/main" val="91424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Поиск и устранение неполадок DHCPv4</a:t>
            </a:r>
            <a:r>
              <a:t/>
            </a:r>
            <a:br/>
            <a:r>
              <a:rPr lang="ru-RU" smtClean="0"/>
              <a:t>Лабораторная работа. Поиск и устранение неполадок DHCPv4</a:t>
            </a:r>
          </a:p>
        </p:txBody>
      </p:sp>
      <p:pic>
        <p:nvPicPr>
          <p:cNvPr id="8" name="Content Placeholder 7" descr="8.1.4.4 Lab - Troubleshooting DHCPv4.pdf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72996D2-3A37-4BEF-9F51-BD32960DD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840804" y="986318"/>
            <a:ext cx="2979151" cy="3472665"/>
          </a:xfrm>
        </p:spPr>
      </p:pic>
      <p:sp>
        <p:nvSpPr>
          <p:cNvPr id="10" name="Rectangle 9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BBC0C4A-4B98-4849-902F-D1A06EE75C45}"/>
              </a:ext>
            </a:extLst>
          </p:cNvPr>
          <p:cNvSpPr/>
          <p:nvPr/>
        </p:nvSpPr>
        <p:spPr>
          <a:xfrm>
            <a:off x="2830530" y="950360"/>
            <a:ext cx="3005191" cy="34880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257943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z="4000" dirty="0"/>
              <a:t>8.2. DHCPv6</a:t>
            </a:r>
          </a:p>
        </p:txBody>
      </p:sp>
    </p:spTree>
    <p:extLst>
      <p:ext uri="{BB962C8B-B14F-4D97-AF65-F5344CB8AC3E}">
        <p14:creationId xmlns="" xmlns:p14="http://schemas.microsoft.com/office/powerpoint/2010/main" val="355190541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SLAAC и DHCPv6</a:t>
            </a:r>
            <a:r>
              <a:rPr dirty="0"/>
              <a:t/>
            </a:r>
            <a:br>
              <a:rPr dirty="0"/>
            </a:br>
            <a:r>
              <a:rPr lang="ru-RU" sz="2000" dirty="0" smtClean="0"/>
              <a:t>Автоматическая настройка адресов без сохранения состояния (SLAAC)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44595" y="980105"/>
            <a:ext cx="3799405" cy="3694819"/>
          </a:xfrm>
        </p:spPr>
        <p:txBody>
          <a:bodyPr/>
          <a:lstStyle/>
          <a:p>
            <a:r>
              <a:rPr lang="ru-RU" sz="1400" dirty="0" smtClean="0"/>
              <a:t>Существует два способа динамического назначения глобальных индивидуальных адресов IPv6:</a:t>
            </a:r>
          </a:p>
          <a:p>
            <a:pPr lvl="1"/>
            <a:r>
              <a:rPr lang="ru-RU" sz="1200" dirty="0" smtClean="0"/>
              <a:t>автоматическая настройка без сохранения состояния адреса (Stateless Address Autoconfiguration, SLAAC);</a:t>
            </a:r>
          </a:p>
          <a:p>
            <a:pPr lvl="1"/>
            <a:r>
              <a:rPr lang="ru-RU" sz="1200" dirty="0" smtClean="0"/>
              <a:t>Протокол динамической конфигурации сетевого узла (DHCP) для протокола IPv6 (с сохранением состояния DHCPv6)</a:t>
            </a:r>
          </a:p>
          <a:p>
            <a:r>
              <a:rPr lang="ru-RU" sz="1400" dirty="0" smtClean="0"/>
              <a:t>SLAAC использует ICMPv6-сообщения запроса маршрутизатора и объявления маршрутизатора, чтобы предоставить информацию об адресации и другую информацию о конфигурации.</a:t>
            </a:r>
            <a:endParaRPr lang="ru-RU" altLang="en-US" sz="1400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5E5B72B-0316-4531-8922-C2B1AC746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8" y="980105"/>
            <a:ext cx="5294346" cy="3183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51814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SLAAC и DHCPv6</a:t>
            </a:r>
            <a:r>
              <a:t/>
            </a:r>
            <a:br/>
            <a:r>
              <a:rPr lang="ru-RU" smtClean="0"/>
              <a:t>Принципы работы SLAAC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6696" y="798944"/>
            <a:ext cx="4073236" cy="3841514"/>
          </a:xfrm>
        </p:spPr>
        <p:txBody>
          <a:bodyPr/>
          <a:lstStyle/>
          <a:p>
            <a:r>
              <a:rPr lang="ru-RU" altLang="en-US" sz="1200" dirty="0"/>
              <a:t>На маршрутизаторе должна быть включена маршрутизация IPv6 —</a:t>
            </a:r>
            <a:r>
              <a:rPr lang="ru-RU" altLang="en-US" sz="1200" b="1" dirty="0"/>
              <a:t> ipv6 unicast-routing</a:t>
            </a:r>
          </a:p>
          <a:p>
            <a:r>
              <a:rPr lang="ru-RU" altLang="en-US" sz="1200" dirty="0"/>
              <a:t>Компьютер PC1 отправляет на групповой адрес всех маршрутизаторов сообщение RS (запрос на доступность маршрутизаторов) о том, что ему требуется ответ RA (сообщение объявления маршрутизатора).</a:t>
            </a:r>
          </a:p>
          <a:p>
            <a:r>
              <a:rPr lang="ru-RU" altLang="en-US" sz="1200" dirty="0"/>
              <a:t>Маршрутизатор R1 отправляет сообщение RA, содержащее префикс и длину префикса сети.</a:t>
            </a:r>
          </a:p>
          <a:p>
            <a:r>
              <a:rPr lang="ru-RU" altLang="en-US" sz="1200" dirty="0"/>
              <a:t>PC1 использует эту информацию для создания собственного глобального индивидуального адреса IPv6. Он создает идентификатор своего интерфейса </a:t>
            </a:r>
            <a:r>
              <a:rPr lang="ru-RU" altLang="en-US" sz="1200" dirty="0" smtClean="0"/>
              <a:t>с помощью </a:t>
            </a:r>
            <a:r>
              <a:rPr lang="ru-RU" altLang="en-US" sz="1200" dirty="0"/>
              <a:t>EUI-64 или путем случайного создания.</a:t>
            </a:r>
          </a:p>
          <a:p>
            <a:r>
              <a:rPr lang="ru-RU" altLang="en-US" sz="1200" dirty="0"/>
              <a:t>PC1 должен проверить, что адрес является уникальным, путем отправки сообщения опроса соседа ICMPv6.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AB9BEAE-CC3A-4369-8BCA-ED326ECC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095" y="904620"/>
            <a:ext cx="4702615" cy="3173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960825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SLAAC и DHCPv6</a:t>
            </a:r>
            <a:r>
              <a:t/>
            </a:r>
            <a:br/>
            <a:r>
              <a:rPr lang="ru-RU" smtClean="0"/>
              <a:t>SLAAC и DHCPv6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909400" y="739010"/>
            <a:ext cx="4073236" cy="3841514"/>
          </a:xfrm>
        </p:spPr>
        <p:txBody>
          <a:bodyPr/>
          <a:lstStyle/>
          <a:p>
            <a:r>
              <a:rPr lang="ru-RU" altLang="en-US" sz="1600" dirty="0"/>
              <a:t>Различные сочетания флага управляемой конфигурации адресов (флага M) и флага другой конфигурации (флага O) в сообщении RA определяют, как назначается адрес IPv6:</a:t>
            </a:r>
          </a:p>
          <a:p>
            <a:pPr lvl="1"/>
            <a:r>
              <a:rPr lang="ru-RU" dirty="0" smtClean="0"/>
              <a:t>SLAAC (только объявление маршрутизатора);</a:t>
            </a:r>
          </a:p>
          <a:p>
            <a:pPr lvl="1"/>
            <a:r>
              <a:rPr lang="ru-RU" dirty="0" smtClean="0"/>
              <a:t>протокол DHCPv6 без отслеживания состояния (объявления маршрутизатора и DHCPv6);</a:t>
            </a:r>
          </a:p>
          <a:p>
            <a:pPr lvl="1"/>
            <a:r>
              <a:rPr lang="ru-RU" dirty="0" smtClean="0"/>
              <a:t>протокол DHCPv6 с отслеживанием состояния (только DHCPv6).</a:t>
            </a:r>
          </a:p>
          <a:p>
            <a:endParaRPr lang="ru-RU" altLang="en-US" sz="1400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FBEC580-E588-4B63-8DD7-E5FBF35FD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4" y="833173"/>
            <a:ext cx="4759126" cy="3225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323711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SLAAC и DHCPv6</a:t>
            </a:r>
            <a:r>
              <a:t/>
            </a:r>
            <a:br/>
            <a:r>
              <a:rPr lang="ru-RU" smtClean="0"/>
              <a:t>Вариант SLAAC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1586" y="795954"/>
            <a:ext cx="8992414" cy="998617"/>
          </a:xfrm>
        </p:spPr>
        <p:txBody>
          <a:bodyPr rIns="144000"/>
          <a:lstStyle/>
          <a:p>
            <a:r>
              <a:rPr lang="ru-RU" altLang="en-US" sz="1600" dirty="0"/>
              <a:t>На маршрутизаторах Cisco вариант SLAAC используется по умолчанию. Флаги 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ru-RU" altLang="en-US" sz="1600" dirty="0" smtClean="0"/>
              <a:t>M и </a:t>
            </a:r>
            <a:r>
              <a:rPr lang="ru-RU" altLang="en-US" sz="1600" dirty="0"/>
              <a:t>O </a:t>
            </a:r>
            <a:r>
              <a:rPr lang="ru-RU" altLang="en-US" sz="1600" dirty="0" smtClean="0"/>
              <a:t>в сообщении </a:t>
            </a:r>
            <a:r>
              <a:rPr lang="ru-RU" altLang="en-US" sz="1600" dirty="0"/>
              <a:t>RA устанавливаются в значение 0.</a:t>
            </a:r>
          </a:p>
          <a:p>
            <a:r>
              <a:rPr lang="ru-RU" altLang="en-US" sz="1600" spc="-30" dirty="0"/>
              <a:t>Этот вариант предписывает клиенту использовать только информацию из </a:t>
            </a:r>
            <a:r>
              <a:rPr lang="ru-RU" altLang="en-US" sz="1600" dirty="0"/>
              <a:t>сообщения RA.</a:t>
            </a:r>
          </a:p>
          <a:p>
            <a:endParaRPr lang="ru-RU" altLang="en-US" sz="16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A770D4E-5A81-4B8E-BDAE-40480336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139" y="1813804"/>
            <a:ext cx="6658601" cy="2858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887170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SLAAC и DHCPv6</a:t>
            </a:r>
            <a:r>
              <a:t/>
            </a:r>
            <a:br/>
            <a:r>
              <a:rPr lang="ru-RU" smtClean="0"/>
              <a:t>Вариант DHCPv6 без сохранения состояния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3530464" cy="3768166"/>
          </a:xfrm>
        </p:spPr>
        <p:txBody>
          <a:bodyPr/>
          <a:lstStyle/>
          <a:p>
            <a:r>
              <a:rPr lang="ru-RU" altLang="en-US" sz="1600" dirty="0"/>
              <a:t>Протокол DHCPv6 определяется в RFC 3315.</a:t>
            </a:r>
          </a:p>
          <a:p>
            <a:r>
              <a:rPr lang="ru-RU" altLang="en-US" sz="1600" dirty="0"/>
              <a:t>Вариант DHCPv6 без сохранения состояния — клиент использует сообщение RA для адресации, дополнительные параметры поступают от сервера DHCPv6.</a:t>
            </a:r>
          </a:p>
          <a:p>
            <a:r>
              <a:rPr lang="ru-RU" altLang="en-US" sz="1600" dirty="0"/>
              <a:t>Флаг O устанавливается </a:t>
            </a:r>
            <a:r>
              <a:rPr lang="ru-RU" altLang="en-US" sz="1600" dirty="0" smtClean="0"/>
              <a:t>в значение</a:t>
            </a:r>
            <a:r>
              <a:rPr lang="ru-RU" altLang="en-US" sz="1600" dirty="0"/>
              <a:t> 1, а флаг M остается со значением по умолчанию, равным 0. Используйте команду </a:t>
            </a:r>
            <a:r>
              <a:rPr lang="ru-RU" altLang="en-US" sz="1600" b="1" dirty="0"/>
              <a:t>ipv6 nd other-config-flag</a:t>
            </a:r>
            <a:r>
              <a:rPr lang="ru-RU" altLang="en-US" sz="1600" dirty="0"/>
              <a:t>.</a:t>
            </a:r>
            <a:endParaRPr lang="ru-RU" altLang="en-US" sz="1600" b="1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5AEB51E-8480-44F1-B89E-2A7A091F1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219" y="867402"/>
            <a:ext cx="5118487" cy="2650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214039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SLAAC и DHCPv6</a:t>
            </a:r>
            <a:r>
              <a:t/>
            </a:r>
            <a:br/>
            <a:r>
              <a:rPr lang="ru-RU" smtClean="0"/>
              <a:t>Вариант DHCPv6 с сохранением состояния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17357" y="833174"/>
            <a:ext cx="3204963" cy="3753497"/>
          </a:xfrm>
        </p:spPr>
        <p:txBody>
          <a:bodyPr/>
          <a:lstStyle/>
          <a:p>
            <a:r>
              <a:rPr lang="ru-RU" altLang="en-US" sz="1600" dirty="0"/>
              <a:t>Сообщение RA указывает клиенту не использовать информацию из сообщения RA.</a:t>
            </a:r>
          </a:p>
          <a:p>
            <a:r>
              <a:rPr lang="ru-RU" altLang="en-US" sz="1600" dirty="0"/>
              <a:t>Вся информация об адресации и конфигурации должна быть получена от сервера DHCPv6 </a:t>
            </a:r>
            <a:r>
              <a:rPr lang="ru-RU" altLang="en-US" sz="1600" dirty="0" smtClean="0"/>
              <a:t>с сохранением </a:t>
            </a:r>
            <a:r>
              <a:rPr lang="ru-RU" altLang="en-US" sz="1600" dirty="0"/>
              <a:t>состояния.</a:t>
            </a:r>
          </a:p>
          <a:p>
            <a:r>
              <a:rPr lang="ru-RU" altLang="en-US" sz="1600" dirty="0"/>
              <a:t>Флаг M устанавливается </a:t>
            </a:r>
            <a:r>
              <a:rPr lang="ru-RU" altLang="en-US" sz="1600" dirty="0" smtClean="0"/>
              <a:t>в значение</a:t>
            </a:r>
            <a:r>
              <a:rPr lang="ru-RU" altLang="en-US" sz="1600" dirty="0"/>
              <a:t> 1. Используйте команду </a:t>
            </a:r>
            <a:r>
              <a:rPr lang="ru-RU" altLang="en-US" sz="1600" b="1" dirty="0"/>
              <a:t>ipv6 nd managed-config-flag</a:t>
            </a:r>
            <a:r>
              <a:rPr lang="ru-RU" altLang="en-US" sz="1600" dirty="0"/>
              <a:t>.</a:t>
            </a:r>
            <a:endParaRPr lang="ru-RU" altLang="en-US" sz="1600" b="1" dirty="0"/>
          </a:p>
          <a:p>
            <a:endParaRPr lang="ru-RU" altLang="en-US" sz="16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3B13EB5-536F-4FAA-9044-FF130CDA6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25" y="919288"/>
            <a:ext cx="5269221" cy="2664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934463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SLAAC и DHCPv6</a:t>
            </a:r>
            <a:r>
              <a:t/>
            </a:r>
            <a:br/>
            <a:r>
              <a:rPr lang="ru-RU" smtClean="0"/>
              <a:t>Принципы работы DHCPv6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16010" y="518017"/>
            <a:ext cx="4527990" cy="4308255"/>
          </a:xfrm>
        </p:spPr>
        <p:txBody>
          <a:bodyPr/>
          <a:lstStyle/>
          <a:p>
            <a:r>
              <a:rPr lang="ru-RU" sz="1400" dirty="0" smtClean="0"/>
              <a:t>Сообщения DHCPv6 от сервера к клиенту используют порт UDP 546. Сообщения от клиента на сервер используют порт UDP 547.</a:t>
            </a:r>
          </a:p>
          <a:p>
            <a:r>
              <a:rPr lang="ru-RU" sz="1400" dirty="0" smtClean="0"/>
              <a:t>Клиент отправляет сообщение DHCPv6 SOLICIT, используя FF02::1:2.</a:t>
            </a:r>
          </a:p>
          <a:p>
            <a:r>
              <a:rPr lang="ru-RU" sz="1400" dirty="0" smtClean="0"/>
              <a:t>Сервер DHCPv6 отвечает сообщением DHCPv6 ADVERTISE в форме одноадресной рассылки.</a:t>
            </a:r>
          </a:p>
          <a:p>
            <a:r>
              <a:rPr lang="ru-RU" sz="1400" dirty="0" smtClean="0"/>
              <a:t>Клиент DHCPv6 без отслеживания состояния — создает собственный адрес. Отправляет сообщение DHCPv6 INFORMATION-REQUEST на сервер DHCPv6, запрашивая только параметры конфигурации.</a:t>
            </a:r>
          </a:p>
          <a:p>
            <a:r>
              <a:rPr lang="ru-RU" sz="1400" dirty="0" smtClean="0"/>
              <a:t>Клиент DHCPv6 с сохранением состояния — отправляет сообщение DHCPv6 REQUEST на сервер для получения адреса IPv6 и всех остальных параметров конфигурации.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41ABCB3-13D7-4987-8777-CF9EADD0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5" y="798944"/>
            <a:ext cx="4594195" cy="3422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0606058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" y="87113"/>
            <a:ext cx="9144000" cy="757551"/>
          </a:xfrm>
        </p:spPr>
        <p:txBody>
          <a:bodyPr/>
          <a:lstStyle/>
          <a:p>
            <a:r>
              <a:rPr lang="ru-RU" altLang="en-US" sz="1600" dirty="0"/>
              <a:t>DHCPv6 без сохранения состояния</a:t>
            </a:r>
            <a:r>
              <a:rPr dirty="0"/>
              <a:t/>
            </a:r>
            <a:br>
              <a:rPr dirty="0"/>
            </a:br>
            <a:r>
              <a:rPr lang="ru-RU" sz="2000" dirty="0" smtClean="0"/>
              <a:t>Настройка маршрутизатора в качестве сервера DHCPv6 без сохранения состояния</a:t>
            </a:r>
            <a:endParaRPr lang="ru-RU" altLang="en-US" sz="20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913122"/>
            <a:ext cx="7911760" cy="3264512"/>
          </a:xfrm>
        </p:spPr>
        <p:txBody>
          <a:bodyPr/>
          <a:lstStyle/>
          <a:p>
            <a:r>
              <a:rPr lang="ru-RU" altLang="en-US" sz="1600" b="1" dirty="0"/>
              <a:t>Шаг 1.</a:t>
            </a:r>
            <a:r>
              <a:rPr lang="ru-RU" altLang="en-US" sz="1600" dirty="0"/>
              <a:t> Включение маршрутизации IPv6. </a:t>
            </a:r>
            <a:r>
              <a:rPr lang="ru-RU" altLang="en-US" sz="1600" b="1" dirty="0"/>
              <a:t>ipv6 unicast-routing</a:t>
            </a:r>
          </a:p>
          <a:p>
            <a:r>
              <a:rPr lang="ru-RU" altLang="en-US" sz="1600" b="1" dirty="0"/>
              <a:t>Шаг 2.</a:t>
            </a:r>
            <a:r>
              <a:rPr lang="ru-RU" altLang="en-US" sz="1600" dirty="0"/>
              <a:t> Настройка пула DHCPv6. </a:t>
            </a:r>
            <a:r>
              <a:rPr lang="ru-RU" altLang="en-US" sz="1600" b="1" dirty="0"/>
              <a:t>ipv6 dhcp pool </a:t>
            </a:r>
            <a:r>
              <a:rPr lang="ru-RU" altLang="en-US" sz="1600" i="1" dirty="0"/>
              <a:t>имя-пула</a:t>
            </a:r>
          </a:p>
          <a:p>
            <a:r>
              <a:rPr lang="ru-RU" altLang="en-US" sz="1600" b="1" dirty="0"/>
              <a:t>Шаг 3.</a:t>
            </a:r>
            <a:r>
              <a:rPr lang="ru-RU" altLang="en-US" sz="1600" dirty="0"/>
              <a:t> Настройка параметров пула</a:t>
            </a:r>
            <a:r>
              <a:rPr lang="ru-RU" altLang="en-US" sz="1600" b="1" dirty="0" smtClean="0"/>
              <a:t>. dns-server </a:t>
            </a:r>
            <a:r>
              <a:rPr lang="ru-RU" altLang="en-US" sz="1600" i="1" dirty="0"/>
              <a:t>адрес-сервера</a:t>
            </a:r>
          </a:p>
          <a:p>
            <a:r>
              <a:rPr lang="ru-RU" altLang="en-US" sz="1600" b="1" dirty="0"/>
              <a:t>Шаг 4</a:t>
            </a:r>
            <a:r>
              <a:rPr lang="ru-RU" sz="1600" b="1" dirty="0" smtClean="0"/>
              <a:t>.</a:t>
            </a:r>
            <a:r>
              <a:rPr lang="ru-RU" altLang="en-US" sz="1600" dirty="0"/>
              <a:t> Настройка интерфейса DHCPv6.</a:t>
            </a:r>
            <a:r>
              <a:rPr lang="ru-RU" altLang="en-US" sz="1600" b="1" dirty="0"/>
              <a:t> ipv6 dhcp server </a:t>
            </a:r>
            <a:r>
              <a:rPr lang="ru-RU" altLang="en-US" sz="1600" i="1" dirty="0"/>
              <a:t>имя-пула</a:t>
            </a:r>
          </a:p>
        </p:txBody>
      </p:sp>
      <p:pic>
        <p:nvPicPr>
          <p:cNvPr id="10" name="Picture 9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19E1AA-AC56-48EE-BAA7-6B9E1876E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514358" y="2487451"/>
            <a:ext cx="6115284" cy="2006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203598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smtClean="0"/>
              <a:t>Какие упражнения относятся к данной главе?</a:t>
            </a:r>
            <a:endParaRPr lang="ru-RU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8. Упражнения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78363962"/>
              </p:ext>
            </p:extLst>
          </p:nvPr>
        </p:nvGraphicFramePr>
        <p:xfrm>
          <a:off x="457291" y="1122081"/>
          <a:ext cx="8229418" cy="324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Страница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Тип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Название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Необязательно?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8.1.1.5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Интерактивное упражнение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+mn-lt"/>
                        </a:rPr>
                        <a:t>Определение этапов в работе протокола DHCPv4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8.1.2.1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сервера DHCPv4.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8.1.2.3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Настройка ретрансляции DCHPv4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8.1.2.4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Лабораторная работа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+mn-lt"/>
                        </a:rPr>
                        <a:t>Базовая настройка DHCPv4 на маршрутизаторе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8.1.2.5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Лабораторная работа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Базовая настройка DHCPv4 на коммутаторе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8.1.3.1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+mn-lt"/>
                        </a:rPr>
                        <a:t>Настройка маршрутизатора в качестве DHCP-клиента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8.1.3.3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Cisco Packet Tracer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маршрутизатора DHCPv4 с помощью Cisco IOS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8.1.4.4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Лабораторная работа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Поиск и устранение неполадок, связанных с протоколом DCHPv4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8.2.1.8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Интерактивное упражнение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Определение этапов в работе протокола DHCPv6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58290097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8.2.2.3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Инструмент проверки синтаксиса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и проверка протокола DHCPv6 без сохранения состояния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  <a:p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68400" marR="68580" marT="34290" marB="3429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406068602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4" y="4438227"/>
            <a:ext cx="6948000" cy="269247"/>
          </a:xfrm>
          <a:prstGeom prst="rect">
            <a:avLst/>
          </a:prstGeom>
          <a:ln/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ctr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ru-RU" sz="1000" kern="0" dirty="0">
                <a:solidFill>
                  <a:srgbClr val="000000"/>
                </a:solidFill>
              </a:rPr>
              <a:t>В этой главе для выполнения упражнений с программой Packet Tracer используйте следующий пароль: </a:t>
            </a:r>
            <a:r>
              <a:rPr lang="ru-RU" sz="1000" b="1" kern="0" dirty="0">
                <a:solidFill>
                  <a:srgbClr val="000000"/>
                </a:solidFill>
              </a:rPr>
              <a:t>PT_ccna5</a:t>
            </a:r>
            <a:r>
              <a:rPr sz="1000" dirty="0" smtClean="0"/>
              <a:t>.</a:t>
            </a:r>
            <a:endParaRPr lang="ru-RU" sz="1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" y="87113"/>
            <a:ext cx="9144000" cy="757551"/>
          </a:xfrm>
        </p:spPr>
        <p:txBody>
          <a:bodyPr/>
          <a:lstStyle/>
          <a:p>
            <a:r>
              <a:rPr lang="ru-RU" altLang="en-US" sz="1600" dirty="0"/>
              <a:t>DHCPv6 без сохранения состояния</a:t>
            </a:r>
            <a:r>
              <a:rPr dirty="0"/>
              <a:t/>
            </a:r>
            <a:br>
              <a:rPr dirty="0"/>
            </a:br>
            <a:r>
              <a:rPr lang="ru-RU" sz="2000" dirty="0" smtClean="0"/>
              <a:t>Настройка маршрутизатора в качестве клиента DHCPv6 без сохранения состояния</a:t>
            </a:r>
            <a:endParaRPr lang="ru-RU" altLang="en-US" sz="20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913122"/>
            <a:ext cx="9011974" cy="873381"/>
          </a:xfrm>
        </p:spPr>
        <p:txBody>
          <a:bodyPr/>
          <a:lstStyle/>
          <a:p>
            <a:r>
              <a:rPr lang="ru-RU" altLang="en-US" sz="1600" b="1" dirty="0"/>
              <a:t>Шаг 1.</a:t>
            </a:r>
            <a:r>
              <a:rPr lang="ru-RU" altLang="en-US" sz="1600" dirty="0"/>
              <a:t> Включение IPv6 на интерфейсе: </a:t>
            </a:r>
            <a:r>
              <a:rPr lang="ru-RU" altLang="en-US" sz="1600" b="1" dirty="0"/>
              <a:t>ipv6 enable</a:t>
            </a:r>
          </a:p>
          <a:p>
            <a:r>
              <a:rPr lang="ru-RU" altLang="en-US" sz="1600" b="1" dirty="0"/>
              <a:t>Шаг 2.</a:t>
            </a:r>
            <a:r>
              <a:rPr lang="ru-RU" altLang="en-US" sz="1600" dirty="0"/>
              <a:t> Включение автоматической настройки адресации IPv6:</a:t>
            </a:r>
            <a:r>
              <a:rPr lang="ru-RU" altLang="en-US" sz="1600" b="1" dirty="0"/>
              <a:t> ipv6 address autoconfig</a:t>
            </a:r>
            <a:r>
              <a:rPr lang="ru-RU" sz="1600" dirty="0" smtClean="0"/>
              <a:t> 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51BA5AF-EB3D-49D2-AA65-0D1E34423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03" y="1884965"/>
            <a:ext cx="6783485" cy="2746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482147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DHCPv6 без сохранения состояния</a:t>
            </a:r>
            <a:r>
              <a:t/>
            </a:r>
            <a:br/>
            <a:r>
              <a:rPr lang="ru-RU" smtClean="0"/>
              <a:t>Проверка DHCPv6 без сохранения состояния</a:t>
            </a:r>
            <a:endParaRPr lang="ru-RU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867402"/>
            <a:ext cx="3891576" cy="2120290"/>
          </a:xfrm>
        </p:spPr>
        <p:txBody>
          <a:bodyPr/>
          <a:lstStyle/>
          <a:p>
            <a:r>
              <a:rPr lang="ru-RU" altLang="en-US" sz="1700" dirty="0"/>
              <a:t>Команды для проверки DHCPv6 без сохранения состояния:</a:t>
            </a:r>
          </a:p>
          <a:p>
            <a:pPr lvl="1"/>
            <a:r>
              <a:rPr lang="ru-RU" altLang="en-US" sz="1500" b="1" dirty="0"/>
              <a:t>show ipv6 dhcp pool</a:t>
            </a:r>
          </a:p>
          <a:p>
            <a:pPr lvl="1"/>
            <a:r>
              <a:rPr lang="ru-RU" altLang="en-US" sz="1500" b="1" dirty="0"/>
              <a:t>show running-config</a:t>
            </a:r>
          </a:p>
          <a:p>
            <a:pPr lvl="1"/>
            <a:r>
              <a:rPr lang="ru-RU" altLang="en-US" sz="1500" b="1" dirty="0"/>
              <a:t>show ipv6 interface</a:t>
            </a:r>
          </a:p>
          <a:p>
            <a:pPr lvl="1"/>
            <a:r>
              <a:rPr lang="ru-RU" altLang="en-US" sz="1500" b="1" dirty="0"/>
              <a:t>debug ipv6 dhcp detail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EE3A980-93BC-40AC-88D0-65DFFCE98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61847" y="2896347"/>
            <a:ext cx="3661755" cy="1513473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0EE5AEF-A50A-4490-BBF8-4EB0528921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08327" y="1167787"/>
            <a:ext cx="4803647" cy="2671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711790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" y="87113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Сервер DHCPv6 с сохранением состояния</a:t>
            </a:r>
            <a:r>
              <a:rPr dirty="0"/>
              <a:t/>
            </a:r>
            <a:br>
              <a:rPr dirty="0"/>
            </a:br>
            <a:r>
              <a:rPr lang="ru-RU" sz="2000" dirty="0" smtClean="0"/>
              <a:t>Настройка маршрутизатора в качестве сервера DHCPv6 с сохранением состояния</a:t>
            </a:r>
            <a:endParaRPr lang="ru-RU" altLang="en-US" sz="20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2026" y="913122"/>
            <a:ext cx="4552440" cy="3953454"/>
          </a:xfrm>
        </p:spPr>
        <p:txBody>
          <a:bodyPr/>
          <a:lstStyle/>
          <a:p>
            <a:r>
              <a:rPr lang="ru-RU" altLang="en-US" sz="1600" b="1" dirty="0"/>
              <a:t>Шаг 1.</a:t>
            </a:r>
            <a:r>
              <a:rPr lang="ru-RU" altLang="en-US" sz="1600" dirty="0"/>
              <a:t> Включение маршрутизации IPv6</a:t>
            </a:r>
            <a:r>
              <a:rPr lang="ru-RU" altLang="en-US" sz="1600" dirty="0" smtClean="0"/>
              <a:t>. </a:t>
            </a:r>
            <a:endParaRPr lang="ru-RU" altLang="en-US" sz="1600" dirty="0"/>
          </a:p>
          <a:p>
            <a:pPr lvl="1"/>
            <a:r>
              <a:rPr lang="ru-RU" altLang="en-US" b="1" dirty="0"/>
              <a:t>ipv6 unicast routing</a:t>
            </a:r>
          </a:p>
          <a:p>
            <a:r>
              <a:rPr lang="ru-RU" altLang="en-US" sz="1600" b="1" dirty="0"/>
              <a:t>Шаг 2.</a:t>
            </a:r>
            <a:r>
              <a:rPr lang="ru-RU" altLang="en-US" sz="1600" dirty="0"/>
              <a:t> Настройка пула DHCPv6.</a:t>
            </a:r>
          </a:p>
          <a:p>
            <a:pPr lvl="1"/>
            <a:r>
              <a:rPr lang="ru-RU" altLang="en-US" b="1" dirty="0"/>
              <a:t>ipv6 dhcp pool </a:t>
            </a:r>
            <a:r>
              <a:rPr lang="ru-RU" altLang="en-US" i="1" dirty="0"/>
              <a:t>имя-пула</a:t>
            </a:r>
          </a:p>
          <a:p>
            <a:r>
              <a:rPr lang="ru-RU" altLang="en-US" sz="1600" b="1" dirty="0"/>
              <a:t>Шаг 3</a:t>
            </a:r>
            <a:r>
              <a:rPr lang="ru-RU" altLang="en-US" sz="1600" b="1" i="1" dirty="0"/>
              <a:t>.</a:t>
            </a:r>
            <a:r>
              <a:rPr lang="ru-RU" altLang="en-US" sz="1600" dirty="0"/>
              <a:t> Настройка параметров пула:</a:t>
            </a:r>
          </a:p>
          <a:p>
            <a:pPr lvl="1"/>
            <a:r>
              <a:rPr lang="ru-RU" altLang="en-US" b="1" dirty="0"/>
              <a:t>address prefix </a:t>
            </a:r>
            <a:r>
              <a:rPr lang="ru-RU" altLang="en-US" i="1" dirty="0"/>
              <a:t>префикс или длина</a:t>
            </a:r>
          </a:p>
          <a:p>
            <a:pPr lvl="1"/>
            <a:r>
              <a:rPr lang="ru-RU" altLang="en-US" b="1" dirty="0"/>
              <a:t>dns-server </a:t>
            </a:r>
            <a:r>
              <a:rPr lang="ru-RU" altLang="en-US" i="1" dirty="0"/>
              <a:t>адрес-сервера-dns</a:t>
            </a:r>
          </a:p>
          <a:p>
            <a:pPr lvl="1"/>
            <a:r>
              <a:rPr lang="ru-RU" altLang="en-US" b="1" dirty="0"/>
              <a:t>domain-name</a:t>
            </a:r>
            <a:r>
              <a:rPr lang="ru-RU" sz="1200" dirty="0" smtClean="0"/>
              <a:t> </a:t>
            </a:r>
            <a:r>
              <a:rPr lang="ru-RU" altLang="en-US" i="1" dirty="0"/>
              <a:t>имя-домена</a:t>
            </a:r>
          </a:p>
          <a:p>
            <a:r>
              <a:rPr lang="ru-RU" altLang="en-US" sz="1600" b="1" dirty="0"/>
              <a:t>Шаг 4</a:t>
            </a:r>
            <a:r>
              <a:rPr lang="ru-RU" altLang="en-US" sz="1600" b="1" i="1" dirty="0"/>
              <a:t>.</a:t>
            </a:r>
            <a:r>
              <a:rPr lang="ru-RU" altLang="en-US" sz="1600" dirty="0"/>
              <a:t> Настройка интерфейса DHCPv6: </a:t>
            </a:r>
          </a:p>
          <a:p>
            <a:pPr lvl="1"/>
            <a:r>
              <a:rPr lang="ru-RU" altLang="en-US" b="1" dirty="0"/>
              <a:t>ipv6 dhcp server </a:t>
            </a:r>
            <a:r>
              <a:rPr lang="ru-RU" altLang="en-US" i="1" dirty="0"/>
              <a:t>имя-пула</a:t>
            </a:r>
          </a:p>
          <a:p>
            <a:pPr lvl="1"/>
            <a:r>
              <a:rPr lang="ru-RU" altLang="en-US" b="1" dirty="0"/>
              <a:t>ipv6 nd managed-config-flag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1FC6E5F-65CA-424C-A873-8661E8C97A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036046" y="1251799"/>
            <a:ext cx="4975928" cy="1958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426565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" y="87113"/>
            <a:ext cx="9144000" cy="757551"/>
          </a:xfrm>
        </p:spPr>
        <p:txBody>
          <a:bodyPr/>
          <a:lstStyle/>
          <a:p>
            <a:r>
              <a:rPr lang="ru-RU" altLang="en-US" sz="1600" dirty="0"/>
              <a:t>Сервер DHCPv6 с сохранением состояния</a:t>
            </a:r>
            <a:r>
              <a:rPr dirty="0"/>
              <a:t/>
            </a:r>
            <a:br>
              <a:rPr dirty="0"/>
            </a:br>
            <a:r>
              <a:rPr lang="ru-RU" sz="2000" dirty="0" smtClean="0"/>
              <a:t>Настройка маршрутизатора в качестве клиента DHCPv6 с сохранением состояния</a:t>
            </a:r>
            <a:endParaRPr lang="ru-RU" altLang="en-US" sz="20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39601" y="3345719"/>
            <a:ext cx="8904399" cy="1276248"/>
          </a:xfrm>
        </p:spPr>
        <p:txBody>
          <a:bodyPr/>
          <a:lstStyle/>
          <a:p>
            <a:r>
              <a:rPr lang="ru-RU" altLang="en-US" b="1" dirty="0"/>
              <a:t>Шаг 1</a:t>
            </a:r>
            <a:r>
              <a:rPr lang="ru-RU" b="1" dirty="0" smtClean="0"/>
              <a:t>.</a:t>
            </a:r>
            <a:r>
              <a:rPr lang="ru-RU" altLang="en-US" dirty="0"/>
              <a:t> Разрешение маршрутизатору отправлять сообщения RS и участвовать в DHCPv6.</a:t>
            </a:r>
          </a:p>
          <a:p>
            <a:pPr lvl="1"/>
            <a:r>
              <a:rPr lang="ru-RU" altLang="en-US" b="1" dirty="0"/>
              <a:t>ipv6 enable</a:t>
            </a:r>
          </a:p>
          <a:p>
            <a:r>
              <a:rPr lang="ru-RU" altLang="en-US" b="1" dirty="0"/>
              <a:t>Шаг 2.</a:t>
            </a:r>
            <a:r>
              <a:rPr lang="ru-RU" altLang="en-US" dirty="0"/>
              <a:t> Настройка маршрутизатора как клиента DHCPv6.</a:t>
            </a:r>
          </a:p>
          <a:p>
            <a:pPr lvl="1"/>
            <a:r>
              <a:rPr lang="ru-RU" altLang="en-US" b="1" dirty="0"/>
              <a:t>ipv6 address dhcp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A83C1BB-7018-4C63-86FF-7D3BFB648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570" y="798944"/>
            <a:ext cx="5298438" cy="2476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361368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Сервер DHCPv6 с сохранением состояния</a:t>
            </a:r>
            <a:r>
              <a:t/>
            </a:r>
            <a:br/>
            <a:r>
              <a:rPr lang="ru-RU" smtClean="0"/>
              <a:t>Проверка DHCPv6 с сохранением состояния</a:t>
            </a:r>
            <a:endParaRPr lang="ru-RU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1803" y="910577"/>
            <a:ext cx="4899617" cy="1720157"/>
          </a:xfrm>
        </p:spPr>
        <p:txBody>
          <a:bodyPr/>
          <a:lstStyle/>
          <a:p>
            <a:r>
              <a:rPr lang="ru-RU" altLang="en-US" sz="1700" dirty="0"/>
              <a:t>Для проверки DHCPv6 </a:t>
            </a:r>
            <a:r>
              <a:rPr lang="ru-RU" altLang="en-US" sz="1700" dirty="0" smtClean="0"/>
              <a:t>с сохранением </a:t>
            </a:r>
            <a:r>
              <a:rPr lang="ru-RU" altLang="en-US" sz="1700" dirty="0"/>
              <a:t>состояния используйте следующие команды:</a:t>
            </a:r>
          </a:p>
          <a:p>
            <a:pPr lvl="1"/>
            <a:r>
              <a:rPr lang="ru-RU" altLang="en-US" sz="1500" b="1" dirty="0"/>
              <a:t>show ipv6 dhcp pool</a:t>
            </a:r>
          </a:p>
          <a:p>
            <a:pPr lvl="1"/>
            <a:r>
              <a:rPr lang="ru-RU" altLang="en-US" sz="1500" b="1" dirty="0"/>
              <a:t>show ipv6 dhcp binding</a:t>
            </a:r>
          </a:p>
          <a:p>
            <a:pPr lvl="1"/>
            <a:r>
              <a:rPr lang="ru-RU" altLang="en-US" sz="1500" b="1" dirty="0"/>
              <a:t>show ipv6 interface 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F77476F-312E-481D-92B9-024624968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7620" y="2742367"/>
            <a:ext cx="4433396" cy="1325452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3C36FFF-20AF-43EC-BAAB-950AC24233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41421" y="1083743"/>
            <a:ext cx="3907122" cy="2976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7838634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Сервер DHCPv6 с сохранением состояния</a:t>
            </a:r>
            <a:r>
              <a:rPr dirty="0"/>
              <a:t/>
            </a:r>
            <a:br>
              <a:rPr dirty="0"/>
            </a:br>
            <a:r>
              <a:rPr lang="ru-RU" sz="2100" dirty="0" smtClean="0"/>
              <a:t>Настройка маршрутизатора в качестве агента ретрансляции DHCPv6</a:t>
            </a:r>
            <a:endParaRPr lang="ru-RU" altLang="en-US" sz="2100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84465" y="931204"/>
            <a:ext cx="3979475" cy="2654115"/>
          </a:xfrm>
        </p:spPr>
        <p:txBody>
          <a:bodyPr/>
          <a:lstStyle/>
          <a:p>
            <a:r>
              <a:rPr lang="ru-RU" altLang="en-US" sz="1700" dirty="0"/>
              <a:t>Если сервер DHCPv6 расположен с клиентом </a:t>
            </a:r>
            <a:r>
              <a:rPr lang="ru-RU" altLang="en-US" sz="1700" dirty="0" smtClean="0"/>
              <a:t>в разных </a:t>
            </a:r>
            <a:r>
              <a:rPr lang="ru-RU" altLang="en-US" sz="1700" dirty="0"/>
              <a:t>сетях, можно настроить маршрутизатор </a:t>
            </a:r>
            <a:r>
              <a:rPr lang="ru-RU" altLang="en-US" sz="1700" dirty="0" smtClean="0"/>
              <a:t>в качестве </a:t>
            </a:r>
            <a:r>
              <a:rPr lang="ru-RU" altLang="en-US" sz="1700" dirty="0"/>
              <a:t>агента ретрансляции DHCPv6. </a:t>
            </a:r>
          </a:p>
          <a:p>
            <a:pPr lvl="1"/>
            <a:r>
              <a:rPr lang="ru-RU" altLang="en-US" sz="1500" b="1" dirty="0"/>
              <a:t>ipv6 dhcp relay destination </a:t>
            </a:r>
            <a:r>
              <a:rPr lang="ru-RU" altLang="en-US" sz="1500" i="1" dirty="0"/>
              <a:t>адрес-назначения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BB6E0D9-D181-4F36-A8EB-739C71CC2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1" y="1023044"/>
            <a:ext cx="3906675" cy="2885957"/>
          </a:xfrm>
          <a:prstGeom prst="rect">
            <a:avLst/>
          </a:prstGeom>
        </p:spPr>
      </p:pic>
      <p:pic>
        <p:nvPicPr>
          <p:cNvPr id="7" name="Picture 6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7E3DB05-0000-48BF-900B-4460D4C4E4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72000" y="3203912"/>
            <a:ext cx="4439979" cy="1255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875525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Сервер DHCPv6 с сохранением состояния</a:t>
            </a:r>
            <a:r>
              <a:rPr dirty="0"/>
              <a:t/>
            </a:r>
            <a:br>
              <a:rPr dirty="0"/>
            </a:br>
            <a:r>
              <a:rPr lang="ru-RU" sz="2000" dirty="0" smtClean="0"/>
              <a:t>Лабораторная работа. Настройка DHCPv6 без сохранения состояния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и с сохранением состояния</a:t>
            </a:r>
            <a:endParaRPr lang="ru-RU" altLang="en-US" sz="2000" dirty="0"/>
          </a:p>
        </p:txBody>
      </p:sp>
      <p:pic>
        <p:nvPicPr>
          <p:cNvPr id="6" name="Content Placeholder 5" descr="8.2.3.5 Lab - Configuring Stateless and Stateful DHCPv6.pdf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B74A5F7-1B04-46AA-9EED-25F5142D5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28399" y="836163"/>
            <a:ext cx="3751876" cy="4039007"/>
          </a:xfrm>
        </p:spPr>
      </p:pic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F4C894B-6BD1-4118-BF48-D447A5F62BF0}"/>
              </a:ext>
            </a:extLst>
          </p:cNvPr>
          <p:cNvSpPr/>
          <p:nvPr/>
        </p:nvSpPr>
        <p:spPr>
          <a:xfrm>
            <a:off x="2224877" y="850832"/>
            <a:ext cx="3740727" cy="40145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4431158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Поиск и устранение неполадок DHCPv6</a:t>
            </a:r>
            <a:r>
              <a:t/>
            </a:r>
            <a:br/>
            <a:r>
              <a:rPr lang="ru-RU" smtClean="0"/>
              <a:t>Задачи поиска и устранения неполадок</a:t>
            </a:r>
            <a:endParaRPr lang="ru-RU" altLang="en-US" dirty="0"/>
          </a:p>
        </p:txBody>
      </p:sp>
      <p:pic>
        <p:nvPicPr>
          <p:cNvPr id="6" name="Content Placeholder 5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B04F0A3-0267-426E-A244-9B37E99F2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620" y="1281972"/>
            <a:ext cx="8655847" cy="1507462"/>
          </a:xfrm>
        </p:spPr>
      </p:pic>
    </p:spTree>
    <p:extLst>
      <p:ext uri="{BB962C8B-B14F-4D97-AF65-F5344CB8AC3E}">
        <p14:creationId xmlns="" xmlns:p14="http://schemas.microsoft.com/office/powerpoint/2010/main" val="2807224459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Поиск и устранение неполадок DHCPv6</a:t>
            </a:r>
            <a:r>
              <a:t/>
            </a:r>
            <a:br/>
            <a:r>
              <a:rPr lang="ru-RU" smtClean="0"/>
              <a:t>Проверка конфигурации DHCPv6 на маршрутизаторе</a:t>
            </a:r>
            <a:endParaRPr lang="ru-RU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10069" y="864422"/>
            <a:ext cx="2903001" cy="2654115"/>
          </a:xfrm>
        </p:spPr>
        <p:txBody>
          <a:bodyPr/>
          <a:lstStyle/>
          <a:p>
            <a:r>
              <a:rPr lang="ru-RU" altLang="en-US" sz="1500" dirty="0"/>
              <a:t>Для проверки конфигурации DHCPv6 используется команда </a:t>
            </a:r>
            <a:r>
              <a:rPr lang="ru-RU" altLang="en-US" sz="1500" b="1" dirty="0"/>
              <a:t>show ipv6 interface</a:t>
            </a:r>
            <a:r>
              <a:rPr lang="ru-RU" altLang="en-US" sz="1500" dirty="0"/>
              <a:t>.</a:t>
            </a:r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38A6E3A-46F3-4732-BF7D-3997F7989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303" y="798944"/>
            <a:ext cx="5729024" cy="3979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9016134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Поиск и устранение неполадок DHCPv6</a:t>
            </a:r>
            <a:r>
              <a:t/>
            </a:r>
            <a:br/>
            <a:r>
              <a:rPr lang="ru-RU" smtClean="0"/>
              <a:t>Отладка DHCPv6</a:t>
            </a:r>
            <a:endParaRPr lang="ru-RU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143946" y="965771"/>
            <a:ext cx="2640458" cy="3064139"/>
          </a:xfrm>
        </p:spPr>
        <p:txBody>
          <a:bodyPr/>
          <a:lstStyle/>
          <a:p>
            <a:r>
              <a:rPr lang="ru-RU" smtClean="0"/>
              <a:t>Команда для проверки приема и передачи сообщений DHCPv6:</a:t>
            </a:r>
          </a:p>
          <a:p>
            <a:pPr lvl="1"/>
            <a:r>
              <a:rPr lang="ru-RU" altLang="en-US" b="1" dirty="0"/>
              <a:t>debug ipv6 dhcp detail</a:t>
            </a:r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775B645-D56E-4028-8447-D6C6B9FB1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4661" y="965771"/>
            <a:ext cx="5907142" cy="2897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641214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smtClean="0"/>
              <a:t>Какие упражнения относятся к данной главе?</a:t>
            </a:r>
            <a:endParaRPr lang="ru-RU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8. Упражнения (продолжение)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124497"/>
              </p:ext>
            </p:extLst>
          </p:nvPr>
        </p:nvGraphicFramePr>
        <p:xfrm>
          <a:off x="457291" y="1122081"/>
          <a:ext cx="8229418" cy="296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Страница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Тип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Название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Необязательно?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8.2.3.3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Настройка и проверка протокола DHCPv6 с сохранением состояния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8.2.3.4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Инструмент проверки синтаксиса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маршрутизатора в качестве агента ретрансляции DHCPv6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Рекомендовано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8.2.3.5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Лабораторная работа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Настройка протокола DHCPv6 без сохранения </a:t>
                      </a:r>
                      <a:r>
                        <a:rPr lang="en-US" sz="850" dirty="0" err="1"/>
                        <a:t>состояния</a:t>
                      </a:r>
                      <a:r>
                        <a:rPr lang="en-US" sz="850" dirty="0"/>
                        <a:t> </a:t>
                      </a:r>
                      <a:r>
                        <a:rPr lang="az-Cyrl-AZ" sz="850" dirty="0" smtClean="0"/>
                        <a:t>и </a:t>
                      </a:r>
                      <a:r>
                        <a:rPr lang="en-US" sz="850" dirty="0" smtClean="0"/>
                        <a:t>с </a:t>
                      </a:r>
                      <a:r>
                        <a:rPr lang="en-US" sz="850" dirty="0"/>
                        <a:t>сохранением состояния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8.2.4.4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Лабораторная работа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Поиск и устранение неполадок в работе DHCPv6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8.3.1.1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Упражнение в аудитории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Серверы IoE и DHCP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Необязательно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r>
                        <a:rPr lang="en-US" sz="850" dirty="0"/>
                        <a:t>8.3.1.2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Packet Tracer </a:t>
                      </a:r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Отработка комплексных практических навыков</a:t>
                      </a:r>
                      <a:endParaRPr lang="ru-RU" sz="850" dirty="0"/>
                    </a:p>
                  </a:txBody>
                  <a:tcPr marL="6840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Рекомендовано</a:t>
                      </a:r>
                    </a:p>
                  </a:txBody>
                  <a:tcPr marL="6840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7"/>
                  </a:ext>
                </a:extLst>
              </a:tr>
              <a:tr h="283405">
                <a:tc>
                  <a:txBody>
                    <a:bodyPr/>
                    <a:lstStyle/>
                    <a:p>
                      <a:pPr algn="ctr"/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582900979"/>
                  </a:ext>
                </a:extLst>
              </a:tr>
            </a:tbl>
          </a:graphicData>
        </a:graphic>
      </p:graphicFrame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1136614" y="4438227"/>
            <a:ext cx="6948000" cy="269247"/>
          </a:xfrm>
          <a:prstGeom prst="rect">
            <a:avLst/>
          </a:prstGeom>
          <a:ln/>
          <a:extLs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ctr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ru-RU" sz="1000" kern="0" dirty="0">
                <a:solidFill>
                  <a:srgbClr val="000000"/>
                </a:solidFill>
              </a:rPr>
              <a:t>В этой главе для выполнения упражнений с программой Packet Tracer используйте следующий пароль: </a:t>
            </a:r>
            <a:r>
              <a:rPr lang="ru-RU" sz="1000" b="1" kern="0" dirty="0">
                <a:solidFill>
                  <a:srgbClr val="000000"/>
                </a:solidFill>
              </a:rPr>
              <a:t>PT_ccna5</a:t>
            </a:r>
            <a:r>
              <a:rPr sz="1000" dirty="0" smtClean="0"/>
              <a:t>.</a:t>
            </a:r>
            <a:endParaRPr lang="ru-RU" sz="1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401986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Поиск и устранение неполадок DHCPv6</a:t>
            </a:r>
            <a:r>
              <a:t/>
            </a:r>
            <a:br/>
            <a:r>
              <a:rPr lang="ru-RU" smtClean="0"/>
              <a:t>Лабораторная работа. Поиск и устранение неполадок DHCPv6</a:t>
            </a:r>
            <a:endParaRPr lang="ru-RU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F4C894B-6BD1-4118-BF48-D447A5F62BF0}"/>
              </a:ext>
            </a:extLst>
          </p:cNvPr>
          <p:cNvSpPr/>
          <p:nvPr/>
        </p:nvSpPr>
        <p:spPr>
          <a:xfrm>
            <a:off x="2224877" y="850832"/>
            <a:ext cx="3740727" cy="40145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11" descr="8.2.4.4 Lab - Troubleshooting DHCPv6.pdf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FADF90F-8EE2-40F5-B0C0-06525EE62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58336" y="914530"/>
            <a:ext cx="3673807" cy="3887162"/>
          </a:xfrm>
        </p:spPr>
      </p:pic>
    </p:spTree>
    <p:extLst>
      <p:ext uri="{BB962C8B-B14F-4D97-AF65-F5344CB8AC3E}">
        <p14:creationId xmlns="" xmlns:p14="http://schemas.microsoft.com/office/powerpoint/2010/main" val="622339502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mtClean="0"/>
              <a:t>8.3. Заключение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007576579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Заключение</a:t>
            </a:r>
            <a:r>
              <a:t/>
            </a:r>
            <a:br/>
            <a:r>
              <a:rPr lang="ru-RU" smtClean="0"/>
              <a:t>Packet Tracer. Отработка комплексных практических навыков</a:t>
            </a:r>
            <a:endParaRPr lang="ru-RU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F4C894B-6BD1-4118-BF48-D447A5F62BF0}"/>
              </a:ext>
            </a:extLst>
          </p:cNvPr>
          <p:cNvSpPr/>
          <p:nvPr/>
        </p:nvSpPr>
        <p:spPr>
          <a:xfrm>
            <a:off x="2224877" y="850832"/>
            <a:ext cx="3740727" cy="40145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8.3.1.2 Packet Tracer - Skills Integration Challenge Instructions.pdf - Mozilla Firefox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2359105-E481-4EAF-A3C2-40C8B0DF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66440" y="856230"/>
            <a:ext cx="3657600" cy="3974932"/>
          </a:xfrm>
        </p:spPr>
      </p:pic>
    </p:spTree>
    <p:extLst>
      <p:ext uri="{BB962C8B-B14F-4D97-AF65-F5344CB8AC3E}">
        <p14:creationId xmlns="" xmlns:p14="http://schemas.microsoft.com/office/powerpoint/2010/main" val="1483519394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Реализация DHCPv4 для работы в рамках нескольких локальных сетей на предприятиях малого и среднего бизнеса.</a:t>
            </a:r>
          </a:p>
          <a:p>
            <a:r>
              <a:rPr lang="ru-RU" sz="1600" dirty="0"/>
              <a:t>Реализация DHCPv6 для работы в рамках нескольких локальных сетей на предприятиях малого и среднего бизнеса.</a:t>
            </a:r>
          </a:p>
          <a:p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>
                <a:latin typeface="Arial" charset="0"/>
              </a:rPr>
              <a:t>Заключение</a:t>
            </a:r>
            <a:r>
              <a:t/>
            </a:r>
            <a:br/>
            <a:r>
              <a:rPr lang="ru-RU" dirty="0">
                <a:latin typeface="Arial" charset="0"/>
              </a:rPr>
              <a:t>Глава 8. Протокол DHCP</a:t>
            </a:r>
          </a:p>
        </p:txBody>
      </p:sp>
    </p:spTree>
    <p:extLst>
      <p:ext uri="{BB962C8B-B14F-4D97-AF65-F5344CB8AC3E}">
        <p14:creationId xmlns="" xmlns:p14="http://schemas.microsoft.com/office/powerpoint/2010/main" val="2175629910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dirty="0">
                <a:latin typeface="Arial" charset="0"/>
              </a:rPr>
              <a:t>Глава 8</a:t>
            </a:r>
            <a:r>
              <a:t/>
            </a:r>
            <a:br/>
            <a:r>
              <a:rPr lang="ru-RU" dirty="0">
                <a:latin typeface="Arial" charset="0"/>
              </a:rPr>
              <a:t>Новые термины и команды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56752841"/>
              </p:ext>
            </p:extLst>
          </p:nvPr>
        </p:nvGraphicFramePr>
        <p:xfrm>
          <a:off x="-480642" y="6411667"/>
          <a:ext cx="8853486" cy="614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819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динамической конфигурации узла сети (DHCP)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DHCPv4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DHCPv6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lease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DHCPDISCOVER </a:t>
                      </a:r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DHCPOFFER </a:t>
                      </a:r>
                      <a:endParaRPr lang="ru-RU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DHCPREQUEST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DHCPACK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Параметры DHCP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IPv4-адрес клиента (CIADDR)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адрес шлюза по умолчанию (GIADDR)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адрес Cisco IOS helper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+mn-lt"/>
                        </a:rPr>
                        <a:t>агент ретрансляции DHCPv4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Автоматическая конфигурация адреса без сохранения состояния (Stateless Address Autoconfiguration, SLAAC)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DHCPv6-сервер без сохранения состояния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сервер DHCPv6 с сохранением состояния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межсетевых управляющих сообщений, версия 6 (ICMPv6)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«Запрос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 маршрутизатору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» (Router Solicitation, RS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«Ответ маршрутизатора» (Router Advertisement, RA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).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Идентификатор интерфейса (IID)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EUI-64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с запросом поиска соседей (NS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адрес многоадресной рассылки запрошенного узла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об объявлении соседних узлов (NA)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Обнаружение дублирующихся адресов (Duplicate Address Detection, DAD)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Флаг Managed Address Configuration (флаг M)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Флаг Other Configuration (флаг O)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DHCPv6 с учетом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состояний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DHCPv6 SOLICIT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одноадресной рассылки DHCPv6 ADVERTISE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DHCPv6 REQUEST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DHCPv6 INFORMATION-REQUEST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dirty="0" err="1"/>
                        <a:t>Клиент</a:t>
                      </a:r>
                      <a:r>
                        <a:rPr dirty="0"/>
                        <a:t> DHCPv6 </a:t>
                      </a:r>
                      <a:r>
                        <a:rPr dirty="0" err="1"/>
                        <a:t>без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сохранения</a:t>
                      </a:r>
                      <a:r>
                        <a:rPr dirty="0"/>
                        <a:t> </a:t>
                      </a:r>
                      <a:r>
                        <a:rPr dirty="0" err="1" smtClean="0"/>
                        <a:t>состояния</a:t>
                      </a:r>
                      <a:r>
                        <a:rPr lang="zh-CN" altLang="en-US" dirty="0" smtClean="0"/>
                        <a:t> </a:t>
                      </a:r>
                      <a:endParaRPr dirty="0"/>
                    </a:p>
                    <a:p>
                      <a:r>
                        <a:rPr dirty="0" err="1"/>
                        <a:t>Клиент</a:t>
                      </a:r>
                      <a:r>
                        <a:rPr dirty="0"/>
                        <a:t> DHCPv6 с </a:t>
                      </a:r>
                      <a:r>
                        <a:rPr dirty="0" err="1"/>
                        <a:t>сохранением</a:t>
                      </a:r>
                      <a:r>
                        <a:rPr dirty="0"/>
                        <a:t> </a:t>
                      </a:r>
                      <a:r>
                        <a:rPr dirty="0" err="1" smtClean="0"/>
                        <a:t>состояния</a:t>
                      </a:r>
                      <a:r>
                        <a:rPr lang="zh-CN" altLang="en-US" dirty="0" smtClean="0"/>
                        <a:t> </a:t>
                      </a:r>
                      <a:endParaRPr dirty="0"/>
                    </a:p>
                    <a:p>
                      <a:r>
                        <a:rPr dirty="0" err="1"/>
                        <a:t>Сообщение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одноадресной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рассылки</a:t>
                      </a:r>
                      <a:r>
                        <a:rPr dirty="0"/>
                        <a:t> DHCPv6 REPLY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60079501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4161C7B-34A8-4357-98E1-FBF8341A3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4945313"/>
              </p:ext>
            </p:extLst>
          </p:nvPr>
        </p:nvGraphicFramePr>
        <p:xfrm>
          <a:off x="144547" y="741354"/>
          <a:ext cx="8681613" cy="3960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3871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675999329"/>
                    </a:ext>
                  </a:extLst>
                </a:gridCol>
                <a:gridCol w="2893871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88616037"/>
                    </a:ext>
                  </a:extLst>
                </a:gridCol>
                <a:gridCol w="2893871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199358157"/>
                    </a:ext>
                  </a:extLst>
                </a:gridCol>
              </a:tblGrid>
              <a:tr h="3960186">
                <a:tc>
                  <a:txBody>
                    <a:bodyPr/>
                    <a:lstStyle/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динамической конфигурации узла сети (DHCP) 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DHCPv4 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DHCPv6 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lease 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DHCPDISCOVER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DHCPOFFER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DHCPREQUEST 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DHCPACK 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Параметры DHCP 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IPv4-адрес клиента (CIADDR) 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адрес шлюза по умолчанию (GIADDR) 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адрес Cisco IOS helper 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агент ретрансляции DHCPv4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Автоматическая конфигурация адреса без сохранения состояния (Stateless Address Autoconfiguration, SLAAC)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DHCPv6-сервер без сохранения состояния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сервер DHCPv6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 сохранением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состояния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межсетевых управляющих сообщений, версия 6 (ICMPv6)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spc="-30" baseline="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«Запрос </a:t>
                      </a:r>
                      <a:r>
                        <a:rPr lang="ru-RU" sz="1100" b="0" kern="1200" spc="-3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 маршрутизатору</a:t>
                      </a:r>
                      <a:r>
                        <a:rPr lang="ru-RU" sz="1100" b="0" kern="1200" spc="-30" baseline="0" dirty="0">
                          <a:solidFill>
                            <a:schemeClr val="tx1"/>
                          </a:solidFill>
                          <a:latin typeface="+mn-lt"/>
                        </a:rPr>
                        <a:t>»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 (Router Solicitation, RS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«Ответ маршрутизатора» (Router Advertisement, RA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). 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Идентификатор интерфейса (IID)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EUI-64 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с запросом поиска соседей (NS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адрес многоадресной рассылки запрошенного узла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об объявлении соседних узлов (NA)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Обнаружение дублирующихся адресов (Duplicate Address Detection, DAD)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Флаг Managed Address Configuration (флаг M)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Флаг Other Configuration (флаг O)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DHCPv6 с учетом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состояний 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DHCPv6 SOLICIT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одноадресной рассылки DHCPv6 ADVERTISE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DHCPv6 REQUEST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DHCPv6 INFORMATION-REQUEST </a:t>
                      </a: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Клиент DHCPv6 без сохранения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состояния 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Клиент DHCPv6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 сохранением состояния 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algn="l" defTabSz="685777" rtl="0" eaLnBrk="1" latinLnBrk="0" hangingPunct="1">
                        <a:lnSpc>
                          <a:spcPct val="9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</a:rPr>
                        <a:t>Сообщение одноадресной рассылки DHCPv6 REPLY </a:t>
                      </a:r>
                      <a:r>
                        <a:rPr sz="1100" b="0" dirty="0" err="1" smtClean="0">
                          <a:solidFill>
                            <a:schemeClr val="tx1"/>
                          </a:solidFill>
                        </a:rPr>
                        <a:t>atelesunicast</a:t>
                      </a:r>
                      <a:r>
                        <a:rPr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message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92802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94453015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ru-RU" smtClean="0"/>
              <a:t>Закончив работу с главой 8, учащиеся должны выполнить аттестацию по ней.</a:t>
            </a:r>
          </a:p>
          <a:p>
            <a:pPr eaLnBrk="1" hangingPunct="1">
              <a:spcBef>
                <a:spcPct val="30000"/>
              </a:spcBef>
            </a:pPr>
            <a:r>
              <a:rPr lang="ru-RU" smtClean="0"/>
              <a:t>Для неформальной оценки успехов учащихся можно использовать контрольные работы, лабораторные работы, работу с симулятором Packet Tracer и другие упражнения.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8. Проверочная работа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9608035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4064" y="798944"/>
            <a:ext cx="8999935" cy="41553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dirty="0" smtClean="0"/>
              <a:t>Прежде чем излагать материал главы 8, обратите внимание на следующее: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ru-RU" dirty="0" smtClean="0"/>
              <a:t>Инструктор должен выполнить проверочную работу на знание материала главы 8.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ru-RU" dirty="0" smtClean="0"/>
              <a:t>Цели этой главы:</a:t>
            </a:r>
          </a:p>
          <a:p>
            <a:pPr marL="557213" lvl="1" indent="-214313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Объясните, как работает протокол DHCPv4 в сетях предприятий малого и среднего бизнеса.</a:t>
            </a:r>
          </a:p>
          <a:p>
            <a:pPr marL="557213" lvl="1" indent="-214313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Настройка маршрутизатора в качестве сервера DHCPv4.</a:t>
            </a:r>
          </a:p>
          <a:p>
            <a:pPr marL="557213" lvl="1" indent="-214313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Настройка маршрутизатора в качестве DHCPv4-клиента.</a:t>
            </a:r>
          </a:p>
          <a:p>
            <a:pPr marL="557213" lvl="1" indent="-214313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Поиск и устранение неполадок в конфигурации протокола DHCP для протокола IPv4 в коммутируемой сети.</a:t>
            </a:r>
          </a:p>
          <a:p>
            <a:pPr marL="557213" lvl="1" indent="-214313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Объяснение принципов работы протокола DHCPv6.</a:t>
            </a:r>
          </a:p>
          <a:p>
            <a:pPr marL="557213" lvl="1" indent="-214313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Настройте протокол DHCPv6 без сохранения состояния в сети предприятия малого или среднего бизнеса.</a:t>
            </a:r>
          </a:p>
          <a:p>
            <a:pPr marL="557213" lvl="1" indent="-214313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Настройте протокол DHCPv6 с сохранением состояния в сети предприятия малого или среднего бизнеса.</a:t>
            </a:r>
          </a:p>
          <a:p>
            <a:pPr marL="557213" lvl="1" indent="-214313">
              <a:lnSpc>
                <a:spcPct val="96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выполнить поиск и устранение неполадок в конфигурации DHCP для IPv6 в коммутируемой сети.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ru-RU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Глава 8. Практические рекомендации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23793413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6" y="715817"/>
            <a:ext cx="8998643" cy="4155319"/>
          </a:xfrm>
        </p:spPr>
        <p:txBody>
          <a:bodyPr rIns="108000"/>
          <a:lstStyle/>
          <a:p>
            <a:r>
              <a:rPr lang="ru-RU" dirty="0" smtClean="0"/>
              <a:t>8.1</a:t>
            </a:r>
          </a:p>
          <a:p>
            <a:r>
              <a:rPr lang="ru-RU" dirty="0" smtClean="0"/>
              <a:t>Инструктор должен обеспечить максимально возможное практическое изучение данной главы.</a:t>
            </a:r>
          </a:p>
          <a:p>
            <a:r>
              <a:rPr lang="ru-RU" dirty="0" smtClean="0"/>
              <a:t>Обсудите преимущества использования DHCP в большой сети.</a:t>
            </a:r>
          </a:p>
          <a:p>
            <a:r>
              <a:rPr lang="ru-RU" dirty="0" smtClean="0"/>
              <a:t>Подчеркните важность понимания этапов работы DHCP: DHCP </a:t>
            </a:r>
            <a:r>
              <a:rPr lang="ru-RU" b="1" dirty="0"/>
              <a:t>D</a:t>
            </a:r>
            <a:r>
              <a:rPr lang="ru-RU" dirty="0" smtClean="0"/>
              <a:t>iscover (обнаружение), DHCP </a:t>
            </a:r>
            <a:r>
              <a:rPr lang="ru-RU" b="1" dirty="0"/>
              <a:t>O</a:t>
            </a:r>
            <a:r>
              <a:rPr lang="ru-RU" dirty="0" smtClean="0"/>
              <a:t>ffer (предложение), DHCP </a:t>
            </a:r>
            <a:r>
              <a:rPr lang="ru-RU" b="1" dirty="0"/>
              <a:t>R</a:t>
            </a:r>
            <a:r>
              <a:rPr lang="ru-RU" dirty="0" smtClean="0"/>
              <a:t>equest (запрос), DHCP </a:t>
            </a:r>
            <a:r>
              <a:rPr lang="ru-RU" b="1" dirty="0"/>
              <a:t>A</a:t>
            </a:r>
            <a:r>
              <a:rPr lang="ru-RU" dirty="0" smtClean="0"/>
              <a:t>cknowledgment (подтверждение) — DORA.</a:t>
            </a:r>
          </a:p>
          <a:p>
            <a:pPr lvl="1"/>
            <a:r>
              <a:rPr lang="ru-RU" dirty="0" smtClean="0"/>
              <a:t>Для закрепления знаний, полученных учащимися, используйте упражнение 8.1.1.5</a:t>
            </a:r>
          </a:p>
          <a:p>
            <a:r>
              <a:rPr lang="ru-RU" dirty="0" smtClean="0"/>
              <a:t>Продемонстрируйте настройку протокола DHCP с помощью Packet Tracer.</a:t>
            </a:r>
          </a:p>
          <a:p>
            <a:pPr lvl="1"/>
            <a:r>
              <a:rPr lang="ru-RU" dirty="0" smtClean="0"/>
              <a:t>С помощью Packet Tracer воссоздайте топологию, приведенную в разделе 8.1.2.3. Используя эту топологию, продемонстрируйте настройку и ретрансляцию DHCP, а также настройку адреса ip helper.</a:t>
            </a:r>
          </a:p>
          <a:p>
            <a:pPr lvl="1"/>
            <a:r>
              <a:rPr lang="ru-RU" dirty="0" smtClean="0"/>
              <a:t>Используйте эту же топологию для проверки конфигурации DHCP. </a:t>
            </a:r>
          </a:p>
          <a:p>
            <a:pPr lvl="1"/>
            <a:r>
              <a:rPr lang="ru-RU" dirty="0" smtClean="0"/>
              <a:t>Внесите несколько проблем, чтобы продемонстрировать поиск и устранение неполадок DHCP. </a:t>
            </a:r>
          </a:p>
          <a:p>
            <a:r>
              <a:rPr lang="ru-RU" dirty="0" smtClean="0"/>
              <a:t>Порекомендуйте студентам выполнить лабораторные работы 8.1.2.4, 8.1.2.5 и 8.1.3.3.</a:t>
            </a:r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Глава 8. Практические рекомендации (продолжение)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39290717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19485"/>
            <a:ext cx="8895773" cy="4155319"/>
          </a:xfrm>
        </p:spPr>
        <p:txBody>
          <a:bodyPr/>
          <a:lstStyle/>
          <a:p>
            <a:r>
              <a:rPr lang="ru-RU" dirty="0" smtClean="0"/>
              <a:t>8.2</a:t>
            </a:r>
          </a:p>
          <a:p>
            <a:r>
              <a:rPr lang="ru-RU" dirty="0" smtClean="0"/>
              <a:t>Обсудите назначение адресов IPv6 с помощью SLAAC и DHCPv6.</a:t>
            </a:r>
          </a:p>
          <a:p>
            <a:r>
              <a:rPr lang="ru-RU" dirty="0" smtClean="0"/>
              <a:t>Объясните принцип работы SLAAC и обнаружение дублирующихся адресов.</a:t>
            </a:r>
          </a:p>
          <a:p>
            <a:r>
              <a:rPr lang="ru-RU" dirty="0" smtClean="0"/>
              <a:t>Обратите внимание учащихся на 3 варианта адресации для устройства IPv6 и их настройку (по возможности с помощью Packet Tracer):</a:t>
            </a:r>
          </a:p>
          <a:p>
            <a:pPr lvl="1"/>
            <a:r>
              <a:rPr lang="ru-RU" dirty="0" smtClean="0"/>
              <a:t>SLAAC (только объявление маршрутизатора) по умолчанию;</a:t>
            </a:r>
          </a:p>
          <a:p>
            <a:pPr lvl="1"/>
            <a:r>
              <a:rPr lang="ru-RU" dirty="0" smtClean="0"/>
              <a:t>протокол DHCPv6 без отслеживания состояния (объявления маршрутизатора и DHCPv6);</a:t>
            </a:r>
          </a:p>
          <a:p>
            <a:pPr lvl="1"/>
            <a:r>
              <a:rPr lang="ru-RU" dirty="0" smtClean="0"/>
              <a:t>протокол DHCPv6 с отслеживанием состояния (только DHCPv6).</a:t>
            </a:r>
          </a:p>
          <a:p>
            <a:r>
              <a:rPr lang="ru-RU" dirty="0" smtClean="0"/>
              <a:t>Воссоздайте в Packet Tracer топологию, приведенную в разделе 8.2.3.4, и продемонстрируйте настройку, проверку, а также поиск и устранение неполадок протокола DHCPv6 с сохранением состояния.</a:t>
            </a:r>
          </a:p>
          <a:p>
            <a:r>
              <a:rPr lang="ru-RU" dirty="0" smtClean="0"/>
              <a:t>Порекомендуйте студентам выполнить лабораторные работы 8.2.3.5 и 8.2.4.4.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Глава 8. Практические рекомендации (продолжение)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388899861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6310</TotalTime>
  <Words>2388</Words>
  <Application>Microsoft Office PowerPoint</Application>
  <PresentationFormat>On-screen Show (16:9)</PresentationFormat>
  <Paragraphs>543</Paragraphs>
  <Slides>55</Slides>
  <Notes>55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Theme</vt:lpstr>
      <vt:lpstr>Глава 8. DHCP</vt:lpstr>
      <vt:lpstr>Материалы для инструкторов. Глава 8. Руководство по планированию</vt:lpstr>
      <vt:lpstr>Глава 8. DHCP</vt:lpstr>
      <vt:lpstr>Глава 8. Упражнения</vt:lpstr>
      <vt:lpstr>Глава 8. Упражнения (продолжение)</vt:lpstr>
      <vt:lpstr>Глава 8. Проверочная работа</vt:lpstr>
      <vt:lpstr>Глава 8. Практические рекомендации</vt:lpstr>
      <vt:lpstr>Глава 8. Практические рекомендации (продолжение)</vt:lpstr>
      <vt:lpstr>Глава 8. Практические рекомендации (продолжение)</vt:lpstr>
      <vt:lpstr>Глава 8. Дополнительная помощь</vt:lpstr>
      <vt:lpstr>Slide 11</vt:lpstr>
      <vt:lpstr>Глава 8. DHCP</vt:lpstr>
      <vt:lpstr>Глава 8. Разделы и цели</vt:lpstr>
      <vt:lpstr>8.1. DHCPv4</vt:lpstr>
      <vt:lpstr>Принципы работы протокола DHCPv4 Общие сведения о протоколе DHCPv4</vt:lpstr>
      <vt:lpstr>Принципы работы протокола DHCPv4 Принципы работы протокола DHCPv4</vt:lpstr>
      <vt:lpstr>Принципы работы протокола DHCPv4 Формат сообщений DHCPv4</vt:lpstr>
      <vt:lpstr>Принципы работы протокола DHCPv4 Сообщения обнаружения и предложения DHCPv4</vt:lpstr>
      <vt:lpstr>Настройка базового сервера DHCPv4 Настройка базового сервера DHCPv4</vt:lpstr>
      <vt:lpstr>Настройка базового сервера DHCPv4 Проверка DHCPv4</vt:lpstr>
      <vt:lpstr>Настройка базового сервера DHCPv4 Ретрансляция DHCPv4</vt:lpstr>
      <vt:lpstr>Настройка базового сервера DHCPv4 Лабораторная работа. Настройка основных параметров DHCPv4 на маршрутизаторе</vt:lpstr>
      <vt:lpstr>Настройка базового сервера DHCPv4 Лабораторная работа. Настройка основных параметров DHCPv4 на коммутаторе</vt:lpstr>
      <vt:lpstr>Настройка клиента DHCPv4 Настройка маршрутизатора в качестве клиента DHCPv4</vt:lpstr>
      <vt:lpstr>Настройка клиента DHCPv4 Настройка маршрутизатора беспроводной связи в качестве клиента DHCPv4 </vt:lpstr>
      <vt:lpstr>Настройка клиента DHCPv4 Packet Tracer. Настройка DHCPv4 с помощью Cisco IOS</vt:lpstr>
      <vt:lpstr>Поиск и устранение неполадок DHCPv4 Задачи поиска и устранения неполадок</vt:lpstr>
      <vt:lpstr>Поиск и устранение неполадок DHCPv4 Проверка конфигурации DHCPv4 на маршрутизаторе</vt:lpstr>
      <vt:lpstr>Поиск и устранение неполадок DHCPv4 Отладка DHCPv4</vt:lpstr>
      <vt:lpstr>Поиск и устранение неполадок DHCPv4 Лабораторная работа. Поиск и устранение неполадок DHCPv4</vt:lpstr>
      <vt:lpstr>8.2. DHCPv6</vt:lpstr>
      <vt:lpstr>SLAAC и DHCPv6 Автоматическая настройка адресов без сохранения состояния (SLAAC)</vt:lpstr>
      <vt:lpstr>SLAAC и DHCPv6 Принципы работы SLAAC</vt:lpstr>
      <vt:lpstr>SLAAC и DHCPv6 SLAAC и DHCPv6</vt:lpstr>
      <vt:lpstr>SLAAC и DHCPv6 Вариант SLAAC</vt:lpstr>
      <vt:lpstr>SLAAC и DHCPv6 Вариант DHCPv6 без сохранения состояния</vt:lpstr>
      <vt:lpstr>SLAAC и DHCPv6 Вариант DHCPv6 с сохранением состояния</vt:lpstr>
      <vt:lpstr>SLAAC и DHCPv6 Принципы работы DHCPv6</vt:lpstr>
      <vt:lpstr>DHCPv6 без сохранения состояния Настройка маршрутизатора в качестве сервера DHCPv6 без сохранения состояния</vt:lpstr>
      <vt:lpstr>DHCPv6 без сохранения состояния Настройка маршрутизатора в качестве клиента DHCPv6 без сохранения состояния</vt:lpstr>
      <vt:lpstr>DHCPv6 без сохранения состояния Проверка DHCPv6 без сохранения состояния</vt:lpstr>
      <vt:lpstr>Сервер DHCPv6 с сохранением состояния Настройка маршрутизатора в качестве сервера DHCPv6 с сохранением состояния</vt:lpstr>
      <vt:lpstr>Сервер DHCPv6 с сохранением состояния Настройка маршрутизатора в качестве клиента DHCPv6 с сохранением состояния</vt:lpstr>
      <vt:lpstr>Сервер DHCPv6 с сохранением состояния Проверка DHCPv6 с сохранением состояния</vt:lpstr>
      <vt:lpstr>Сервер DHCPv6 с сохранением состояния Настройка маршрутизатора в качестве агента ретрансляции DHCPv6</vt:lpstr>
      <vt:lpstr>Сервер DHCPv6 с сохранением состояния Лабораторная работа. Настройка DHCPv6 без сохранения состояния  и с сохранением состояния</vt:lpstr>
      <vt:lpstr>Поиск и устранение неполадок DHCPv6 Задачи поиска и устранения неполадок</vt:lpstr>
      <vt:lpstr>Поиск и устранение неполадок DHCPv6 Проверка конфигурации DHCPv6 на маршрутизаторе</vt:lpstr>
      <vt:lpstr>Поиск и устранение неполадок DHCPv6 Отладка DHCPv6</vt:lpstr>
      <vt:lpstr>Поиск и устранение неполадок DHCPv6 Лабораторная работа. Поиск и устранение неполадок DHCPv6</vt:lpstr>
      <vt:lpstr>8.3. Заключение</vt:lpstr>
      <vt:lpstr>Заключение Packet Tracer. Отработка комплексных практических навыков</vt:lpstr>
      <vt:lpstr>Заключение Глава 8. Протокол DHCP</vt:lpstr>
      <vt:lpstr>Глава 8 Новые термины и команды</vt:lpstr>
      <vt:lpstr>Slide 55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SDWM</cp:lastModifiedBy>
  <cp:revision>379</cp:revision>
  <dcterms:created xsi:type="dcterms:W3CDTF">2016-08-22T22:27:36Z</dcterms:created>
  <dcterms:modified xsi:type="dcterms:W3CDTF">2018-10-26T10:34:11Z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