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61"/>
  </p:notesMasterIdLst>
  <p:sldIdLst>
    <p:sldId id="513" r:id="rId2"/>
    <p:sldId id="730" r:id="rId3"/>
    <p:sldId id="747" r:id="rId4"/>
    <p:sldId id="763" r:id="rId5"/>
    <p:sldId id="775" r:id="rId6"/>
    <p:sldId id="735" r:id="rId7"/>
    <p:sldId id="736" r:id="rId8"/>
    <p:sldId id="750" r:id="rId9"/>
    <p:sldId id="751" r:id="rId10"/>
    <p:sldId id="745" r:id="rId11"/>
    <p:sldId id="777" r:id="rId12"/>
    <p:sldId id="758" r:id="rId13"/>
    <p:sldId id="760" r:id="rId14"/>
    <p:sldId id="833" r:id="rId15"/>
    <p:sldId id="759" r:id="rId16"/>
    <p:sldId id="835" r:id="rId17"/>
    <p:sldId id="836" r:id="rId18"/>
    <p:sldId id="837" r:id="rId19"/>
    <p:sldId id="838" r:id="rId20"/>
    <p:sldId id="839" r:id="rId21"/>
    <p:sldId id="840" r:id="rId22"/>
    <p:sldId id="841" r:id="rId23"/>
    <p:sldId id="842" r:id="rId24"/>
    <p:sldId id="843" r:id="rId25"/>
    <p:sldId id="844" r:id="rId26"/>
    <p:sldId id="845" r:id="rId27"/>
    <p:sldId id="863" r:id="rId28"/>
    <p:sldId id="864" r:id="rId29"/>
    <p:sldId id="846" r:id="rId30"/>
    <p:sldId id="874" r:id="rId31"/>
    <p:sldId id="875" r:id="rId32"/>
    <p:sldId id="847" r:id="rId33"/>
    <p:sldId id="848" r:id="rId34"/>
    <p:sldId id="849" r:id="rId35"/>
    <p:sldId id="850" r:id="rId36"/>
    <p:sldId id="851" r:id="rId37"/>
    <p:sldId id="852" r:id="rId38"/>
    <p:sldId id="853" r:id="rId39"/>
    <p:sldId id="854" r:id="rId40"/>
    <p:sldId id="855" r:id="rId41"/>
    <p:sldId id="856" r:id="rId42"/>
    <p:sldId id="857" r:id="rId43"/>
    <p:sldId id="858" r:id="rId44"/>
    <p:sldId id="859" r:id="rId45"/>
    <p:sldId id="860" r:id="rId46"/>
    <p:sldId id="861" r:id="rId47"/>
    <p:sldId id="862" r:id="rId48"/>
    <p:sldId id="865" r:id="rId49"/>
    <p:sldId id="866" r:id="rId50"/>
    <p:sldId id="867" r:id="rId51"/>
    <p:sldId id="868" r:id="rId52"/>
    <p:sldId id="869" r:id="rId53"/>
    <p:sldId id="870" r:id="rId54"/>
    <p:sldId id="871" r:id="rId55"/>
    <p:sldId id="872" r:id="rId56"/>
    <p:sldId id="771" r:id="rId57"/>
    <p:sldId id="873" r:id="rId58"/>
    <p:sldId id="773" r:id="rId59"/>
    <p:sldId id="291" r:id="rId6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/>
  </p:cmAuthor>
  <p:cmAuthor id="2" name="Bob Vachon" initials="BV" lastIdx="24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435" autoAdjust="0"/>
    <p:restoredTop sz="98093" autoAdjust="0"/>
  </p:normalViewPr>
  <p:slideViewPr>
    <p:cSldViewPr snapToGrid="0">
      <p:cViewPr>
        <p:scale>
          <a:sx n="110" d="100"/>
          <a:sy n="110" d="100"/>
        </p:scale>
        <p:origin x="-72" y="-648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-3828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pPr/>
              <a:t>10/26/2018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>
                <a:latin typeface="Arial" panose="020B0604020202020204" pitchFamily="34" charset="0"/>
              </a:rPr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>
                <a:latin typeface="Arial" panose="020B0604020202020204" pitchFamily="34" charset="0"/>
              </a:rPr>
              <a:t>Routing and Switching Essentials v6.0</a:t>
            </a:r>
            <a:endParaRPr lang="ru-RU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ru-RU" sz="1200" b="0" dirty="0">
                <a:latin typeface="Arial" panose="020B0604020202020204" pitchFamily="34" charset="0"/>
              </a:rPr>
              <a:t>Глава 7. Списки контроля доступа (ACL)</a:t>
            </a:r>
            <a:endParaRPr lang="ru-RU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5542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5F7D0146-1035-4865-8A5B-0B1E8578604B}" type="slidenum">
              <a:rPr lang="en-US" sz="800" b="0">
                <a:ea typeface="ＭＳ Ｐゴシック" pitchFamily="34" charset="-128"/>
              </a:rPr>
              <a:pPr algn="r"/>
              <a:t>10</a:t>
            </a:fld>
            <a:endParaRPr lang="ru-RU" sz="800" b="0">
              <a:ea typeface="ＭＳ Ｐゴシック" pitchFamily="3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91573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019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>
                <a:latin typeface="Arial" panose="020B0604020202020204" pitchFamily="34" charset="0"/>
              </a:rPr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>
                <a:latin typeface="Arial" panose="020B0604020202020204" pitchFamily="34" charset="0"/>
              </a:rPr>
              <a:t>Routing and Switching Essentials v6.0</a:t>
            </a:r>
            <a:endParaRPr lang="ru-RU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ru-RU" sz="1200" b="0" dirty="0">
                <a:latin typeface="Arial" panose="020B0604020202020204" pitchFamily="34" charset="0"/>
              </a:rPr>
              <a:t>Глава 7. Списки контроля доступа (ACL)</a:t>
            </a:r>
            <a:endParaRPr lang="ru-RU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680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13</a:t>
            </a:fld>
            <a:endParaRPr lang="ru-RU" sz="800" b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/>
              <a:t>Программа Сетевой академии Cisco</a:t>
            </a:r>
          </a:p>
          <a:p>
            <a:r>
              <a:rPr lang="ru-RU" smtClean="0"/>
              <a:t>Routing and Switching Essentials v6.0</a:t>
            </a:r>
            <a:endParaRPr lang="ru-RU" b="0"/>
          </a:p>
          <a:p>
            <a:r>
              <a:rPr lang="ru-RU" b="0"/>
              <a:t>Глава </a:t>
            </a:r>
            <a:r>
              <a:rPr lang="ru-RU" smtClean="0"/>
              <a:t>7</a:t>
            </a:r>
            <a:r>
              <a:rPr lang="ru-RU" b="0"/>
              <a:t>. </a:t>
            </a:r>
            <a:r>
              <a:rPr lang="ru-RU" smtClean="0"/>
              <a:t>Списки контроля доступа (ACL)</a:t>
            </a:r>
            <a:endParaRPr lang="ru-RU" b="0"/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4752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14</a:t>
            </a:fld>
            <a:endParaRPr lang="ru-RU" sz="800" b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dirty="0"/>
              <a:t>Программа Сетевой академии Cisco</a:t>
            </a:r>
          </a:p>
          <a:p>
            <a:r>
              <a:rPr lang="ru-RU" dirty="0"/>
              <a:t>Routing and Switching Essentials v6.0</a:t>
            </a:r>
          </a:p>
          <a:p>
            <a:r>
              <a:rPr lang="ru-RU" dirty="0"/>
              <a:t>Глава 7. Списки контроля доступа (ACL)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98644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mtClean="0"/>
              <a:t>7. </a:t>
            </a:r>
            <a:r>
              <a:rPr lang="ru-RU" b="0" dirty="0"/>
              <a:t>Списки контроля доступа (ACL)</a:t>
            </a:r>
          </a:p>
          <a:p>
            <a:pPr>
              <a:buFontTx/>
              <a:buNone/>
            </a:pPr>
            <a:r>
              <a:rPr lang="ru-RU" smtClean="0"/>
              <a:t>7.1.</a:t>
            </a:r>
            <a:r>
              <a:rPr lang="ru-RU" b="0" dirty="0"/>
              <a:t> Учебный курс по IOS для начинающих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5529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</a:t>
            </a:r>
            <a:r>
              <a:rPr lang="ru-RU" kern="1200" dirty="0">
                <a:latin typeface="Arial" charset="0"/>
              </a:rPr>
              <a:t>. </a:t>
            </a:r>
            <a:r>
              <a:rPr lang="ru-RU" dirty="0">
                <a:latin typeface="Arial" charset="0"/>
              </a:rPr>
              <a:t>Работа списков контроля доступа (ACL)</a:t>
            </a:r>
            <a:endParaRPr lang="ru-RU" kern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7.1.1. Предназначение списков контроля доступа (ACL)</a:t>
            </a: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7.1.1.1. Что такое список контроля доступа (ACL)?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1170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</a:t>
            </a:r>
            <a:r>
              <a:rPr lang="ru-RU" kern="1200" dirty="0">
                <a:latin typeface="Arial" charset="0"/>
              </a:rPr>
              <a:t>. </a:t>
            </a:r>
            <a:r>
              <a:rPr lang="ru-RU" dirty="0">
                <a:latin typeface="Arial" charset="0"/>
              </a:rPr>
              <a:t>Работа списков контроля доступа (ACL)</a:t>
            </a:r>
            <a:endParaRPr lang="ru-RU" kern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7.1.1. Предназначение списков контроля доступа (ACL)</a:t>
            </a: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7.1.1.2. Фильтрация пакетов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29473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</a:t>
            </a:r>
            <a:r>
              <a:rPr lang="ru-RU" kern="1200" dirty="0">
                <a:latin typeface="Arial" charset="0"/>
              </a:rPr>
              <a:t>. </a:t>
            </a:r>
            <a:r>
              <a:rPr lang="ru-RU" dirty="0">
                <a:latin typeface="Arial" charset="0"/>
              </a:rPr>
              <a:t>Работа списков контроля доступа (ACL)</a:t>
            </a:r>
            <a:endParaRPr lang="ru-RU" kern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7.1.1. Предназначение списков контроля доступа (ACL)</a:t>
            </a: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7.1.1.3. Работа списков контроля доступа (ACL)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8960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</a:t>
            </a:r>
            <a:r>
              <a:rPr lang="ru-RU" kern="1200" dirty="0">
                <a:latin typeface="Arial" charset="0"/>
              </a:rPr>
              <a:t>. </a:t>
            </a:r>
            <a:r>
              <a:rPr lang="ru-RU" dirty="0">
                <a:latin typeface="Arial" charset="0"/>
              </a:rPr>
              <a:t>Работа списков контроля доступа (ACL)</a:t>
            </a:r>
            <a:endParaRPr lang="ru-RU" kern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7.1.1. Предназначение списков контроля доступа (ACL)</a:t>
            </a: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7.1.1.4. Packet Tracer. Демонстрация работы списка контроля доступа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0252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2</a:t>
            </a:fld>
            <a:endParaRPr lang="ru-RU" sz="800" b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66771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</a:t>
            </a:r>
            <a:r>
              <a:rPr lang="ru-RU" kern="1200" dirty="0">
                <a:latin typeface="Arial" charset="0"/>
              </a:rPr>
              <a:t>. </a:t>
            </a:r>
            <a:r>
              <a:rPr lang="ru-RU" dirty="0">
                <a:latin typeface="Arial" charset="0"/>
              </a:rPr>
              <a:t>Работа списков контроля доступа (ACL)</a:t>
            </a:r>
            <a:endParaRPr lang="ru-RU" kern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7.1.2. Шаблонные маски в списках контроля доступа (ACL)</a:t>
            </a: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7.1.2.1. Знакомство с шаблонными масками списков контроля доступа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3322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</a:t>
            </a:r>
            <a:r>
              <a:rPr lang="ru-RU" kern="1200" dirty="0">
                <a:latin typeface="Arial" charset="0"/>
              </a:rPr>
              <a:t>. </a:t>
            </a:r>
            <a:r>
              <a:rPr lang="ru-RU" dirty="0">
                <a:latin typeface="Arial" charset="0"/>
              </a:rPr>
              <a:t>Работа списков контроля доступа (ACL)</a:t>
            </a:r>
            <a:endParaRPr lang="ru-RU" kern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7.1.2. Шаблонные маски в списках контроля доступа (ACL)</a:t>
            </a: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7.1.2.2. Примеры шаблонных масок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27651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</a:t>
            </a:r>
            <a:r>
              <a:rPr lang="ru-RU" kern="1200" dirty="0">
                <a:latin typeface="Arial" charset="0"/>
              </a:rPr>
              <a:t>. </a:t>
            </a:r>
            <a:r>
              <a:rPr lang="ru-RU" dirty="0">
                <a:latin typeface="Arial" charset="0"/>
              </a:rPr>
              <a:t>Работа списков контроля доступа (ACL)</a:t>
            </a:r>
            <a:endParaRPr lang="ru-RU" kern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7.1.2. Шаблонные маски в списках контроля доступа (ACL)</a:t>
            </a: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7.1.2.3. Вычисление шаблонной маски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41299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</a:t>
            </a:r>
            <a:r>
              <a:rPr lang="ru-RU" kern="1200" dirty="0">
                <a:latin typeface="Arial" charset="0"/>
              </a:rPr>
              <a:t>. </a:t>
            </a:r>
            <a:r>
              <a:rPr lang="ru-RU" dirty="0">
                <a:latin typeface="Arial" charset="0"/>
              </a:rPr>
              <a:t>Работа списков контроля доступа (ACL)</a:t>
            </a:r>
            <a:endParaRPr lang="ru-RU" kern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7.1.2. Шаблонные маски в списках контроля доступа (ACL)</a:t>
            </a: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7.1.2.4. Ключевые слова для шаблонных масок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9040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</a:t>
            </a:r>
            <a:r>
              <a:rPr lang="ru-RU" kern="1200" dirty="0">
                <a:latin typeface="Arial" charset="0"/>
              </a:rPr>
              <a:t>. </a:t>
            </a:r>
            <a:r>
              <a:rPr lang="ru-RU" dirty="0">
                <a:latin typeface="Arial" charset="0"/>
              </a:rPr>
              <a:t>Работа списков контроля доступа (ACL)</a:t>
            </a:r>
            <a:endParaRPr lang="ru-RU" kern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7.1.2. Шаблонные маски в списках контроля доступа (ACL)</a:t>
            </a: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7.1.2.5. Примеры ключевых слов для шаблонных масок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87005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</a:t>
            </a:r>
            <a:r>
              <a:rPr lang="ru-RU" kern="1200" dirty="0">
                <a:latin typeface="Arial" charset="0"/>
              </a:rPr>
              <a:t>. </a:t>
            </a:r>
            <a:r>
              <a:rPr lang="ru-RU" dirty="0">
                <a:latin typeface="Arial" charset="0"/>
              </a:rPr>
              <a:t>Работа списков контроля доступа (ACL)</a:t>
            </a:r>
            <a:endParaRPr lang="ru-RU" kern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7.1.3. Инструкции по созданию списка контроля доступа (ACL)</a:t>
            </a: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7.1.3.1. Общие рекомендации по созданию списков контроля доступа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76148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</a:t>
            </a:r>
            <a:r>
              <a:rPr lang="ru-RU" kern="1200" dirty="0">
                <a:latin typeface="Arial" charset="0"/>
              </a:rPr>
              <a:t>. </a:t>
            </a:r>
            <a:r>
              <a:rPr lang="ru-RU" dirty="0">
                <a:latin typeface="Arial" charset="0"/>
              </a:rPr>
              <a:t>Работа списков контроля доступа (ACL)</a:t>
            </a:r>
            <a:endParaRPr lang="ru-RU" kern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7.1.3. Инструкции по созданию списка контроля доступа (ACL)</a:t>
            </a: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7.1.3.2. Практические рекомендации по спискам контроля доступа (ACL)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7165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</a:t>
            </a:r>
            <a:r>
              <a:rPr lang="ru-RU" kern="1200" dirty="0">
                <a:latin typeface="Arial" charset="0"/>
              </a:rPr>
              <a:t>. </a:t>
            </a:r>
            <a:r>
              <a:rPr lang="ru-RU" dirty="0">
                <a:latin typeface="Arial" charset="0"/>
              </a:rPr>
              <a:t>Работа списков контроля доступа (ACL)</a:t>
            </a:r>
            <a:endParaRPr lang="ru-RU" kern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7.1.4. Рекомендации по созданию списков контроля доступа</a:t>
            </a: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7.1.4.1. Где разместить списки контроля доступа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06721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</a:t>
            </a:r>
            <a:r>
              <a:rPr lang="ru-RU" kern="1200" dirty="0">
                <a:latin typeface="Arial" charset="0"/>
              </a:rPr>
              <a:t>. </a:t>
            </a:r>
            <a:r>
              <a:rPr lang="ru-RU" dirty="0">
                <a:latin typeface="Arial" charset="0"/>
              </a:rPr>
              <a:t>Работа списков контроля доступа (ACL)</a:t>
            </a:r>
            <a:endParaRPr lang="ru-RU" kern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7.1.4. Рекомендации по созданию списков контроля доступа</a:t>
            </a:r>
          </a:p>
          <a:p>
            <a:pPr>
              <a:lnSpc>
                <a:spcPct val="80000"/>
              </a:lnSpc>
            </a:pPr>
            <a:r>
              <a:rPr lang="ru-RU" dirty="0">
                <a:latin typeface="Arial" charset="0"/>
              </a:rPr>
              <a:t>7.1.4.2. Размещение стандартных списков контроля доступа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9480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mtClean="0"/>
              <a:t>7. </a:t>
            </a:r>
            <a:r>
              <a:rPr lang="ru-RU" b="0" dirty="0"/>
              <a:t>Списки контроля доступа (ACL)</a:t>
            </a:r>
          </a:p>
          <a:p>
            <a:pPr>
              <a:buFontTx/>
              <a:buNone/>
            </a:pPr>
            <a:r>
              <a:rPr lang="ru-RU" smtClean="0"/>
              <a:t>7.2.</a:t>
            </a:r>
            <a:r>
              <a:rPr lang="ru-RU" b="0" dirty="0"/>
              <a:t> Стандартные списки контроля доступа IPv4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4651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>
                <a:latin typeface="Arial" panose="020B0604020202020204" pitchFamily="34" charset="0"/>
              </a:rPr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>
                <a:latin typeface="Arial" panose="020B0604020202020204" pitchFamily="34" charset="0"/>
              </a:rPr>
              <a:t>Routing and Switching Essentials v6.0</a:t>
            </a:r>
            <a:endParaRPr lang="ru-RU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ru-RU" sz="1200" b="0" dirty="0">
                <a:latin typeface="Arial" panose="020B0604020202020204" pitchFamily="34" charset="0"/>
              </a:rPr>
              <a:t>Глава 7. Списки контроля доступа (ACL)</a:t>
            </a:r>
            <a:endParaRPr lang="ru-RU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0324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7.2. Стандартные списки контроля доступа IPv4</a:t>
            </a:r>
          </a:p>
          <a:p>
            <a:r>
              <a:rPr lang="ru-RU" smtClean="0"/>
              <a:t>7.2.1. Настройка стандартных списков контроля доступа IPv4</a:t>
            </a:r>
            <a:endParaRPr lang="ru-RU" dirty="0"/>
          </a:p>
          <a:p>
            <a:r>
              <a:rPr lang="ru-RU" smtClean="0"/>
              <a:t>7.2.1.1. Примеры стандартных нумерованных списков контроля доступа IPv4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99295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7.2. Стандартные списки контроля доступа IPv4</a:t>
            </a:r>
          </a:p>
          <a:p>
            <a:r>
              <a:rPr lang="ru-RU" smtClean="0"/>
              <a:t>7.2.1. Настройка стандартных списков контроля доступа IPv4</a:t>
            </a:r>
            <a:endParaRPr lang="ru-RU" dirty="0"/>
          </a:p>
          <a:p>
            <a:r>
              <a:rPr lang="ru-RU" smtClean="0"/>
              <a:t>7.2.1.2. Применение стандартных списков контроля доступа IPv4 к интерфейсам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99295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7.2. Стандартные списки контроля доступа IPv4</a:t>
            </a:r>
          </a:p>
          <a:p>
            <a:r>
              <a:rPr lang="ru-RU" smtClean="0"/>
              <a:t>7.2.1. Настройка стандартных списков контроля доступа IPv4</a:t>
            </a:r>
            <a:endParaRPr lang="ru-RU" dirty="0"/>
          </a:p>
          <a:p>
            <a:r>
              <a:rPr lang="ru-RU" smtClean="0"/>
              <a:t>7.2.1.3. Примеры стандартных нумерованных списков контроля доступа IPv4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72625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7.2. Стандартные списки контроля доступа IPv4</a:t>
            </a:r>
          </a:p>
          <a:p>
            <a:r>
              <a:rPr lang="ru-RU" smtClean="0"/>
              <a:t>7.2.1. Настройка стандартных списков контроля доступа IPv4</a:t>
            </a:r>
            <a:endParaRPr lang="ru-RU" dirty="0"/>
          </a:p>
          <a:p>
            <a:r>
              <a:rPr lang="ru-RU" smtClean="0"/>
              <a:t>7.2.1.3. Примеры стандартных нумерованных списков контроля доступа IPv4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6651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7.2. Стандартные списки контроля доступа IPv4</a:t>
            </a:r>
          </a:p>
          <a:p>
            <a:r>
              <a:rPr lang="ru-RU" smtClean="0"/>
              <a:t>7.2.1. Настройка стандартных списков контроля доступа IPv4</a:t>
            </a:r>
            <a:endParaRPr lang="ru-RU" dirty="0"/>
          </a:p>
          <a:p>
            <a:r>
              <a:rPr lang="ru-RU" smtClean="0"/>
              <a:t>7.2.1.4. Синтаксис именованных стандартных списков контроля доступа IPv4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85799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7.2. Стандартные списки контроля доступа IPv4</a:t>
            </a:r>
          </a:p>
          <a:p>
            <a:r>
              <a:rPr lang="ru-RU" smtClean="0"/>
              <a:t>7.2.1. Настройка стандартных списков контроля доступа IPv4</a:t>
            </a:r>
            <a:endParaRPr lang="ru-RU" dirty="0"/>
          </a:p>
          <a:p>
            <a:r>
              <a:rPr lang="ru-RU" smtClean="0"/>
              <a:t>7.2.1.6. Packet Tracer. Настройка нумерованных стандартных списков контроля доступа IPv4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51156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7.2. Стандартные списки контроля доступа IPv4</a:t>
            </a:r>
          </a:p>
          <a:p>
            <a:r>
              <a:rPr lang="ru-RU" smtClean="0"/>
              <a:t>7.2.1. Настройка стандартных списков контроля доступа IPv4</a:t>
            </a:r>
            <a:endParaRPr lang="ru-RU" dirty="0"/>
          </a:p>
          <a:p>
            <a:r>
              <a:rPr lang="ru-RU" smtClean="0"/>
              <a:t>7.2.1.7. Packet Tracer. Настройка именованных стандартных списков контроля доступа IPv4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40869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7.2. Стандартные списки контроля доступа IPv4</a:t>
            </a:r>
          </a:p>
          <a:p>
            <a:r>
              <a:rPr lang="ru-RU" smtClean="0"/>
              <a:t>7.2.2. Изменение списков контроля доступа (ACL) IPv4</a:t>
            </a:r>
            <a:endParaRPr lang="ru-RU" dirty="0"/>
          </a:p>
          <a:p>
            <a:r>
              <a:rPr lang="ru-RU" smtClean="0"/>
              <a:t>7.2.2.1. Метод 1. Текстовый редактор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295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7.2. Стандартные списки контроля доступа IPv4</a:t>
            </a:r>
          </a:p>
          <a:p>
            <a:r>
              <a:rPr lang="ru-RU" smtClean="0"/>
              <a:t>7.2.2. Изменение списков контроля доступа (ACL) IPv4</a:t>
            </a:r>
            <a:endParaRPr lang="ru-RU" dirty="0"/>
          </a:p>
          <a:p>
            <a:r>
              <a:rPr lang="ru-RU" smtClean="0"/>
              <a:t>7.2.2.2. Метод 2. Порядковые номера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31256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7.2. Стандартные списки контроля доступа IPv4</a:t>
            </a:r>
          </a:p>
          <a:p>
            <a:r>
              <a:rPr lang="ru-RU" smtClean="0"/>
              <a:t>7.2.2. Изменение списков контроля доступа (ACL) IPv4</a:t>
            </a:r>
            <a:endParaRPr lang="ru-RU" dirty="0"/>
          </a:p>
          <a:p>
            <a:r>
              <a:rPr lang="ru-RU" smtClean="0"/>
              <a:t>7.2.2.3. Изменение именованных стандартных списков контроля доступа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9757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4</a:t>
            </a:fld>
            <a:endParaRPr lang="ru-RU" sz="800" b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87453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7.2. Стандартные списки контроля доступа IPv4</a:t>
            </a:r>
          </a:p>
          <a:p>
            <a:r>
              <a:rPr lang="ru-RU" smtClean="0"/>
              <a:t>7.2.2. Изменение списков контроля доступа (ACL) IPv4</a:t>
            </a:r>
            <a:endParaRPr lang="ru-RU" dirty="0"/>
          </a:p>
          <a:p>
            <a:r>
              <a:rPr lang="ru-RU" smtClean="0"/>
              <a:t>7.2.2.4. Проверка списков контроля доступа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21022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7.2. Стандартные списки контроля доступа IPv4</a:t>
            </a:r>
          </a:p>
          <a:p>
            <a:r>
              <a:rPr lang="ru-RU" smtClean="0"/>
              <a:t>7.2.2. Изменение списков контроля доступа (ACL) IPv4</a:t>
            </a:r>
            <a:endParaRPr lang="ru-RU" dirty="0"/>
          </a:p>
          <a:p>
            <a:r>
              <a:rPr lang="ru-RU" smtClean="0"/>
              <a:t>7.2.2.5. Статистика по ACL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837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7.2. Стандартные списки контроля доступа IPv4</a:t>
            </a:r>
          </a:p>
          <a:p>
            <a:r>
              <a:rPr lang="ru-RU" smtClean="0"/>
              <a:t>7.2.2. Изменение списков контроля доступа (ACL) IPv4</a:t>
            </a:r>
            <a:endParaRPr lang="ru-RU" dirty="0"/>
          </a:p>
          <a:p>
            <a:r>
              <a:rPr lang="ru-RU" smtClean="0"/>
              <a:t>7.2.2.6. Лабораторная работа. Настройка и изменение стандартных списков контроля доступа IPv4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9202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7.2. Стандартные списки контроля доступа IPv4</a:t>
            </a:r>
          </a:p>
          <a:p>
            <a:r>
              <a:rPr lang="ru-RU" smtClean="0"/>
              <a:t>7.2.3. Обеспечение безопасности портов VTY с помощью стандартного списка контроля доступа IPv4</a:t>
            </a:r>
            <a:endParaRPr lang="ru-RU" dirty="0"/>
          </a:p>
          <a:p>
            <a:r>
              <a:rPr lang="ru-RU" smtClean="0"/>
              <a:t>7.2.3.1. Команда access-class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30818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7.2. Стандартные списки контроля доступа IPv4</a:t>
            </a:r>
          </a:p>
          <a:p>
            <a:r>
              <a:rPr lang="ru-RU" smtClean="0"/>
              <a:t>7.2.3. Обеспечение безопасности портов VTY с помощью стандартного списка контроля доступа IPv4</a:t>
            </a:r>
            <a:endParaRPr lang="ru-RU" dirty="0"/>
          </a:p>
          <a:p>
            <a:r>
              <a:rPr lang="ru-RU" smtClean="0"/>
              <a:t>7.2.3.2. Проверка безопасности порта VTY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54986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7.2. Стандартные списки контроля доступа IPv4</a:t>
            </a:r>
          </a:p>
          <a:p>
            <a:r>
              <a:rPr lang="ru-RU" smtClean="0"/>
              <a:t>7.2.3. Обеспечение безопасности портов VTY с помощью стандартного списка контроля доступа IPv4</a:t>
            </a:r>
            <a:endParaRPr lang="ru-RU" dirty="0"/>
          </a:p>
          <a:p>
            <a:r>
              <a:rPr lang="ru-RU" smtClean="0"/>
              <a:t>7.2.3.3. Packet Tracer. Настройка списка контроля доступа IPv4 для линий VTY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80396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7.2. Стандартные списки контроля доступа IPv4</a:t>
            </a:r>
          </a:p>
          <a:p>
            <a:r>
              <a:rPr lang="ru-RU" smtClean="0"/>
              <a:t>7.2.3. Обеспечение безопасности портов VTY с помощью стандартного списка контроля доступа IPv4</a:t>
            </a:r>
            <a:endParaRPr lang="ru-RU" dirty="0"/>
          </a:p>
          <a:p>
            <a:r>
              <a:rPr lang="ru-RU" smtClean="0"/>
              <a:t>7.2.3.4. Лабораторная работа. Настройка и проверка ограничений VTY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7860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mtClean="0"/>
              <a:t>7. </a:t>
            </a:r>
            <a:r>
              <a:rPr lang="ru-RU" b="0" dirty="0"/>
              <a:t>Списки контроля доступа (ACL)</a:t>
            </a:r>
          </a:p>
          <a:p>
            <a:pPr>
              <a:buFontTx/>
              <a:buNone/>
            </a:pPr>
            <a:r>
              <a:rPr lang="ru-RU" smtClean="0"/>
              <a:t>7.3.</a:t>
            </a:r>
            <a:r>
              <a:rPr lang="ru-RU" b="0" dirty="0"/>
              <a:t> Поиск и устранение неполадок, связанных со списками контроля доступа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07794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7.3. Поиск и устранение неполадок, связанных со списками контроля доступа</a:t>
            </a:r>
          </a:p>
          <a:p>
            <a:r>
              <a:rPr lang="ru-RU" smtClean="0"/>
              <a:t>7.3.1. Обработка пакетов с использованием списков контроля доступа (ACL)</a:t>
            </a:r>
          </a:p>
          <a:p>
            <a:r>
              <a:rPr lang="ru-RU" smtClean="0"/>
              <a:t>7.3.1.1. Неявная блокировка трафика (Deny Any)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11630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7.3. Поиск и устранение неполадок, связанных со списками контроля доступа</a:t>
            </a:r>
          </a:p>
          <a:p>
            <a:r>
              <a:rPr lang="ru-RU" smtClean="0"/>
              <a:t>7.3.1. Обработка пакетов с использованием списков контроля доступа (ACL)</a:t>
            </a:r>
          </a:p>
          <a:p>
            <a:r>
              <a:rPr lang="ru-RU" smtClean="0"/>
              <a:t>7.3.1.2. Порядок записей в списке контроля доступа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4230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5</a:t>
            </a:fld>
            <a:endParaRPr lang="ru-RU" sz="800" b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161434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7.3. Поиск и устранение неполадок, связанных со списками контроля доступа</a:t>
            </a:r>
          </a:p>
          <a:p>
            <a:r>
              <a:rPr lang="ru-RU" smtClean="0"/>
              <a:t>7.3.1. Обработка пакетов с использованием списков контроля доступа (ACL)</a:t>
            </a:r>
          </a:p>
          <a:p>
            <a:r>
              <a:rPr lang="ru-RU" smtClean="0"/>
              <a:t>7.3.1.3. Изменение порядка стандартных списков контроля доступа в Cisco IOS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06027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7.3. Поиск и устранение неполадок, связанных со списками контроля доступа</a:t>
            </a:r>
          </a:p>
          <a:p>
            <a:r>
              <a:rPr lang="ru-RU" smtClean="0"/>
              <a:t>7.3.1. Обработка пакетов с использованием списков контроля доступа (ACL)</a:t>
            </a:r>
          </a:p>
          <a:p>
            <a:r>
              <a:rPr lang="ru-RU" smtClean="0"/>
              <a:t>7.3.1.4. Процессы маршрутизации и списки контроля доступа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58174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7.3. Поиск и устранение неполадок, связанных со списками контроля доступа</a:t>
            </a:r>
          </a:p>
          <a:p>
            <a:r>
              <a:rPr lang="ru-RU" smtClean="0"/>
              <a:t>7.3.2. Типичные ошибки, связанные со стандартными списками контроля доступа (ACL) IPv4</a:t>
            </a:r>
            <a:endParaRPr lang="ru-RU" dirty="0"/>
          </a:p>
          <a:p>
            <a:r>
              <a:rPr lang="ru-RU" smtClean="0"/>
              <a:t>7.3.2.1. Поиск и устранение неполадок, связанных со стандартными списками контроля доступа (ACL) IPv4. Пример 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94725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7.3. Поиск и устранение неполадок, связанных со списками контроля доступа</a:t>
            </a:r>
          </a:p>
          <a:p>
            <a:r>
              <a:rPr lang="ru-RU" smtClean="0"/>
              <a:t>7.3.2. Типичные ошибки, связанные со стандартными списками контроля доступа (ACL) IPv4</a:t>
            </a:r>
            <a:endParaRPr lang="ru-RU" dirty="0"/>
          </a:p>
          <a:p>
            <a:r>
              <a:rPr lang="ru-RU" smtClean="0"/>
              <a:t>7.3.2.2. Поиск и устранение неполадок, связанных со стандартными списками контроля доступа (ACL) IPv4. Пример 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23740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7.3. Поиск и устранение неполадок, связанных со списками контроля доступа</a:t>
            </a:r>
          </a:p>
          <a:p>
            <a:r>
              <a:rPr lang="ru-RU" smtClean="0"/>
              <a:t>7.3.2. Типичные ошибки, связанные со стандартными списками контроля доступа (ACL) IPv4</a:t>
            </a:r>
            <a:endParaRPr lang="ru-RU" dirty="0"/>
          </a:p>
          <a:p>
            <a:r>
              <a:rPr lang="ru-RU" smtClean="0"/>
              <a:t>7.3.2.3. Поиск и устранение неполадок, связанных со стандартными списками контроля доступа (ACL) IPv4. Пример 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39428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7.3. Поиск и устранение неполадок, связанных со списками контроля доступа</a:t>
            </a:r>
          </a:p>
          <a:p>
            <a:r>
              <a:rPr lang="ru-RU" smtClean="0"/>
              <a:t>7.3.2. Типичные ошибки, связанные со стандартными списками контроля доступа (ACL) IPv4</a:t>
            </a:r>
            <a:endParaRPr lang="ru-RU" dirty="0"/>
          </a:p>
          <a:p>
            <a:r>
              <a:rPr lang="ru-RU" smtClean="0"/>
              <a:t>7.3.2.4. Packet Tracer. Поиск и устранение неполадок, связанных со стандартными списками контроля доступа IPv4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34222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7. Списки контроля доступа</a:t>
            </a:r>
          </a:p>
          <a:p>
            <a:r>
              <a:rPr lang="ru-RU" smtClean="0"/>
              <a:t>7.4. Краткий обзор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4100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7.4. Краткий обзор</a:t>
            </a:r>
          </a:p>
          <a:p>
            <a:r>
              <a:rPr lang="ru-RU" smtClean="0"/>
              <a:t>7.4.1. Заключение</a:t>
            </a:r>
            <a:endParaRPr lang="ru-RU" dirty="0"/>
          </a:p>
          <a:p>
            <a:r>
              <a:rPr lang="ru-RU" smtClean="0"/>
              <a:t>7.4.1.2. Packet Tracer. Отработка комплексных практических навыков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91102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58</a:t>
            </a:fld>
            <a:endParaRPr lang="ru-RU" sz="8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Новые термины и команды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1291182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4647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ACE20BE7-F2F3-4E26-9454-50B18F790A4E}" type="slidenum">
              <a:rPr lang="en-US" sz="800" b="0">
                <a:ea typeface="ＭＳ Ｐゴシック" pitchFamily="34" charset="-128"/>
              </a:rPr>
              <a:pPr algn="r"/>
              <a:t>6</a:t>
            </a:fld>
            <a:endParaRPr lang="ru-RU" sz="800" b="0">
              <a:ea typeface="ＭＳ Ｐゴシック" pitchFamily="3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22613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7</a:t>
            </a:fld>
            <a:endParaRPr lang="ru-RU" sz="800" b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60579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8</a:t>
            </a:fld>
            <a:endParaRPr lang="ru-RU" sz="800" b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24546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9</a:t>
            </a:fld>
            <a:endParaRPr lang="ru-RU" sz="800" b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22033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086725553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34" charset="0"/>
              </a:rPr>
              <a:t>Second level</a:t>
            </a:r>
          </a:p>
          <a:p>
            <a:pPr lvl="2"/>
            <a:r>
              <a:rPr lang="en-US">
                <a:sym typeface="Arial" pitchFamily="34" charset="0"/>
              </a:rPr>
              <a:t>Third level</a:t>
            </a:r>
          </a:p>
          <a:p>
            <a:pPr lvl="3"/>
            <a:r>
              <a:rPr lang="en-US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>
                <a:sym typeface="Arial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257996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653042546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974617842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Rectangle 4"/>
          <p:cNvSpPr>
            <a:spLocks noChangeArrowheads="1"/>
          </p:cNvSpPr>
          <p:nvPr userDrawn="1"/>
        </p:nvSpPr>
        <p:spPr bwMode="ltGray">
          <a:xfrm>
            <a:off x="4412140" y="4741653"/>
            <a:ext cx="411338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© Cisco и/или ее дочерние компании, 2016. Все права защищены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.</a:t>
            </a:r>
            <a:r>
              <a:rPr lang="en-US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 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Конфиденциальная </a:t>
            </a: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информация Cisco</a:t>
            </a:r>
          </a:p>
        </p:txBody>
      </p:sp>
    </p:spTree>
    <p:extLst>
      <p:ext uri="{BB962C8B-B14F-4D97-AF65-F5344CB8AC3E}">
        <p14:creationId xmlns:p14="http://schemas.microsoft.com/office/powerpoint/2010/main" xmlns="" val="1890854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42967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xmlns="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" name="Rectangle 4"/>
          <p:cNvSpPr>
            <a:spLocks noChangeArrowheads="1"/>
          </p:cNvSpPr>
          <p:nvPr userDrawn="1"/>
        </p:nvSpPr>
        <p:spPr bwMode="ltGray">
          <a:xfrm>
            <a:off x="4412140" y="4741653"/>
            <a:ext cx="411338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© Cisco и/или ее дочерние компании, 2016. Все права защищены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.</a:t>
            </a:r>
            <a:r>
              <a:rPr lang="en-US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 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Конфиденциальная </a:t>
            </a: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информация Cisco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acad.com/group/communities/community-hom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netacad.com/group/communities/ccna-blo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mtClean="0"/>
              <a:t>Материалы для инструктора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Глава 7. Списки контроля доступа (ACL)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3953913" cy="902174"/>
          </a:xfrm>
        </p:spPr>
        <p:txBody>
          <a:bodyPr/>
          <a:lstStyle/>
          <a:p>
            <a:r>
              <a:rPr lang="ru-RU" dirty="0" smtClean="0"/>
              <a:t>CCNA Routing and Switching</a:t>
            </a:r>
          </a:p>
          <a:p>
            <a:r>
              <a:rPr lang="ru-RU" dirty="0" smtClean="0"/>
              <a:t>Routing and Switching Essentials v6.0</a:t>
            </a:r>
            <a:endParaRPr lang="ru-RU" dirty="0">
              <a:cs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3650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30000"/>
              </a:spcBef>
              <a:spcAft>
                <a:spcPts val="900"/>
              </a:spcAft>
              <a:defRPr/>
            </a:pPr>
            <a:r>
              <a:rPr lang="ru-RU" dirty="0" smtClean="0"/>
              <a:t>Дополнительные справочные материалы, содержащие различные стратегии обучения, в том числе планы занятий, описание аналогий для сложных понятий и темы обсуждений, доступны на веб-сайте сообщества сертифицированных сетевых специалистов (CCNA) по адресу </a:t>
            </a:r>
            <a:r>
              <a:rPr lang="ru-RU" dirty="0">
                <a:hlinkClick r:id="rId3"/>
              </a:rPr>
              <a:t>https://www.netacad.com/group/communities/community-home</a:t>
            </a:r>
            <a:r>
              <a:rPr lang="ru-RU" dirty="0" smtClean="0"/>
              <a:t>.</a:t>
            </a:r>
            <a:endParaRPr lang="ru-RU" dirty="0"/>
          </a:p>
          <a:p>
            <a:pPr>
              <a:spcBef>
                <a:spcPct val="30000"/>
              </a:spcBef>
              <a:spcAft>
                <a:spcPts val="900"/>
              </a:spcAft>
              <a:defRPr/>
            </a:pPr>
            <a:r>
              <a:rPr lang="ru-RU" dirty="0" smtClean="0"/>
              <a:t>Практические рекомендации специалистов со всего мира для обучения по программе CCNA Routing and Switching. </a:t>
            </a:r>
            <a:r>
              <a:rPr lang="ru-RU" dirty="0">
                <a:hlinkClick r:id="rId4"/>
              </a:rPr>
              <a:t>https://www.netacad.com/group/communities/ccna</a:t>
            </a:r>
            <a:endParaRPr lang="ru-RU" dirty="0"/>
          </a:p>
          <a:p>
            <a:pPr>
              <a:spcBef>
                <a:spcPct val="30000"/>
              </a:spcBef>
              <a:defRPr/>
            </a:pPr>
            <a:r>
              <a:rPr lang="ru-RU" dirty="0" smtClean="0"/>
              <a:t>Если вы хотите поделиться с другими преподавателями планами занятий и другой полезной информацией, вы можете разместить ее на сайте сообщества сертифицированных компанией Cisco сетевых специалистов (CCNA).</a:t>
            </a:r>
          </a:p>
          <a:p>
            <a:r>
              <a:rPr lang="ru-RU" dirty="0" smtClean="0"/>
              <a:t>Студенты могут записаться на курс </a:t>
            </a:r>
            <a:r>
              <a:rPr lang="ru-RU" b="1" dirty="0"/>
              <a:t>Introduction to Packet Tracer</a:t>
            </a:r>
            <a:r>
              <a:rPr lang="ru-RU" dirty="0" smtClean="0"/>
              <a:t> (для самостоятельного изучения).</a:t>
            </a:r>
          </a:p>
        </p:txBody>
      </p:sp>
      <p:sp>
        <p:nvSpPr>
          <p:cNvPr id="13314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7. Дополнительная помощь</a:t>
            </a:r>
          </a:p>
        </p:txBody>
      </p:sp>
    </p:spTree>
    <p:extLst>
      <p:ext uri="{BB962C8B-B14F-4D97-AF65-F5344CB8AC3E}">
        <p14:creationId xmlns:p14="http://schemas.microsoft.com/office/powerpoint/2010/main" xmlns="" val="184930198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8316802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Глава 7. Списки контроля доступа (ACL)</a:t>
            </a:r>
            <a:endParaRPr lang="ru-RU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3588153" cy="902174"/>
          </a:xfrm>
        </p:spPr>
        <p:txBody>
          <a:bodyPr/>
          <a:lstStyle/>
          <a:p>
            <a:r>
              <a:rPr lang="ru-RU" dirty="0" smtClean="0"/>
              <a:t>CCNA Routing and Switching</a:t>
            </a:r>
          </a:p>
          <a:p>
            <a:r>
              <a:rPr lang="ru-RU" dirty="0" smtClean="0"/>
              <a:t>Routing and Switching Essentials v6.0</a:t>
            </a:r>
            <a:endParaRPr lang="ru-RU" dirty="0">
              <a:cs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8293801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z="1400" dirty="0"/>
              <a:t>7.1. Действие списка контроля доступа (ACL)</a:t>
            </a:r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ru-RU" dirty="0"/>
              <a:t>Объяснить назначение и принципы работы списков контроля доступа (ACL) в сетях предприятий малого и среднего бизнеса.</a:t>
            </a:r>
          </a:p>
          <a:p>
            <a:pPr marL="557213" lvl="1" indent="-214313">
              <a:lnSpc>
                <a:spcPct val="94000"/>
              </a:lnSpc>
              <a:buFont typeface="Arial" panose="020B0604020202020204" pitchFamily="34" charset="0"/>
              <a:buChar char="•"/>
            </a:pPr>
            <a:r>
              <a:rPr lang="ru-RU" sz="1300" dirty="0" smtClean="0"/>
              <a:t>Объясните, как фильтруется трафик с использованием списков контроля доступа (ACL).</a:t>
            </a:r>
          </a:p>
          <a:p>
            <a:pPr marL="557213" lvl="1" indent="-214313">
              <a:lnSpc>
                <a:spcPct val="94000"/>
              </a:lnSpc>
              <a:buFont typeface="Arial" panose="020B0604020202020204" pitchFamily="34" charset="0"/>
              <a:buChar char="•"/>
            </a:pPr>
            <a:r>
              <a:rPr lang="ru-RU" sz="1300" dirty="0" smtClean="0"/>
              <a:t>Объясните, как используются шаблонные маски в списках контроля доступа (ACL).</a:t>
            </a:r>
          </a:p>
          <a:p>
            <a:pPr marL="557213" lvl="1" indent="-214313">
              <a:lnSpc>
                <a:spcPct val="94000"/>
              </a:lnSpc>
              <a:buFont typeface="Arial" panose="020B0604020202020204" pitchFamily="34" charset="0"/>
              <a:buChar char="•"/>
            </a:pPr>
            <a:r>
              <a:rPr lang="ru-RU" sz="1300" dirty="0" smtClean="0"/>
              <a:t>Объясните, как создать списки контроля доступа (ACL).</a:t>
            </a:r>
          </a:p>
          <a:p>
            <a:pPr marL="557213" lvl="1" indent="-214313">
              <a:lnSpc>
                <a:spcPct val="94000"/>
              </a:lnSpc>
              <a:buFont typeface="Arial" panose="020B0604020202020204" pitchFamily="34" charset="0"/>
              <a:buChar char="•"/>
            </a:pPr>
            <a:r>
              <a:rPr lang="ru-RU" sz="1300" dirty="0" smtClean="0"/>
              <a:t>Объясните, как разместить списки контроля доступа (ACL).</a:t>
            </a:r>
          </a:p>
          <a:p>
            <a:pPr>
              <a:lnSpc>
                <a:spcPct val="94000"/>
              </a:lnSpc>
            </a:pPr>
            <a:r>
              <a:rPr lang="ru-RU" sz="1400" dirty="0"/>
              <a:t>7.2. Стандартные списки контроля доступа (ACL) IPv4</a:t>
            </a:r>
          </a:p>
          <a:p>
            <a:pPr marL="469106" lvl="1" indent="-214313">
              <a:lnSpc>
                <a:spcPct val="94000"/>
              </a:lnSpc>
              <a:buFont typeface="Arial" panose="020B0604020202020204" pitchFamily="34" charset="0"/>
              <a:buChar char="•"/>
            </a:pPr>
            <a:r>
              <a:rPr lang="ru-RU" dirty="0"/>
              <a:t>Настроить стандартные списки контроля доступа IPv4 для фильтрации трафика </a:t>
            </a:r>
            <a:r>
              <a:rPr lang="ru-RU" dirty="0" smtClean="0"/>
              <a:t>в сетях </a:t>
            </a:r>
            <a:r>
              <a:rPr lang="ru-RU" dirty="0"/>
              <a:t>предприятий малого и среднего бизнеса.</a:t>
            </a:r>
          </a:p>
          <a:p>
            <a:pPr marL="557213" lvl="1" indent="-214313">
              <a:lnSpc>
                <a:spcPct val="94000"/>
              </a:lnSpc>
              <a:buClr>
                <a:srgbClr val="58585B"/>
              </a:buClr>
              <a:buFont typeface="Arial" panose="020B0604020202020204" pitchFamily="34" charset="0"/>
              <a:buChar char="•"/>
            </a:pPr>
            <a:r>
              <a:rPr lang="ru-RU" sz="1300" dirty="0" smtClean="0"/>
              <a:t>Настройте стандартные списки контроля доступа (ACL) IPv4 для фильтрации трафика в </a:t>
            </a:r>
            <a:r>
              <a:rPr lang="ru-RU" sz="1300" smtClean="0"/>
              <a:t>соответствии с требованиями </a:t>
            </a:r>
            <a:r>
              <a:rPr lang="ru-RU" sz="1300" dirty="0" smtClean="0"/>
              <a:t>сети.</a:t>
            </a:r>
          </a:p>
          <a:p>
            <a:pPr marL="557213" lvl="1" indent="-214313">
              <a:lnSpc>
                <a:spcPct val="94000"/>
              </a:lnSpc>
              <a:buClr>
                <a:srgbClr val="58585B"/>
              </a:buClr>
              <a:buFont typeface="Arial" panose="020B0604020202020204" pitchFamily="34" charset="0"/>
              <a:buChar char="•"/>
            </a:pPr>
            <a:r>
              <a:rPr lang="ru-RU" sz="1300" dirty="0" smtClean="0"/>
              <a:t>Используйте порядковые номера для редактирования существующих стандартных списков контроля доступа (ACL) IPv4.</a:t>
            </a:r>
          </a:p>
          <a:p>
            <a:pPr marL="557213" lvl="1" indent="-214313">
              <a:lnSpc>
                <a:spcPct val="94000"/>
              </a:lnSpc>
              <a:buClr>
                <a:srgbClr val="58585B"/>
              </a:buClr>
              <a:buFont typeface="Arial" panose="020B0604020202020204" pitchFamily="34" charset="0"/>
              <a:buChar char="•"/>
            </a:pPr>
            <a:r>
              <a:rPr lang="ru-RU" sz="1300" dirty="0" smtClean="0"/>
              <a:t>Настройка стандартных списков контроля доступа (ACL) для защиты доступа VTY.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7. Разделы и задачи</a:t>
            </a:r>
          </a:p>
        </p:txBody>
      </p:sp>
    </p:spTree>
    <p:extLst>
      <p:ext uri="{BB962C8B-B14F-4D97-AF65-F5344CB8AC3E}">
        <p14:creationId xmlns:p14="http://schemas.microsoft.com/office/powerpoint/2010/main" xmlns="" val="175886867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z="1400" dirty="0"/>
              <a:t>7.3. Поиск и устранение неполадок, связанных со списками контроля доступа</a:t>
            </a:r>
          </a:p>
          <a:p>
            <a:pPr marL="470297" lvl="1" indent="-214313">
              <a:buFont typeface="Arial" panose="020B0604020202020204" pitchFamily="34" charset="0"/>
              <a:buChar char="•"/>
            </a:pPr>
            <a:r>
              <a:rPr lang="ru-RU" dirty="0"/>
              <a:t>Выполнить поиск и устранение неполадок, связанных со списками контроля доступа IPv4.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300" dirty="0" smtClean="0"/>
              <a:t>Объяснение процесса обработки маршрутизатором пакетов в случае применения списка контроля доступа (ACL).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300" dirty="0" smtClean="0"/>
              <a:t>С помощью команд CLI выполните поиск и устранение типичных неполадок, связанных со стандартными списками контроля доступа (ACL) IPv4.</a:t>
            </a:r>
          </a:p>
          <a:p>
            <a:pPr marL="543322" lvl="2" indent="-214313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7. Разделы и цели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xmlns="" val="260721613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7.1. Принципы работы списков контроля доступа</a:t>
            </a:r>
          </a:p>
        </p:txBody>
      </p:sp>
    </p:spTree>
    <p:extLst>
      <p:ext uri="{BB962C8B-B14F-4D97-AF65-F5344CB8AC3E}">
        <p14:creationId xmlns:p14="http://schemas.microsoft.com/office/powerpoint/2010/main" xmlns="" val="67309964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275"/>
            <a:ext cx="5532120" cy="757238"/>
          </a:xfrm>
        </p:spPr>
        <p:txBody>
          <a:bodyPr/>
          <a:lstStyle/>
          <a:p>
            <a:r>
              <a:rPr lang="ru-RU" altLang="en-US" sz="1600" dirty="0"/>
              <a:t>Предназначение списков контроля доступа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Что такое список контроля доступа</a:t>
            </a:r>
            <a:r>
              <a:rPr lang="ru-RU" altLang="en-US" dirty="0">
                <a:solidFill>
                  <a:srgbClr val="367187"/>
                </a:solidFill>
              </a:rPr>
              <a:t>?</a:t>
            </a:r>
            <a:endParaRPr lang="ru-RU" altLang="en-US" dirty="0">
              <a:solidFill>
                <a:srgbClr val="367187"/>
              </a:solidFill>
              <a:cs typeface="Arial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790848" y="720089"/>
            <a:ext cx="4346574" cy="4013835"/>
          </a:xfrm>
        </p:spPr>
        <p:txBody>
          <a:bodyPr rIns="72000"/>
          <a:lstStyle/>
          <a:p>
            <a:pPr marL="169545" indent="-169545"/>
            <a:r>
              <a:rPr lang="ru-RU" sz="1200" dirty="0" smtClean="0"/>
              <a:t>ACL-список — это ряд команд IOS, определяющих, пересылает ли маршрутизатор пакеты или сбрасывает их, исходя из информации в заголовке пакета. По умолчанию на маршрутизаторе списки контроля доступа не настроены.</a:t>
            </a:r>
            <a:endParaRPr lang="ru-RU" sz="1200" dirty="0">
              <a:solidFill>
                <a:srgbClr val="58585B"/>
              </a:solidFill>
              <a:cs typeface="Arial"/>
            </a:endParaRPr>
          </a:p>
          <a:p>
            <a:pPr marL="169545" indent="-169545"/>
            <a:r>
              <a:rPr lang="ru-RU" sz="1200" dirty="0" smtClean="0"/>
              <a:t>Списки контроля доступа могут выполнять следующие задачи.</a:t>
            </a:r>
          </a:p>
          <a:p>
            <a:pPr lvl="1">
              <a:buFont typeface="Arial" panose="05000000000000000000" pitchFamily="2" charset="2"/>
              <a:buChar char="•"/>
            </a:pPr>
            <a:r>
              <a:rPr lang="ru-RU" sz="1100" dirty="0" smtClean="0"/>
              <a:t>Ограничение сетевого трафика для повышения производительности сети. Например, можно заблокировать видеотрафик, если он недопустим.</a:t>
            </a:r>
          </a:p>
          <a:p>
            <a:pPr lvl="1">
              <a:buFont typeface="Arial" panose="05000000000000000000" pitchFamily="2" charset="2"/>
            </a:pPr>
            <a:r>
              <a:rPr lang="ru-RU" sz="1100" dirty="0" smtClean="0"/>
              <a:t>Управление потоком трафика. Списки контроля доступа позволяют обеспечить получение обновлений маршрутизации только из известных источников.</a:t>
            </a:r>
          </a:p>
          <a:p>
            <a:pPr lvl="1">
              <a:buFont typeface="Arial" panose="05000000000000000000" pitchFamily="2" charset="2"/>
            </a:pPr>
            <a:r>
              <a:rPr lang="ru-RU" sz="1100" dirty="0" smtClean="0"/>
              <a:t>Списки контроля доступа обеспечивают безопасность сетевого доступа и позволяют блокировать хост или сеть.</a:t>
            </a:r>
          </a:p>
          <a:p>
            <a:pPr lvl="1">
              <a:buFont typeface="Arial" panose="05000000000000000000" pitchFamily="2" charset="2"/>
            </a:pPr>
            <a:r>
              <a:rPr lang="ru-RU" sz="1100" dirty="0" smtClean="0"/>
              <a:t>Фильтрация трафика на основе типа трафика, такого как трафик Telnet.</a:t>
            </a:r>
          </a:p>
          <a:p>
            <a:pPr lvl="1">
              <a:buFont typeface="Arial" panose="05000000000000000000" pitchFamily="2" charset="2"/>
            </a:pPr>
            <a:r>
              <a:rPr lang="ru-RU" sz="1100" dirty="0" smtClean="0"/>
              <a:t>Проверка узлов для разрешения или запрета </a:t>
            </a:r>
            <a:r>
              <a:rPr lang="ru-RU" sz="1100" smtClean="0"/>
              <a:t>доступа к сетевым </a:t>
            </a:r>
            <a:r>
              <a:rPr lang="ru-RU" sz="1100" dirty="0" smtClean="0"/>
              <a:t>сервисам, таким как FTP или HTTP. </a:t>
            </a:r>
            <a:endParaRPr lang="ru-RU" altLang="en-US" sz="1100" dirty="0">
              <a:cs typeface="Arial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id="{8A11E1FE-6134-4680-AB7A-A8A3D1E74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804349"/>
            <a:ext cx="4683125" cy="348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27404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275"/>
            <a:ext cx="5163178" cy="757238"/>
          </a:xfrm>
        </p:spPr>
        <p:txBody>
          <a:bodyPr/>
          <a:lstStyle/>
          <a:p>
            <a:r>
              <a:rPr lang="ru-RU" altLang="en-US" sz="1600" dirty="0"/>
              <a:t>Предназначение списков контроля доступа.</a:t>
            </a:r>
            <a:r>
              <a:t/>
            </a:r>
            <a:br/>
            <a:r>
              <a:rPr lang="ru-RU" smtClean="0"/>
              <a:t>Фильтрация</a:t>
            </a:r>
            <a:r>
              <a:rPr lang="ru-RU" altLang="en-US" dirty="0">
                <a:solidFill>
                  <a:srgbClr val="367187"/>
                </a:solidFill>
              </a:rPr>
              <a:t> пакетов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374473" y="550228"/>
            <a:ext cx="4689518" cy="4164012"/>
          </a:xfrm>
        </p:spPr>
        <p:txBody>
          <a:bodyPr/>
          <a:lstStyle/>
          <a:p>
            <a:pPr marL="169545" indent="-169545"/>
            <a:r>
              <a:rPr lang="ru-RU" sz="1200" dirty="0" smtClean="0"/>
              <a:t>Список контроля доступа (ACL) — это последовательный список разрешающих или запрещающих операторов, называемых записями списка контроля доступа (ACE).</a:t>
            </a:r>
            <a:endParaRPr lang="ru-RU" sz="1200" dirty="0">
              <a:solidFill>
                <a:srgbClr val="58585B"/>
              </a:solidFill>
              <a:cs typeface="Arial"/>
            </a:endParaRPr>
          </a:p>
          <a:p>
            <a:pPr lvl="1"/>
            <a:r>
              <a:rPr lang="ru-RU" sz="1100" dirty="0" smtClean="0"/>
              <a:t>Записи списка контроля доступа обычно называют утверждениями списка контроля доступа.</a:t>
            </a:r>
          </a:p>
          <a:p>
            <a:pPr marL="169545" indent="-169545"/>
            <a:r>
              <a:rPr lang="ru-RU" sz="1200" dirty="0" smtClean="0"/>
              <a:t>При прохождении сетевого трафика через интерфейс, где действует список контроля доступа (ACL), маршрутизатор последовательно сопоставляет информацию из </a:t>
            </a:r>
            <a:r>
              <a:rPr lang="ru-RU" sz="1200" smtClean="0"/>
              <a:t>пакета с каждой </a:t>
            </a:r>
            <a:r>
              <a:rPr lang="ru-RU" sz="1200" dirty="0" smtClean="0"/>
              <a:t>записью в списке контроля доступа на предмет соответствия. Это называется фильтрацией пакетов.</a:t>
            </a:r>
          </a:p>
          <a:p>
            <a:pPr marL="169545" indent="-169545"/>
            <a:r>
              <a:rPr lang="ru-RU" sz="1200" dirty="0" smtClean="0"/>
              <a:t>Фильтрация пакетов:</a:t>
            </a:r>
          </a:p>
          <a:p>
            <a:pPr lvl="1"/>
            <a:r>
              <a:rPr lang="ru-RU" sz="1100" dirty="0" smtClean="0"/>
              <a:t>позволяет анализировать входящие и исходящие пакеты;</a:t>
            </a:r>
          </a:p>
          <a:p>
            <a:pPr lvl="1"/>
            <a:r>
              <a:rPr lang="ru-RU" sz="1100" dirty="0" smtClean="0"/>
              <a:t>может выполняться на уровне 3 или 4.</a:t>
            </a:r>
          </a:p>
          <a:p>
            <a:pPr marL="169545" indent="-169545"/>
            <a:r>
              <a:rPr lang="ru-RU" sz="1200" dirty="0" smtClean="0"/>
              <a:t>Последняя запись в списке контроля доступа всегда содержит косвенный запрет трафика. Она автоматически вставляется в конец каждого списка контроля доступа и блокирует весь трафик. Поэтому в каждом списке контроля доступа должно быть хотя бы одно разрешающее утверждение.</a:t>
            </a:r>
            <a:endParaRPr lang="ru-RU" altLang="en-US" sz="1100" dirty="0"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id="{24D60AA7-FE1D-402A-A78F-C710E5B4E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94" y="801688"/>
            <a:ext cx="4217175" cy="375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507048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275"/>
            <a:ext cx="8115300" cy="757238"/>
          </a:xfrm>
        </p:spPr>
        <p:txBody>
          <a:bodyPr/>
          <a:lstStyle/>
          <a:p>
            <a:r>
              <a:rPr lang="ru-RU" altLang="en-US" sz="1600" dirty="0"/>
              <a:t>Предназначение списков контроля доступа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Принципы работы</a:t>
            </a:r>
            <a:r>
              <a:rPr lang="ru-RU" altLang="en-US" dirty="0">
                <a:solidFill>
                  <a:srgbClr val="367187"/>
                </a:solidFill>
              </a:rPr>
              <a:t> списков контроля доступа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652009" y="822959"/>
            <a:ext cx="4309111" cy="3812005"/>
          </a:xfrm>
        </p:spPr>
        <p:txBody>
          <a:bodyPr rIns="0"/>
          <a:lstStyle/>
          <a:p>
            <a:pPr marL="169545" indent="-169545"/>
            <a:r>
              <a:rPr lang="ru-RU" sz="1200" dirty="0" smtClean="0"/>
              <a:t>Списки контроля доступа не применяются к пакетам, созданным маршрутизатором.</a:t>
            </a:r>
          </a:p>
          <a:p>
            <a:pPr lvl="1"/>
            <a:r>
              <a:rPr lang="ru-RU" sz="1100" dirty="0" smtClean="0"/>
              <a:t>Списки контроля доступа определяют набор правил, обеспечивающих дополнительный контроль над пакетами, которые принимаются интерфейсами, транзитными пакетами, которые передаются через маршрутизатор, а также пакетами, которые отправляются из интерфейсов маршрутизатора.</a:t>
            </a:r>
          </a:p>
          <a:p>
            <a:pPr marL="169545" indent="-169545"/>
            <a:r>
              <a:rPr lang="ru-RU" sz="1200" dirty="0" smtClean="0"/>
              <a:t>Списки контроля доступа можно настроить для применения к входящему трафику и к исходящему трафику.</a:t>
            </a:r>
          </a:p>
          <a:p>
            <a:pPr lvl="1"/>
            <a:r>
              <a:rPr lang="ru-RU" sz="1100" dirty="0" smtClean="0"/>
              <a:t>Входящие ACL — входящие пакеты обрабатываются перед отправкой в выходной интерфейс.</a:t>
            </a:r>
          </a:p>
          <a:p>
            <a:pPr lvl="1"/>
            <a:r>
              <a:rPr lang="ru-RU" sz="1100" dirty="0" smtClean="0"/>
              <a:t>Исходящие ACL — входящие пакеты </a:t>
            </a:r>
            <a:r>
              <a:rPr lang="ru-RU" sz="1100" smtClean="0"/>
              <a:t>направляются в выходной </a:t>
            </a:r>
            <a:r>
              <a:rPr lang="ru-RU" sz="1100" dirty="0" smtClean="0"/>
              <a:t>интерфейс, а затем обрабатываются исходящим ACL.</a:t>
            </a:r>
            <a:endParaRPr lang="ru-RU" altLang="en-US" sz="1100" dirty="0">
              <a:cs typeface="Arial"/>
            </a:endParaRPr>
          </a:p>
          <a:p>
            <a:pPr lvl="1"/>
            <a:endParaRPr lang="ru-RU" altLang="en-US" sz="1200" dirty="0">
              <a:cs typeface="Arial"/>
            </a:endParaRPr>
          </a:p>
          <a:p>
            <a:pPr lvl="1"/>
            <a:endParaRPr lang="ru-RU" altLang="en-US" sz="1200" dirty="0">
              <a:cs typeface="Arial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id="{379DD73A-08BA-4AE7-8C96-6D4AC6F93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35" y="914400"/>
            <a:ext cx="4430304" cy="295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3147469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275"/>
            <a:ext cx="9144000" cy="757238"/>
          </a:xfrm>
        </p:spPr>
        <p:txBody>
          <a:bodyPr/>
          <a:lstStyle/>
          <a:p>
            <a:r>
              <a:rPr lang="ru-RU" altLang="en-US" sz="1600" dirty="0"/>
              <a:t>Предназначение списков контроля доступа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Packet </a:t>
            </a:r>
            <a:r>
              <a:rPr lang="ru-RU" altLang="en-US" dirty="0">
                <a:solidFill>
                  <a:srgbClr val="367187"/>
                </a:solidFill>
              </a:rPr>
              <a:t>Tracer. Демонстрация работы списка контроля доступа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339241" y="769946"/>
            <a:ext cx="2947509" cy="3773488"/>
          </a:xfrm>
        </p:spPr>
        <p:txBody>
          <a:bodyPr/>
          <a:lstStyle/>
          <a:p>
            <a:pPr marL="169545" indent="-169545"/>
            <a:r>
              <a:rPr lang="ru-RU" dirty="0" smtClean="0"/>
              <a:t>В этом упражнении для Packet Tracer будет показано, как с помощью списка контроля доступа можно не позволить ping-запросу попасть на узлы в сети.</a:t>
            </a:r>
            <a:endParaRPr lang="ru-RU" dirty="0"/>
          </a:p>
          <a:p>
            <a:pPr marL="169545" indent="-169545"/>
            <a:r>
              <a:rPr lang="ru-RU" dirty="0" smtClean="0"/>
              <a:t>После удаления ACL-списка из конфигурации эхо-запросы будут успешными.</a:t>
            </a:r>
          </a:p>
          <a:p>
            <a:pPr marL="169545" indent="-169545"/>
            <a:endParaRPr lang="ru-RU" altLang="en-US" dirty="0">
              <a:cs typeface="Arial"/>
            </a:endParaRPr>
          </a:p>
          <a:p>
            <a:pPr lvl="1">
              <a:buNone/>
            </a:pPr>
            <a:endParaRPr lang="ru-RU" dirty="0">
              <a:cs typeface="Arial"/>
            </a:endParaRPr>
          </a:p>
          <a:p>
            <a:pPr marL="169545" indent="-169545"/>
            <a:endParaRPr lang="ru-RU" dirty="0">
              <a:solidFill>
                <a:srgbClr val="58585B"/>
              </a:solidFill>
              <a:cs typeface="Arial"/>
            </a:endParaRPr>
          </a:p>
          <a:p>
            <a:pPr lvl="1">
              <a:buFont typeface="Arial" panose="05000000000000000000" pitchFamily="2" charset="2"/>
            </a:pPr>
            <a:endParaRPr lang="ru-RU" altLang="en-US" dirty="0">
              <a:cs typeface="Arial"/>
            </a:endParaRPr>
          </a:p>
          <a:p>
            <a:pPr lvl="1"/>
            <a:endParaRPr lang="ru-RU" altLang="en-US" dirty="0">
              <a:cs typeface="Arial"/>
            </a:endParaRPr>
          </a:p>
          <a:p>
            <a:pPr lvl="1"/>
            <a:endParaRPr lang="ru-RU" altLang="en-US" dirty="0">
              <a:cs typeface="Arial"/>
            </a:endParaRPr>
          </a:p>
          <a:p>
            <a:pPr lvl="1"/>
            <a:endParaRPr lang="ru-RU" altLang="en-US" dirty="0">
              <a:cs typeface="Arial"/>
            </a:endParaRPr>
          </a:p>
          <a:p>
            <a:pPr lvl="1"/>
            <a:endParaRPr lang="ru-RU" altLang="en-US" dirty="0">
              <a:cs typeface="Arial"/>
            </a:endParaRPr>
          </a:p>
          <a:p>
            <a:pPr lvl="1"/>
            <a:endParaRPr lang="ru-RU" altLang="en-US" dirty="0">
              <a:cs typeface="Arial"/>
            </a:endParaRPr>
          </a:p>
          <a:p>
            <a:pPr lvl="1"/>
            <a:endParaRPr lang="ru-RU" altLang="en-US" dirty="0">
              <a:cs typeface="Arial"/>
            </a:endParaRPr>
          </a:p>
          <a:p>
            <a:pPr lvl="1"/>
            <a:endParaRPr lang="ru-RU" altLang="en-US" dirty="0">
              <a:cs typeface="Arial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id="{A026DF31-ABCA-4785-B10D-DE0D64D9C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795338"/>
            <a:ext cx="4806736" cy="392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262396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Эта презентация PowerPoint состоит из двух частей:</a:t>
            </a:r>
          </a:p>
          <a:p>
            <a:r>
              <a:rPr lang="ru-RU" smtClean="0"/>
              <a:t>Руководство по планированию для инструкторов</a:t>
            </a:r>
            <a:endParaRPr lang="ru-RU" dirty="0"/>
          </a:p>
          <a:p>
            <a:pPr lvl="1"/>
            <a:r>
              <a:rPr lang="ru-RU" smtClean="0"/>
              <a:t>Ознакомительная информация по главе</a:t>
            </a:r>
          </a:p>
          <a:p>
            <a:pPr lvl="1"/>
            <a:r>
              <a:rPr lang="ru-RU" smtClean="0"/>
              <a:t>Методические пособия</a:t>
            </a:r>
          </a:p>
          <a:p>
            <a:r>
              <a:rPr lang="ru-RU" smtClean="0"/>
              <a:t>Презентация перед классом для инструктора</a:t>
            </a:r>
          </a:p>
          <a:p>
            <a:pPr lvl="1"/>
            <a:r>
              <a:rPr lang="ru-RU" smtClean="0"/>
              <a:t>Дополнительные слайды, которые можно использовать в классе</a:t>
            </a:r>
          </a:p>
          <a:p>
            <a:pPr lvl="1"/>
            <a:r>
              <a:rPr lang="ru-RU" smtClean="0"/>
              <a:t>Начало на слайде № 12</a:t>
            </a:r>
          </a:p>
          <a:p>
            <a:endParaRPr lang="ru-RU" dirty="0"/>
          </a:p>
          <a:p>
            <a:r>
              <a:rPr lang="ru-RU" b="1" dirty="0"/>
              <a:t>Примечание.</a:t>
            </a:r>
            <a:r>
              <a:rPr lang="ru-RU" smtClean="0"/>
              <a:t> Перед предоставлением общего доступа удалите руководство по планированию из данной презентации.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Материалы для инструкторов. Глава 7. Руководство по планированию</a:t>
            </a:r>
          </a:p>
        </p:txBody>
      </p:sp>
    </p:spTree>
    <p:extLst>
      <p:ext uri="{BB962C8B-B14F-4D97-AF65-F5344CB8AC3E}">
        <p14:creationId xmlns:p14="http://schemas.microsoft.com/office/powerpoint/2010/main" xmlns="" val="3599581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275"/>
            <a:ext cx="9144000" cy="757238"/>
          </a:xfrm>
        </p:spPr>
        <p:txBody>
          <a:bodyPr/>
          <a:lstStyle/>
          <a:p>
            <a:r>
              <a:rPr lang="ru-RU" altLang="en-US" sz="1600" dirty="0"/>
              <a:t>Шаблонные маски в списках контроля доступа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Знакомство</a:t>
            </a:r>
            <a:r>
              <a:rPr lang="ru-RU" altLang="en-US" dirty="0">
                <a:solidFill>
                  <a:srgbClr val="367187"/>
                </a:solidFill>
              </a:rPr>
              <a:t> с шаблонными масками списков контроля доступа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289027" y="762000"/>
            <a:ext cx="4427376" cy="2736215"/>
          </a:xfrm>
        </p:spPr>
        <p:txBody>
          <a:bodyPr/>
          <a:lstStyle/>
          <a:p>
            <a:pPr marL="169545" indent="-169545"/>
            <a:r>
              <a:rPr lang="ru-RU" sz="1300" dirty="0" smtClean="0"/>
              <a:t>Списки контроля доступа IPv4 используют шаблонные маски. </a:t>
            </a:r>
          </a:p>
          <a:p>
            <a:pPr marL="169545" indent="-169545"/>
            <a:r>
              <a:rPr lang="ru-RU" sz="1300" dirty="0" smtClean="0"/>
              <a:t>Шаблонная маска — это строка из 32 двоичных цифр (1 и 0), используемая маршрутизатором для определения битов адреса, которые будут рассматриваться на предмет совпадения. </a:t>
            </a:r>
          </a:p>
          <a:p>
            <a:pPr marL="169545" indent="-169545"/>
            <a:r>
              <a:rPr lang="ru-RU" sz="1300" dirty="0" smtClean="0"/>
              <a:t>Шаблонные маски часто называют обратными масками, так как в отличие от маски подсети, 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ru-RU" sz="1300" dirty="0" smtClean="0"/>
              <a:t>где двоичное значение 1 означает совпадение, 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ru-RU" sz="1300" dirty="0" smtClean="0"/>
              <a:t>в шаблонных масках совпадение означает двоичное значение 0. Например:</a:t>
            </a:r>
            <a:endParaRPr lang="ru-RU" altLang="en-US" sz="1300" dirty="0">
              <a:cs typeface="Arial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id="{F9A6AF86-E5C8-4E1D-8A81-4356F0F5B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42" y="762000"/>
            <a:ext cx="4052718" cy="385983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id="{AD8DE469-5247-4D1B-95FF-CAB90B0AA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026" y="3411442"/>
            <a:ext cx="4704374" cy="67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2884009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275"/>
            <a:ext cx="9144000" cy="757238"/>
          </a:xfrm>
        </p:spPr>
        <p:txBody>
          <a:bodyPr/>
          <a:lstStyle/>
          <a:p>
            <a:r>
              <a:rPr lang="ru-RU" altLang="en-US" sz="1600" dirty="0"/>
              <a:t>Шаблонные маски в списках контроля доступа</a:t>
            </a:r>
            <a:r>
              <a:rPr dirty="0"/>
              <a:t/>
            </a:r>
            <a:br>
              <a:rPr dirty="0"/>
            </a:br>
            <a:r>
              <a:rPr lang="ru-RU" altLang="en-US" dirty="0">
                <a:solidFill>
                  <a:srgbClr val="367187"/>
                </a:solidFill>
              </a:rPr>
              <a:t>Примеры шаблонных масок списков контроля доступа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486400" y="833876"/>
            <a:ext cx="3414199" cy="3926402"/>
          </a:xfrm>
        </p:spPr>
        <p:txBody>
          <a:bodyPr/>
          <a:lstStyle/>
          <a:p>
            <a:pPr marL="169545" indent="-169545"/>
            <a:r>
              <a:rPr lang="ru-RU" dirty="0" smtClean="0"/>
              <a:t>Чтобы научиться вычислять </a:t>
            </a:r>
            <a:r>
              <a:rPr lang="en-US" dirty="0" smtClean="0"/>
              <a:t>⁪</a:t>
            </a:r>
            <a:r>
              <a:rPr lang="ru-RU" dirty="0" smtClean="0"/>
              <a:t>шаблонную маску, соответствующую подсетям IPV4, требуется практика. В первом слева:</a:t>
            </a:r>
            <a:endParaRPr lang="ru-RU" dirty="0">
              <a:cs typeface="Arial"/>
            </a:endParaRPr>
          </a:p>
          <a:p>
            <a:pPr lvl="1">
              <a:buFont typeface="Arial" panose="05000000000000000000" pitchFamily="2" charset="2"/>
              <a:buChar char="•"/>
            </a:pPr>
            <a:r>
              <a:rPr lang="ru-RU" dirty="0" smtClean="0"/>
              <a:t>Пример 1. Шаблонная маска предусматривает, что каждый бит в адресе IPv4 192.168.1.1 должен точно соответствовать. </a:t>
            </a:r>
          </a:p>
          <a:p>
            <a:pPr lvl="1">
              <a:buFont typeface="Arial" panose="05000000000000000000" pitchFamily="2" charset="2"/>
              <a:buChar char="•"/>
            </a:pPr>
            <a:r>
              <a:rPr lang="ru-RU" dirty="0" smtClean="0"/>
              <a:t>Пример 2. Шаблонная маска предусматривает, что соответствовать будет все.</a:t>
            </a:r>
          </a:p>
          <a:p>
            <a:pPr lvl="1">
              <a:buFont typeface="Arial" panose="05000000000000000000" pitchFamily="2" charset="2"/>
              <a:buChar char="•"/>
            </a:pPr>
            <a:r>
              <a:rPr lang="ru-RU" dirty="0" smtClean="0"/>
              <a:t>Пример 3. Шаблонная маска предусматривает, что соответствовать будет любой хост в сети 192.168.1.0/24.</a:t>
            </a:r>
          </a:p>
          <a:p>
            <a:pPr lvl="1">
              <a:buFont typeface="Arial" panose="05000000000000000000" pitchFamily="2" charset="2"/>
              <a:buChar char="•"/>
            </a:pPr>
            <a:endParaRPr lang="ru-RU" altLang="en-US" dirty="0">
              <a:cs typeface="Arial"/>
            </a:endParaRPr>
          </a:p>
          <a:p>
            <a:pPr marL="169545" indent="-169545"/>
            <a:endParaRPr lang="ru-RU" altLang="en-US" dirty="0">
              <a:cs typeface="Arial"/>
            </a:endParaRPr>
          </a:p>
          <a:p>
            <a:pPr marL="169545" indent="-169545"/>
            <a:endParaRPr lang="ru-RU" altLang="en-US" dirty="0">
              <a:cs typeface="Arial"/>
            </a:endParaRPr>
          </a:p>
          <a:p>
            <a:pPr marL="169545" indent="-169545"/>
            <a:endParaRPr lang="ru-RU" altLang="en-US" dirty="0">
              <a:cs typeface="Arial"/>
            </a:endParaRPr>
          </a:p>
          <a:p>
            <a:pPr marL="169545" indent="-169545"/>
            <a:endParaRPr lang="ru-RU" altLang="en-US" dirty="0">
              <a:cs typeface="Arial"/>
            </a:endParaRPr>
          </a:p>
          <a:p>
            <a:pPr lvl="1">
              <a:buNone/>
            </a:pPr>
            <a:endParaRPr lang="ru-RU" dirty="0">
              <a:cs typeface="Arial"/>
            </a:endParaRPr>
          </a:p>
          <a:p>
            <a:pPr marL="169545" indent="-169545"/>
            <a:endParaRPr lang="ru-RU" dirty="0">
              <a:solidFill>
                <a:srgbClr val="58585B"/>
              </a:solidFill>
              <a:cs typeface="Arial"/>
            </a:endParaRPr>
          </a:p>
          <a:p>
            <a:pPr lvl="1">
              <a:buFont typeface="Arial" panose="05000000000000000000" pitchFamily="2" charset="2"/>
            </a:pPr>
            <a:endParaRPr lang="ru-RU" altLang="en-US" dirty="0">
              <a:cs typeface="Arial"/>
            </a:endParaRPr>
          </a:p>
          <a:p>
            <a:pPr lvl="1"/>
            <a:endParaRPr lang="ru-RU" altLang="en-US" dirty="0">
              <a:cs typeface="Arial"/>
            </a:endParaRPr>
          </a:p>
          <a:p>
            <a:pPr lvl="1"/>
            <a:endParaRPr lang="ru-RU" altLang="en-US" dirty="0">
              <a:cs typeface="Arial"/>
            </a:endParaRPr>
          </a:p>
          <a:p>
            <a:pPr lvl="1"/>
            <a:endParaRPr lang="ru-RU" altLang="en-US" dirty="0">
              <a:cs typeface="Arial"/>
            </a:endParaRPr>
          </a:p>
          <a:p>
            <a:pPr lvl="1"/>
            <a:endParaRPr lang="ru-RU" altLang="en-US" dirty="0">
              <a:cs typeface="Arial"/>
            </a:endParaRPr>
          </a:p>
          <a:p>
            <a:pPr lvl="1"/>
            <a:endParaRPr lang="ru-RU" altLang="en-US" dirty="0">
              <a:cs typeface="Arial"/>
            </a:endParaRPr>
          </a:p>
          <a:p>
            <a:pPr lvl="1"/>
            <a:endParaRPr lang="ru-RU" altLang="en-US" dirty="0">
              <a:cs typeface="Arial"/>
            </a:endParaRPr>
          </a:p>
          <a:p>
            <a:pPr lvl="1"/>
            <a:endParaRPr lang="ru-RU" altLang="en-US" dirty="0">
              <a:cs typeface="Arial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id="{1C7E0A7C-564B-4C83-9E00-6FDC98D26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3" y="801729"/>
            <a:ext cx="4799065" cy="375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7425916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275"/>
            <a:ext cx="5163178" cy="757238"/>
          </a:xfrm>
        </p:spPr>
        <p:txBody>
          <a:bodyPr/>
          <a:lstStyle/>
          <a:p>
            <a:r>
              <a:rPr lang="ru-RU" altLang="en-US" sz="1600" dirty="0"/>
              <a:t>Шаблонные маски в списках контроля доступа</a:t>
            </a:r>
            <a:r>
              <a:t/>
            </a:r>
            <a:br/>
            <a:r>
              <a:rPr lang="ru-RU" altLang="en-US" dirty="0">
                <a:solidFill>
                  <a:srgbClr val="367187"/>
                </a:solidFill>
              </a:rPr>
              <a:t>Вычисление шаблонных масок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433888" y="708660"/>
            <a:ext cx="4710112" cy="4055039"/>
          </a:xfrm>
        </p:spPr>
        <p:txBody>
          <a:bodyPr/>
          <a:lstStyle/>
          <a:p>
            <a:pPr marL="169545" indent="-169545"/>
            <a:r>
              <a:rPr lang="ru-RU" dirty="0" smtClean="0"/>
              <a:t>Примеры вычисления шаблонных масок:</a:t>
            </a:r>
          </a:p>
          <a:p>
            <a:pPr lvl="1"/>
            <a:r>
              <a:rPr lang="ru-RU" dirty="0" smtClean="0"/>
              <a:t>Пример 1. Предположим, требуется разрешить доступ всем пользователям из сети 192.168.3.0 с маской подсети 255.255.255.0. Вычтите подсеть из 255.255.255.255 — в результате получается 0.0.0.255.</a:t>
            </a:r>
          </a:p>
          <a:p>
            <a:pPr lvl="1"/>
            <a:r>
              <a:rPr lang="ru-RU" dirty="0" smtClean="0"/>
              <a:t>Пример 2. Предположим, требуется разрешить доступ к сети 14 пользователям из подсети 192.168.3.32/28 с маской подсети 255.255.255.240. После вычитания маски подсети из 255.255.255.255 получается 0.0.0.15.</a:t>
            </a:r>
          </a:p>
          <a:p>
            <a:pPr lvl="1"/>
            <a:r>
              <a:rPr lang="ru-RU" dirty="0" smtClean="0"/>
              <a:t>Пример 3. Предположим, что требуется сопоставить только сети 192.168.10.0 и 192.168.11.0 с маской подсети 255.255.254.0. После вычитания маски подсети из 255.255.255.255 получается 0.0.1.255.</a:t>
            </a:r>
            <a:endParaRPr lang="ru-RU" altLang="en-US" dirty="0">
              <a:cs typeface="Arial"/>
            </a:endParaRPr>
          </a:p>
          <a:p>
            <a:pPr lvl="1">
              <a:buNone/>
            </a:pPr>
            <a:endParaRPr lang="ru-RU" dirty="0">
              <a:cs typeface="Arial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id="{9AE9D8C3-152E-4FC4-8BC1-465C7E7E5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796908"/>
            <a:ext cx="3832502" cy="386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0584145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275"/>
            <a:ext cx="7235190" cy="757238"/>
          </a:xfrm>
        </p:spPr>
        <p:txBody>
          <a:bodyPr/>
          <a:lstStyle/>
          <a:p>
            <a:r>
              <a:rPr lang="ru-RU" altLang="en-US" sz="1600" dirty="0"/>
              <a:t>Шаблонные маски в списках контроля доступа</a:t>
            </a:r>
            <a:r>
              <a:rPr dirty="0"/>
              <a:t/>
            </a:r>
            <a:br>
              <a:rPr dirty="0"/>
            </a:br>
            <a:r>
              <a:rPr lang="ru-RU" altLang="en-US" dirty="0">
                <a:solidFill>
                  <a:srgbClr val="367187"/>
                </a:solidFill>
              </a:rPr>
              <a:t>Ключевые слова для шаблонных масок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061666" y="800100"/>
            <a:ext cx="4082334" cy="3929063"/>
          </a:xfrm>
        </p:spPr>
        <p:txBody>
          <a:bodyPr/>
          <a:lstStyle/>
          <a:p>
            <a:pPr marL="169545" indent="-169545"/>
            <a:r>
              <a:rPr lang="ru-RU" dirty="0" smtClean="0"/>
              <a:t>Для упрощения чтения шаблонных масок используются ключевые слова </a:t>
            </a:r>
            <a:r>
              <a:rPr lang="ru-RU" altLang="en-US" b="1" dirty="0"/>
              <a:t>host </a:t>
            </a:r>
            <a:r>
              <a:rPr lang="ru-RU" dirty="0" smtClean="0"/>
              <a:t>и </a:t>
            </a:r>
            <a:r>
              <a:rPr lang="ru-RU" altLang="en-US" b="1" dirty="0"/>
              <a:t>any</a:t>
            </a:r>
            <a:r>
              <a:rPr lang="ru-RU" dirty="0" smtClean="0"/>
              <a:t>, помогающие определить наиболее распространенные варианты применения шаблонных масок.</a:t>
            </a:r>
          </a:p>
          <a:p>
            <a:pPr lvl="2" indent="-169545"/>
            <a:r>
              <a:rPr lang="ru-RU" altLang="en-US" sz="1400" b="1" dirty="0"/>
              <a:t>host </a:t>
            </a:r>
            <a:r>
              <a:rPr lang="ru-RU" altLang="en-US" sz="1400" dirty="0"/>
              <a:t>замещает маску 0.0.0.0</a:t>
            </a:r>
          </a:p>
          <a:p>
            <a:pPr lvl="2" indent="-169545"/>
            <a:r>
              <a:rPr lang="ru-RU" altLang="en-US" sz="1400" b="1" dirty="0"/>
              <a:t>any </a:t>
            </a:r>
            <a:r>
              <a:rPr lang="ru-RU" altLang="en-US" sz="1400" dirty="0"/>
              <a:t>замещает маску 255.255.255.255</a:t>
            </a:r>
          </a:p>
          <a:p>
            <a:pPr marL="169545" indent="-169545"/>
            <a:r>
              <a:rPr lang="ru-RU" dirty="0" smtClean="0"/>
              <a:t>Если требуется сопоставить адрес 192.169.10.10, можно использовать выражение</a:t>
            </a:r>
            <a:r>
              <a:rPr lang="ru-RU" altLang="en-US" b="1" dirty="0"/>
              <a:t> </a:t>
            </a:r>
            <a:r>
              <a:rPr lang="ru-RU" altLang="en-US" b="1" dirty="0" smtClean="0"/>
              <a:t>192.168.10.10 0.0.0.0 </a:t>
            </a:r>
            <a:r>
              <a:rPr lang="ru-RU" dirty="0" smtClean="0"/>
              <a:t>или</a:t>
            </a:r>
            <a:r>
              <a:rPr lang="ru-RU" altLang="en-US" b="1" dirty="0"/>
              <a:t> host 192.168.10.10</a:t>
            </a:r>
          </a:p>
          <a:p>
            <a:pPr marL="169545" indent="-169545"/>
            <a:r>
              <a:rPr lang="ru-RU" dirty="0" smtClean="0"/>
              <a:t>В примере 2 вместо ввода выражения </a:t>
            </a:r>
            <a:r>
              <a:rPr lang="ru-RU" altLang="en-US" b="1" dirty="0"/>
              <a:t>0.0.0.0 255.255.255.255</a:t>
            </a:r>
            <a:r>
              <a:rPr lang="ru-RU" dirty="0" smtClean="0"/>
              <a:t> можно использовать одно ключевое слово </a:t>
            </a:r>
            <a:r>
              <a:rPr lang="ru-RU" altLang="en-US" b="1" dirty="0"/>
              <a:t>any</a:t>
            </a:r>
            <a:r>
              <a:rPr lang="ru-RU" dirty="0" smtClean="0"/>
              <a:t>.</a:t>
            </a:r>
            <a:endParaRPr lang="ru-RU" altLang="en-US" dirty="0">
              <a:cs typeface="Arial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id="{21B44631-4BD9-48CE-8F90-69D0D36BC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898384"/>
            <a:ext cx="4833065" cy="365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5921443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275"/>
            <a:ext cx="9144000" cy="757238"/>
          </a:xfrm>
        </p:spPr>
        <p:txBody>
          <a:bodyPr/>
          <a:lstStyle/>
          <a:p>
            <a:r>
              <a:rPr lang="ru-RU" altLang="en-US" sz="1600" dirty="0"/>
              <a:t>Шаблонные маски в списках контроля доступа</a:t>
            </a:r>
            <a:r>
              <a:rPr dirty="0"/>
              <a:t/>
            </a:r>
            <a:br>
              <a:rPr dirty="0"/>
            </a:br>
            <a:r>
              <a:rPr lang="ru-RU" altLang="en-US" dirty="0">
                <a:solidFill>
                  <a:srgbClr val="367187"/>
                </a:solidFill>
              </a:rPr>
              <a:t>Примеры с ключевыми словами для шаблонных масок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645150" y="898027"/>
            <a:ext cx="3341688" cy="3831136"/>
          </a:xfrm>
        </p:spPr>
        <p:txBody>
          <a:bodyPr/>
          <a:lstStyle/>
          <a:p>
            <a:pPr marL="169545" indent="-169545"/>
            <a:r>
              <a:rPr lang="ru-RU" dirty="0" smtClean="0"/>
              <a:t>В примере 1 на рисунке иллюстрируется применение ключевого слова </a:t>
            </a:r>
            <a:r>
              <a:rPr lang="ru-RU" altLang="en-US" b="1" dirty="0"/>
              <a:t>any</a:t>
            </a:r>
            <a:r>
              <a:rPr lang="ru-RU" dirty="0" smtClean="0"/>
              <a:t> вместо адреса IPv4 0.0.0.0 с шаблонной маской 255.255.255.255.</a:t>
            </a:r>
          </a:p>
          <a:p>
            <a:pPr marL="169545" indent="-169545"/>
            <a:r>
              <a:rPr lang="ru-RU" dirty="0" smtClean="0"/>
              <a:t>В примере 2 показывается, как использовать ключевое слово </a:t>
            </a:r>
            <a:r>
              <a:rPr lang="ru-RU" altLang="en-US" b="1" dirty="0"/>
              <a:t>host</a:t>
            </a:r>
            <a:r>
              <a:rPr lang="ru-RU" dirty="0" smtClean="0"/>
              <a:t> для замены шаблонной маски при определении одного хоста. </a:t>
            </a:r>
            <a:endParaRPr lang="ru-RU" altLang="en-US" dirty="0"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id="{A5F6384F-3250-4153-AC80-EDB07A610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38" y="904875"/>
            <a:ext cx="4172934" cy="378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3146911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275"/>
            <a:ext cx="9144000" cy="757238"/>
          </a:xfrm>
        </p:spPr>
        <p:txBody>
          <a:bodyPr/>
          <a:lstStyle/>
          <a:p>
            <a:r>
              <a:rPr lang="ru-RU" altLang="en-US" sz="1600" dirty="0"/>
              <a:t>Рекомендации по созданию списков контроля доступа</a:t>
            </a:r>
            <a:r>
              <a:rPr dirty="0"/>
              <a:t/>
            </a:r>
            <a:br>
              <a:rPr dirty="0"/>
            </a:br>
            <a:r>
              <a:rPr lang="ru-RU" altLang="en-US" dirty="0">
                <a:solidFill>
                  <a:srgbClr val="367187"/>
                </a:solidFill>
              </a:rPr>
              <a:t>Общие рекомендации по созданию списков контроля доступа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893733" y="798513"/>
            <a:ext cx="4093105" cy="3930650"/>
          </a:xfrm>
        </p:spPr>
        <p:txBody>
          <a:bodyPr/>
          <a:lstStyle/>
          <a:p>
            <a:pPr marL="169545" indent="-169545"/>
            <a:r>
              <a:rPr lang="ru-RU" sz="1300" dirty="0" smtClean="0"/>
              <a:t>Используйте ACL-списки в межсетевых экранах маршрутизаторов, размещенных между внутренней и внешней сетями, например, Интернетом.</a:t>
            </a:r>
          </a:p>
          <a:p>
            <a:pPr marL="169545" indent="-169545"/>
            <a:r>
              <a:rPr lang="ru-RU" sz="1300" dirty="0" smtClean="0"/>
              <a:t>Используйте списки контроля доступа на маршрутизаторе, расположенном между двумя частями сети, для контроля трафика, входящего или исходящего из определенной части этой внутренней сети.</a:t>
            </a:r>
          </a:p>
          <a:p>
            <a:pPr marL="169545" indent="-169545"/>
            <a:r>
              <a:rPr lang="ru-RU" sz="1300" dirty="0" smtClean="0"/>
              <a:t>Настраивайте списки контроля доступа на граничных маршрутизаторах, например, расположенных на периметре сети. Это обеспечит базовый буфер от внешней сети, которую вы не контролируете.</a:t>
            </a:r>
          </a:p>
          <a:p>
            <a:pPr marL="169545" indent="-169545"/>
            <a:r>
              <a:rPr lang="ru-RU" sz="1300" dirty="0" smtClean="0"/>
              <a:t>Настройте ACL-списки для каждого протокола сети, настроенного на интерфейсе пограничного маршрутизатора. </a:t>
            </a:r>
            <a:endParaRPr lang="ru-RU" altLang="en-US" sz="1300" dirty="0">
              <a:cs typeface="Arial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id="{70358129-6D03-4479-9602-2C479EE84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62" y="801056"/>
            <a:ext cx="4421717" cy="373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110673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275"/>
            <a:ext cx="9144000" cy="757238"/>
          </a:xfrm>
        </p:spPr>
        <p:txBody>
          <a:bodyPr/>
          <a:lstStyle/>
          <a:p>
            <a:r>
              <a:rPr lang="ru-RU" altLang="en-US" sz="1600" dirty="0"/>
              <a:t>Рекомендации по созданию списков контроля доступа</a:t>
            </a:r>
            <a:r>
              <a:rPr dirty="0"/>
              <a:t/>
            </a:r>
            <a:br>
              <a:rPr dirty="0"/>
            </a:br>
            <a:r>
              <a:rPr lang="ru-RU" altLang="en-US" dirty="0">
                <a:solidFill>
                  <a:srgbClr val="367187"/>
                </a:solidFill>
              </a:rPr>
              <a:t>Практические рекомендации по спискам контроля доступа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38667" y="3671900"/>
            <a:ext cx="8648171" cy="766750"/>
          </a:xfrm>
        </p:spPr>
        <p:txBody>
          <a:bodyPr/>
          <a:lstStyle/>
          <a:p>
            <a:pPr marL="169545" indent="-169545"/>
            <a:r>
              <a:rPr lang="ru-RU" dirty="0" smtClean="0"/>
              <a:t>При использовании списков контроля доступа значительное внимание необходимо уделять деталям. Ошибки могут привести к серьезным последствиям и значительным затратам, связанным с простоями, поиском и устранением неполадок, а также со сниженной производительностью работы сети. </a:t>
            </a:r>
            <a:endParaRPr lang="ru-RU" altLang="en-US" dirty="0"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268" y="853728"/>
            <a:ext cx="6294967" cy="282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5340324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275"/>
            <a:ext cx="9144000" cy="757238"/>
          </a:xfrm>
        </p:spPr>
        <p:txBody>
          <a:bodyPr/>
          <a:lstStyle/>
          <a:p>
            <a:r>
              <a:rPr lang="ru-RU" altLang="en-US" sz="1600" dirty="0"/>
              <a:t>Рекомендации по созданию списков контроля доступа</a:t>
            </a:r>
            <a:r>
              <a:rPr dirty="0"/>
              <a:t/>
            </a:r>
            <a:br>
              <a:rPr dirty="0"/>
            </a:br>
            <a:r>
              <a:rPr lang="ru-RU" altLang="en-US" dirty="0">
                <a:solidFill>
                  <a:srgbClr val="367187"/>
                </a:solidFill>
              </a:rPr>
              <a:t>Общие рекомендации по созданию списков контроля доступа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469468" y="798514"/>
            <a:ext cx="3674532" cy="3930650"/>
          </a:xfrm>
        </p:spPr>
        <p:txBody>
          <a:bodyPr/>
          <a:lstStyle/>
          <a:p>
            <a:pPr marL="169545" indent="-169545"/>
            <a:r>
              <a:rPr lang="ru-RU" sz="1200" dirty="0" smtClean="0"/>
              <a:t>Правильное размещение ACL-списка может повысить эффективность сети. Например, можно разместить список контроля доступа для сокращения объема ненужного трафика.</a:t>
            </a:r>
          </a:p>
          <a:p>
            <a:pPr marL="169545" indent="-169545"/>
            <a:r>
              <a:rPr lang="ru-RU" sz="1200" dirty="0" smtClean="0"/>
              <a:t>Каждый список контроля доступа (ACL) должен быть размещен там, где он может демонстрировать максимальную эффективность.</a:t>
            </a:r>
          </a:p>
          <a:p>
            <a:pPr marL="358457" lvl="1" indent="-169545"/>
            <a:r>
              <a:rPr lang="ru-RU" sz="1100" dirty="0" smtClean="0"/>
              <a:t>Расширенные списки контроля доступа. Расширенные списки контроля доступа следует размещать как можно ближе к источнику фильтруемого трафика. Это предотвращает нежелательный трафик максимально близко к источнику без пересечения им сетевой инфраструктуры.</a:t>
            </a:r>
          </a:p>
          <a:p>
            <a:pPr marL="358457" lvl="1" indent="-169545"/>
            <a:r>
              <a:rPr lang="ru-RU" sz="1100" dirty="0" smtClean="0"/>
              <a:t>Стандартные списки контроля доступа.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ru-RU" sz="1100" dirty="0" smtClean="0"/>
              <a:t>Так как в стандартных списках контроля доступа не указываются адреса назначения, их следует размещать их как можно ближе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ru-RU" sz="1100" dirty="0" smtClean="0"/>
              <a:t>к месту назначения. </a:t>
            </a:r>
            <a:endParaRPr lang="ru-RU" altLang="en-US" sz="1100" dirty="0"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87" y="798514"/>
            <a:ext cx="5241576" cy="382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4111080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275"/>
            <a:ext cx="9144000" cy="757238"/>
          </a:xfrm>
        </p:spPr>
        <p:txBody>
          <a:bodyPr/>
          <a:lstStyle/>
          <a:p>
            <a:r>
              <a:rPr lang="ru-RU" altLang="en-US" sz="1600" dirty="0"/>
              <a:t>Рекомендации по созданию списков контроля доступа</a:t>
            </a:r>
            <a:r>
              <a:rPr dirty="0"/>
              <a:t/>
            </a:r>
            <a:br>
              <a:rPr dirty="0"/>
            </a:br>
            <a:r>
              <a:rPr lang="ru-RU" altLang="en-US" dirty="0">
                <a:solidFill>
                  <a:srgbClr val="367187"/>
                </a:solidFill>
              </a:rPr>
              <a:t>Размещение стандартных списков контроля доступа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317068" y="729934"/>
            <a:ext cx="3759200" cy="3930650"/>
          </a:xfrm>
        </p:spPr>
        <p:txBody>
          <a:bodyPr/>
          <a:lstStyle/>
          <a:p>
            <a:pPr marL="169545" indent="-169545"/>
            <a:r>
              <a:rPr lang="ru-RU" sz="1200" dirty="0" smtClean="0"/>
              <a:t>В этом примере показано правильное размещение стандартного списка контроля доступа, который настроен для блокирования трафика, идущего из сети 192.168.10.0/24 в сеть 192.168.30.0/24.</a:t>
            </a:r>
          </a:p>
          <a:p>
            <a:pPr marL="169545" indent="-169545"/>
            <a:r>
              <a:rPr lang="ru-RU" sz="1200" dirty="0" smtClean="0"/>
              <a:t>Есть два возможных места, в которых можно настроить этот список контроля доступа на маршрутизаторе R3. </a:t>
            </a:r>
          </a:p>
          <a:p>
            <a:pPr marL="169545" indent="-169545"/>
            <a:r>
              <a:rPr lang="ru-RU" sz="1200" dirty="0" smtClean="0"/>
              <a:t>Если этот список контроля доступа применить к интерфейсу S0/0/1, он будет блокировать трафик к сети 192.168.30.0/24</a:t>
            </a:r>
            <a:r>
              <a:rPr lang="ru-RU" altLang="en-US" sz="1200" b="1" dirty="0"/>
              <a:t>, но также</a:t>
            </a:r>
            <a:r>
              <a:rPr lang="ru-RU" sz="1200" dirty="0" smtClean="0"/>
              <a:t>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ru-RU" sz="1200" dirty="0" smtClean="0"/>
              <a:t>и к</a:t>
            </a:r>
            <a:r>
              <a:rPr lang="en-US" sz="1200" dirty="0" smtClean="0"/>
              <a:t> </a:t>
            </a:r>
            <a:r>
              <a:rPr lang="ru-RU" sz="1200" dirty="0" smtClean="0"/>
              <a:t>сети 192.168.31.0/24.</a:t>
            </a:r>
          </a:p>
          <a:p>
            <a:pPr marL="169545" indent="-169545"/>
            <a:r>
              <a:rPr lang="ru-RU" sz="1200" dirty="0" smtClean="0"/>
              <a:t>Лучше место для применения этого списка контроля доступа — интерфейс G0/0 маршрутизатора R3. Список контроля доступа следует применить к трафику, исходящему из интерфейса G0/0. Пакеты из сети 192.168.10.0/24 по-прежнему могут достигать сети 192.168.31.0/24. </a:t>
            </a:r>
            <a:endParaRPr lang="ru-RU" altLang="en-US" sz="1200" dirty="0">
              <a:cs typeface="Arial"/>
            </a:endParaRPr>
          </a:p>
          <a:p>
            <a:pPr lvl="1"/>
            <a:endParaRPr lang="ru-RU" altLang="en-US" sz="1200" dirty="0">
              <a:cs typeface="Arial"/>
            </a:endParaRPr>
          </a:p>
          <a:p>
            <a:pPr lvl="1"/>
            <a:endParaRPr lang="ru-RU" altLang="en-US" sz="12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49" y="798514"/>
            <a:ext cx="5199457" cy="364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6592331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4" y="915409"/>
            <a:ext cx="8121785" cy="1802391"/>
          </a:xfrm>
        </p:spPr>
        <p:txBody>
          <a:bodyPr/>
          <a:lstStyle/>
          <a:p>
            <a:r>
              <a:rPr lang="ru-RU" dirty="0" smtClean="0"/>
              <a:t>7.2. Стандартные списки контроля доступа (ACL) IPv4</a:t>
            </a:r>
          </a:p>
        </p:txBody>
      </p:sp>
    </p:spTree>
    <p:extLst>
      <p:ext uri="{BB962C8B-B14F-4D97-AF65-F5344CB8AC3E}">
        <p14:creationId xmlns:p14="http://schemas.microsoft.com/office/powerpoint/2010/main" xmlns="" val="122001726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Глава 7. Списки контроля доступа (ACL)</a:t>
            </a:r>
            <a:endParaRPr lang="ru-RU"/>
          </a:p>
        </p:txBody>
      </p:sp>
      <p:sp>
        <p:nvSpPr>
          <p:cNvPr id="3" name="Rectangle 2"/>
          <p:cNvSpPr/>
          <p:nvPr/>
        </p:nvSpPr>
        <p:spPr>
          <a:xfrm>
            <a:off x="628650" y="3436035"/>
            <a:ext cx="4572000" cy="646331"/>
          </a:xfrm>
          <a:prstGeom prst="rect">
            <a:avLst/>
          </a:prstGeom>
        </p:spPr>
        <p:txBody>
          <a:bodyPr anchor="t">
            <a:spAutoFit/>
          </a:bodyPr>
          <a:lstStyle/>
          <a:p>
            <a:r>
              <a:rPr lang="ru-RU" b="1" dirty="0"/>
              <a:t>Routing and Switching Essentials 6.0. Руководство по планированию</a:t>
            </a:r>
          </a:p>
        </p:txBody>
      </p:sp>
    </p:spTree>
    <p:extLst>
      <p:ext uri="{BB962C8B-B14F-4D97-AF65-F5344CB8AC3E}">
        <p14:creationId xmlns:p14="http://schemas.microsoft.com/office/powerpoint/2010/main" xmlns="" val="914249568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845" y="852256"/>
            <a:ext cx="5737142" cy="369699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7551"/>
          </a:xfrm>
        </p:spPr>
        <p:txBody>
          <a:bodyPr/>
          <a:lstStyle/>
          <a:p>
            <a:r>
              <a:rPr lang="ru-RU" altLang="en-US" sz="1600" dirty="0"/>
              <a:t>Настройка стандартных списков контроля доступа IPv4</a:t>
            </a:r>
            <a:r>
              <a:rPr dirty="0"/>
              <a:t/>
            </a:r>
            <a:br>
              <a:rPr dirty="0"/>
            </a:br>
            <a:r>
              <a:rPr lang="ru-RU" sz="2000" dirty="0" smtClean="0"/>
              <a:t>Синтаксис стандартных нумерованных списков контроля доступа IPv4</a:t>
            </a:r>
            <a:endParaRPr lang="ru-RU" sz="20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859262" y="925299"/>
            <a:ext cx="3202478" cy="389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Команда глобальной конфигурации </a:t>
            </a:r>
            <a:r>
              <a:rPr lang="ru-RU" sz="1200" b="1" dirty="0"/>
              <a:t>access-list</a:t>
            </a:r>
            <a:r>
              <a:rPr lang="ru-RU" sz="1200" dirty="0"/>
              <a:t> определяет стандартный ACL-список с номером в диапазоне от 1 до 99. </a:t>
            </a:r>
          </a:p>
          <a:p>
            <a:r>
              <a:rPr lang="ru-RU" sz="1200" dirty="0"/>
              <a:t>Полный синтаксис команды стандартного ACL-списка:</a:t>
            </a:r>
          </a:p>
          <a:p>
            <a:pPr marL="215900" lvl="2" indent="0">
              <a:buNone/>
            </a:pPr>
            <a:r>
              <a:rPr lang="ru-RU" sz="1100" dirty="0"/>
              <a:t>Router(config)# </a:t>
            </a:r>
            <a:r>
              <a:rPr lang="ru-RU" sz="1100" b="1" dirty="0"/>
              <a:t>access-list</a:t>
            </a:r>
            <a:r>
              <a:rPr lang="ru-RU" sz="1100" dirty="0" smtClean="0"/>
              <a:t> </a:t>
            </a:r>
            <a:r>
              <a:rPr lang="ru-RU" sz="1100" i="1" dirty="0"/>
              <a:t>номер-списка-контроля-доступа</a:t>
            </a:r>
            <a:r>
              <a:rPr lang="ru-RU" sz="1100" dirty="0"/>
              <a:t> { </a:t>
            </a:r>
            <a:r>
              <a:rPr lang="ru-RU" sz="1100" b="1" dirty="0"/>
              <a:t>deny</a:t>
            </a:r>
            <a:r>
              <a:rPr lang="ru-RU" sz="1100" dirty="0"/>
              <a:t> | </a:t>
            </a:r>
            <a:r>
              <a:rPr lang="ru-RU" sz="1100" b="1" dirty="0"/>
              <a:t>permit</a:t>
            </a:r>
            <a:r>
              <a:rPr lang="ru-RU" sz="1100" dirty="0"/>
              <a:t> | </a:t>
            </a:r>
            <a:r>
              <a:rPr lang="ru-RU" sz="1100" b="1" dirty="0"/>
              <a:t>remark</a:t>
            </a:r>
            <a:r>
              <a:rPr lang="ru-RU" sz="1100" dirty="0"/>
              <a:t> } </a:t>
            </a:r>
            <a:r>
              <a:rPr lang="ru-RU" sz="1100" i="1" dirty="0"/>
              <a:t>источник</a:t>
            </a:r>
            <a:r>
              <a:rPr lang="ru-RU" sz="1100" dirty="0"/>
              <a:t> [ </a:t>
            </a:r>
            <a:r>
              <a:rPr lang="ru-RU" sz="1100" i="1" dirty="0"/>
              <a:t>шаблонная-маска-источника</a:t>
            </a:r>
            <a:r>
              <a:rPr lang="ru-RU" sz="1100" dirty="0"/>
              <a:t> ][ </a:t>
            </a:r>
            <a:r>
              <a:rPr lang="ru-RU" sz="1100" b="1" dirty="0"/>
              <a:t>log</a:t>
            </a:r>
            <a:r>
              <a:rPr lang="ru-RU" sz="1100" dirty="0"/>
              <a:t> ] </a:t>
            </a:r>
          </a:p>
          <a:p>
            <a:pPr marL="142875" lvl="1" indent="0">
              <a:buNone/>
            </a:pPr>
            <a:r>
              <a:rPr lang="ru-RU" sz="1200" dirty="0" smtClean="0"/>
              <a:t>Для удаления ACL-списка используется команда глобальной конфигурации </a:t>
            </a:r>
            <a:r>
              <a:rPr lang="ru-RU" sz="1200" b="1" dirty="0"/>
              <a:t>no access-list</a:t>
            </a:r>
            <a:r>
              <a:rPr lang="ru-RU" sz="1200" dirty="0" smtClean="0"/>
              <a:t>. Для проверки удаления списка контроля доступа используется команда </a:t>
            </a:r>
            <a:r>
              <a:rPr lang="ru-RU" sz="1200" b="1" dirty="0"/>
              <a:t>show access-list</a:t>
            </a:r>
            <a:r>
              <a:rPr lang="ru-RU" sz="1200" dirty="0" smtClean="0"/>
              <a:t>.</a:t>
            </a:r>
          </a:p>
          <a:p>
            <a:pPr lvl="1"/>
            <a:endParaRPr lang="ru-RU" altLang="en-US" sz="1200" dirty="0"/>
          </a:p>
          <a:p>
            <a:endParaRPr lang="ru-RU" altLang="en-US" sz="1400" dirty="0"/>
          </a:p>
          <a:p>
            <a:pPr lvl="1"/>
            <a:endParaRPr lang="ru-RU" altLang="en-US" sz="1600" dirty="0"/>
          </a:p>
          <a:p>
            <a:pPr lvl="1"/>
            <a:endParaRPr lang="ru-RU" altLang="en-US" sz="1600" dirty="0"/>
          </a:p>
          <a:p>
            <a:pPr marL="0" indent="0">
              <a:buFont typeface="Wingdings" panose="05000000000000000000" pitchFamily="2" charset="2"/>
              <a:buNone/>
            </a:pPr>
            <a:endParaRPr lang="ru-RU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="" val="48594384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7551"/>
          </a:xfrm>
        </p:spPr>
        <p:txBody>
          <a:bodyPr/>
          <a:lstStyle/>
          <a:p>
            <a:r>
              <a:rPr lang="ru-RU" altLang="en-US" sz="1600" dirty="0"/>
              <a:t>Настройка стандартных списков контроля доступа IPv4</a:t>
            </a:r>
            <a:r>
              <a:rPr dirty="0"/>
              <a:t/>
            </a:r>
            <a:br>
              <a:rPr dirty="0"/>
            </a:br>
            <a:r>
              <a:rPr lang="ru-RU" sz="2000" dirty="0" smtClean="0"/>
              <a:t>Применение стандартных списков контроля доступа IPv4 к интерфейсам</a:t>
            </a:r>
            <a:endParaRPr lang="ru-RU" sz="20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29274" y="845289"/>
            <a:ext cx="3035785" cy="389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Создав стандартный список контроля доступа (ACL),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его </a:t>
            </a:r>
            <a:r>
              <a:rPr lang="ru-RU" sz="1400" dirty="0"/>
              <a:t>необходимо связать </a:t>
            </a:r>
            <a:r>
              <a:rPr lang="ru-RU" sz="1400" dirty="0" smtClean="0"/>
              <a:t>с интерфейсом </a:t>
            </a:r>
            <a:r>
              <a:rPr lang="ru-RU" sz="1400" dirty="0"/>
              <a:t>при помощи команды </a:t>
            </a:r>
            <a:r>
              <a:rPr lang="ru-RU" sz="1400" b="1" dirty="0"/>
              <a:t>ip access-group</a:t>
            </a:r>
            <a:r>
              <a:rPr lang="ru-RU" sz="1400" dirty="0"/>
              <a:t>, которая вводится в режиме интерфейсной настройки:</a:t>
            </a:r>
          </a:p>
          <a:p>
            <a:pPr marL="188912" lvl="1" indent="0">
              <a:buNone/>
            </a:pPr>
            <a:r>
              <a:rPr lang="ru-RU" sz="1300" dirty="0"/>
              <a:t>Router(config-if)# </a:t>
            </a:r>
            <a:r>
              <a:rPr lang="ru-RU" sz="1300" b="1" dirty="0"/>
              <a:t>ip access-group</a:t>
            </a:r>
            <a:r>
              <a:rPr lang="ru-RU" sz="1300" dirty="0"/>
              <a:t> { </a:t>
            </a:r>
            <a:r>
              <a:rPr lang="ru-RU" sz="1300" i="1" dirty="0"/>
              <a:t>номер-списка-доступа</a:t>
            </a:r>
            <a:r>
              <a:rPr lang="ru-RU" sz="1300" dirty="0"/>
              <a:t> | </a:t>
            </a:r>
            <a:r>
              <a:rPr lang="ru-RU" sz="1300" i="1" dirty="0"/>
              <a:t>имя-списка-доступа</a:t>
            </a:r>
            <a:r>
              <a:rPr lang="ru-RU" sz="1300" dirty="0"/>
              <a:t> } { </a:t>
            </a:r>
            <a:r>
              <a:rPr lang="ru-RU" sz="1300" b="1" dirty="0"/>
              <a:t>in</a:t>
            </a:r>
            <a:r>
              <a:rPr lang="ru-RU" sz="1300" dirty="0"/>
              <a:t> | </a:t>
            </a:r>
            <a:r>
              <a:rPr lang="ru-RU" sz="1300" b="1" dirty="0"/>
              <a:t>out</a:t>
            </a:r>
            <a:r>
              <a:rPr lang="ru-RU" sz="1300" dirty="0"/>
              <a:t> } </a:t>
            </a:r>
          </a:p>
          <a:p>
            <a:r>
              <a:rPr lang="ru-RU" sz="1400" dirty="0"/>
              <a:t>Для удаления всего списка контроля доступа из интерфейса сначала следует ввести команду </a:t>
            </a:r>
            <a:r>
              <a:rPr lang="ru-RU" sz="1400" b="1" dirty="0"/>
              <a:t>no ip access-group</a:t>
            </a:r>
            <a:r>
              <a:rPr lang="ru-RU" sz="1400" dirty="0"/>
              <a:t> на интерфейсе, а затем ввести глобальную команду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b="1" dirty="0" smtClean="0"/>
              <a:t>no </a:t>
            </a:r>
            <a:r>
              <a:rPr lang="ru-RU" sz="1400" b="1" dirty="0"/>
              <a:t>access-list</a:t>
            </a:r>
            <a:r>
              <a:rPr lang="ru-RU" sz="1400" dirty="0" smtClean="0"/>
              <a:t>.</a:t>
            </a:r>
            <a:endParaRPr lang="ru-RU" altLang="en-US" sz="165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018" y="925299"/>
            <a:ext cx="5946458" cy="3688080"/>
          </a:xfrm>
        </p:spPr>
      </p:pic>
    </p:spTree>
    <p:extLst>
      <p:ext uri="{BB962C8B-B14F-4D97-AF65-F5344CB8AC3E}">
        <p14:creationId xmlns:p14="http://schemas.microsoft.com/office/powerpoint/2010/main" xmlns="" val="393821073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Настройка стандартных списков контроля доступа IPv4</a:t>
            </a:r>
            <a:r>
              <a:rPr dirty="0"/>
              <a:t/>
            </a:r>
            <a:br>
              <a:rPr dirty="0"/>
            </a:br>
            <a:r>
              <a:rPr lang="ru-RU" sz="2100" dirty="0" smtClean="0"/>
              <a:t>Примеры стандартных нумерованных списков контроля доступа IPv4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27692" y="884458"/>
            <a:ext cx="4809730" cy="4024726"/>
          </a:xfrm>
        </p:spPr>
        <p:txBody>
          <a:bodyPr rIns="108000"/>
          <a:lstStyle/>
          <a:p>
            <a:pPr eaLnBrk="1" hangingPunct="1"/>
            <a:r>
              <a:rPr lang="ru-RU" sz="1400" dirty="0" smtClean="0"/>
              <a:t>На рисунке слева показан пример списка контроля доступа, который разрешает трафик от определенной подсети, но запрещает трафик от конкретного хоста из этой подсети.</a:t>
            </a:r>
          </a:p>
          <a:p>
            <a:pPr lvl="1"/>
            <a:r>
              <a:rPr lang="ru-RU" sz="1300" dirty="0" smtClean="0"/>
              <a:t>Команда </a:t>
            </a:r>
            <a:r>
              <a:rPr lang="ru-RU" altLang="en-US" sz="1300" b="1" dirty="0"/>
              <a:t>no access-list 1 </a:t>
            </a:r>
            <a:r>
              <a:rPr lang="ru-RU" sz="1300" dirty="0" smtClean="0"/>
              <a:t>удаляет предыдущую версию списка контроля доступа ACL 1.</a:t>
            </a:r>
          </a:p>
          <a:p>
            <a:pPr lvl="1"/>
            <a:r>
              <a:rPr lang="ru-RU" sz="1300" dirty="0" smtClean="0"/>
              <a:t>Следующая инструкция списка контроля доступа запрещает хост 192.168.10.10. </a:t>
            </a:r>
          </a:p>
          <a:p>
            <a:pPr lvl="1"/>
            <a:r>
              <a:rPr lang="ru-RU" sz="1300" dirty="0" smtClean="0"/>
              <a:t>Каким еще способом можно задать эту команду без использования ключевого слова </a:t>
            </a:r>
            <a:r>
              <a:rPr lang="ru-RU" altLang="en-US" sz="1300" b="1" dirty="0"/>
              <a:t>host</a:t>
            </a:r>
            <a:r>
              <a:rPr lang="ru-RU" sz="1300" dirty="0" smtClean="0"/>
              <a:t>?</a:t>
            </a:r>
          </a:p>
          <a:p>
            <a:pPr lvl="1"/>
            <a:r>
              <a:rPr lang="ru-RU" sz="1300" dirty="0" smtClean="0"/>
              <a:t>Затем разрешаются все остальные узлы из сети 192.168.10.0/24.</a:t>
            </a:r>
          </a:p>
          <a:p>
            <a:pPr lvl="1"/>
            <a:r>
              <a:rPr lang="ru-RU" sz="1300" dirty="0" smtClean="0"/>
              <a:t>Здесь присутствует неявный запрет, соответствующий всем остальным сетям.</a:t>
            </a:r>
          </a:p>
          <a:p>
            <a:pPr lvl="1"/>
            <a:r>
              <a:rPr lang="ru-RU" sz="1300" dirty="0" smtClean="0"/>
              <a:t>Далее этот список контроля доступа заново применяется к интерфейсу в исходящем направлении.</a:t>
            </a:r>
            <a:endParaRPr lang="ru-RU" altLang="en-US" sz="165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7" y="972904"/>
            <a:ext cx="4144513" cy="350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7877810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Настройка стандартных списков контроля доступа IPv4</a:t>
            </a:r>
            <a:r>
              <a:rPr dirty="0"/>
              <a:t/>
            </a:r>
            <a:br>
              <a:rPr dirty="0"/>
            </a:br>
            <a:r>
              <a:rPr lang="ru-RU" sz="2000" dirty="0" smtClean="0"/>
              <a:t>Примеры стандартных нумерованных списков контроля доступа IPv4 (продолжение)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7836" y="933166"/>
            <a:ext cx="4446164" cy="3890503"/>
          </a:xfrm>
        </p:spPr>
        <p:txBody>
          <a:bodyPr/>
          <a:lstStyle/>
          <a:p>
            <a:pPr eaLnBrk="1" hangingPunct="1"/>
            <a:r>
              <a:rPr lang="ru-RU" dirty="0" smtClean="0"/>
              <a:t>В этом примере демонстрируется список контроля доступа, запрещающий определенный хост, но разрешающий весь остальной трафик.</a:t>
            </a:r>
          </a:p>
          <a:p>
            <a:pPr lvl="1"/>
            <a:r>
              <a:rPr lang="ru-RU" dirty="0" smtClean="0"/>
              <a:t>Первое утверждение списка контроля доступа удаляет предыдущую версию ACL 1.</a:t>
            </a:r>
          </a:p>
          <a:p>
            <a:pPr lvl="1"/>
            <a:r>
              <a:rPr lang="ru-RU" dirty="0" smtClean="0"/>
              <a:t>Следующая команда с помощью ключевого слова deny будет отклонять трафик от хоста PC1, расположенного в сети 192.168.10.10.</a:t>
            </a:r>
          </a:p>
          <a:p>
            <a:pPr lvl="1"/>
            <a:r>
              <a:rPr lang="ru-RU" dirty="0" smtClean="0"/>
              <a:t>Утверждение </a:t>
            </a:r>
            <a:r>
              <a:rPr lang="ru-RU" altLang="en-US" b="1" dirty="0"/>
              <a:t>access-list 1 permit any</a:t>
            </a:r>
            <a:r>
              <a:rPr lang="ru-RU" dirty="0" smtClean="0"/>
              <a:t> будет разрешать все остальные узлы.</a:t>
            </a:r>
          </a:p>
          <a:p>
            <a:pPr lvl="1"/>
            <a:r>
              <a:rPr lang="ru-RU" dirty="0" smtClean="0"/>
              <a:t>Этот список контроля доступа применяется к интерфейсу G0/0 во входящем направлении, так как он затрагивает только локальную сеть 192.168.10.0/24. </a:t>
            </a:r>
            <a:endParaRPr lang="ru-RU" altLang="en-US" sz="165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93" y="933167"/>
            <a:ext cx="4138677" cy="359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552385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3"/>
            <a:ext cx="9143998" cy="757551"/>
          </a:xfrm>
        </p:spPr>
        <p:txBody>
          <a:bodyPr/>
          <a:lstStyle/>
          <a:p>
            <a:r>
              <a:rPr lang="ru-RU" altLang="en-US" sz="1600" dirty="0"/>
              <a:t>Настройка стандартных списков контроля доступа IPv4</a:t>
            </a:r>
            <a:r>
              <a:rPr dirty="0"/>
              <a:t/>
            </a:r>
            <a:br>
              <a:rPr dirty="0"/>
            </a:br>
            <a:r>
              <a:rPr lang="ru-RU" sz="2000" dirty="0" smtClean="0"/>
              <a:t>Синтаксис именованных стандартных списков контроля доступа IPv4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4391" y="799050"/>
            <a:ext cx="4639609" cy="4102217"/>
          </a:xfrm>
        </p:spPr>
        <p:txBody>
          <a:bodyPr rIns="144000"/>
          <a:lstStyle/>
          <a:p>
            <a:pPr eaLnBrk="1" hangingPunct="1"/>
            <a:r>
              <a:rPr lang="ru-RU" sz="1400" dirty="0" smtClean="0"/>
              <a:t>Обозначение списка контроля доступа по имени,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а не по номеру, упрощает понимание его функции. </a:t>
            </a:r>
          </a:p>
          <a:p>
            <a:pPr eaLnBrk="1" hangingPunct="1"/>
            <a:r>
              <a:rPr lang="ru-RU" sz="1400" dirty="0" smtClean="0"/>
              <a:t>В приведенном слева примере показано, как настроить именованный стандартный список контроля доступа. Обратите внимание, что команды немного отличаются.</a:t>
            </a:r>
          </a:p>
          <a:p>
            <a:pPr lvl="1"/>
            <a:r>
              <a:rPr lang="ru-RU" sz="1300" dirty="0" smtClean="0"/>
              <a:t>Для создания именованного списка контроля доступа используется команда</a:t>
            </a:r>
            <a:r>
              <a:rPr lang="ru-RU" altLang="en-US" sz="1300" b="1" dirty="0"/>
              <a:t> ip access-list</a:t>
            </a:r>
            <a:r>
              <a:rPr lang="ru-RU" sz="1300" dirty="0" smtClean="0"/>
              <a:t>. Имена списков контроля доступа состоят из букв и цифр, учитывают регистр и должны быть уникальными.</a:t>
            </a:r>
          </a:p>
          <a:p>
            <a:pPr lvl="1"/>
            <a:r>
              <a:rPr lang="ru-RU" sz="1300" dirty="0" smtClean="0"/>
              <a:t>При необходимости используйте утверждение permit или deny. Можно также добавлять комментарии с помощью команды </a:t>
            </a:r>
            <a:r>
              <a:rPr lang="ru-RU" altLang="en-US" sz="1300" b="1" dirty="0"/>
              <a:t>remark</a:t>
            </a:r>
            <a:r>
              <a:rPr lang="ru-RU" sz="1300" dirty="0" smtClean="0"/>
              <a:t>.</a:t>
            </a:r>
          </a:p>
          <a:p>
            <a:pPr lvl="1"/>
            <a:r>
              <a:rPr lang="ru-RU" sz="1300" dirty="0" smtClean="0"/>
              <a:t>Для применения списка контроля доступа к интерфейсу служит команда </a:t>
            </a:r>
            <a:r>
              <a:rPr lang="ru-RU" altLang="en-US" sz="1300" b="1" dirty="0"/>
              <a:t>ip access-group </a:t>
            </a:r>
            <a:r>
              <a:rPr lang="ru-RU" altLang="en-US" sz="1300" i="1" dirty="0"/>
              <a:t>имя</a:t>
            </a:r>
            <a:r>
              <a:rPr lang="ru-RU" sz="1300" dirty="0" smtClean="0"/>
              <a:t>.</a:t>
            </a:r>
            <a:endParaRPr lang="ru-RU" altLang="en-US" sz="1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67" y="933166"/>
            <a:ext cx="4357170" cy="347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3725230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3"/>
            <a:ext cx="8976218" cy="757551"/>
          </a:xfrm>
        </p:spPr>
        <p:txBody>
          <a:bodyPr/>
          <a:lstStyle/>
          <a:p>
            <a:r>
              <a:rPr lang="ru-RU" altLang="en-US" sz="1600" dirty="0"/>
              <a:t>Настройка стандартных списков контроля доступа IPv4</a:t>
            </a:r>
            <a:r>
              <a:rPr dirty="0"/>
              <a:t/>
            </a:r>
            <a:br>
              <a:rPr dirty="0"/>
            </a:br>
            <a:r>
              <a:rPr lang="ru-RU" sz="2000" dirty="0" smtClean="0"/>
              <a:t>Packet Tracer. Настройка нумерованных стандартных списков контроля доступа IPv4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60290" y="974316"/>
            <a:ext cx="3012260" cy="3487830"/>
          </a:xfrm>
        </p:spPr>
        <p:txBody>
          <a:bodyPr/>
          <a:lstStyle/>
          <a:p>
            <a:pPr eaLnBrk="1" hangingPunct="1"/>
            <a:r>
              <a:rPr lang="ru-RU" dirty="0" smtClean="0"/>
              <a:t>Это упражнение для Packet Tracer позволяет попрактиковаться в определении критериев фильтрации и настройке стандартных списков контроля доступа в предварительно настроенной сети.</a:t>
            </a:r>
          </a:p>
          <a:p>
            <a:pPr eaLnBrk="1" hangingPunct="1"/>
            <a:r>
              <a:rPr lang="ru-RU" dirty="0" smtClean="0"/>
              <a:t>Потребуется также выполнить проверку настроенных и примененных списков контроля доступа.</a:t>
            </a:r>
            <a:endParaRPr lang="ru-RU" altLang="en-US" sz="165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40" y="868352"/>
            <a:ext cx="5695950" cy="38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7657052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3"/>
            <a:ext cx="8976218" cy="757551"/>
          </a:xfrm>
        </p:spPr>
        <p:txBody>
          <a:bodyPr/>
          <a:lstStyle/>
          <a:p>
            <a:r>
              <a:rPr lang="ru-RU" altLang="en-US" sz="1600" dirty="0"/>
              <a:t>Настройка стандартных списков контроля доступа IPv4</a:t>
            </a:r>
            <a:r>
              <a:rPr dirty="0"/>
              <a:t/>
            </a:r>
            <a:br>
              <a:rPr dirty="0"/>
            </a:br>
            <a:r>
              <a:rPr lang="ru-RU" sz="2000" dirty="0" smtClean="0"/>
              <a:t>Packet Tracer. Настройка именованных стандартных списков контроля доступа IPv4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24628" y="1124125"/>
            <a:ext cx="2645052" cy="3321243"/>
          </a:xfrm>
        </p:spPr>
        <p:txBody>
          <a:bodyPr/>
          <a:lstStyle/>
          <a:p>
            <a:pPr eaLnBrk="1" hangingPunct="1"/>
            <a:r>
              <a:rPr lang="ru-RU" dirty="0" smtClean="0"/>
              <a:t>В этом упражнении для Packet Tracer требуется настроить именованный стандартный список контроля доступа.</a:t>
            </a:r>
          </a:p>
          <a:p>
            <a:pPr eaLnBrk="1" hangingPunct="1"/>
            <a:r>
              <a:rPr lang="ru-RU" dirty="0" smtClean="0"/>
              <a:t>Необходимо будет проверить этот список контроля доступа после его применения к соответствующему интерфейсу.</a:t>
            </a:r>
            <a:endParaRPr lang="ru-RU" altLang="en-US" sz="165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12" y="991094"/>
            <a:ext cx="5819006" cy="345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3477427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3"/>
            <a:ext cx="5075338" cy="757551"/>
          </a:xfrm>
        </p:spPr>
        <p:txBody>
          <a:bodyPr/>
          <a:lstStyle/>
          <a:p>
            <a:r>
              <a:rPr lang="ru-RU" altLang="en-US" sz="1600" dirty="0"/>
              <a:t>Изменение списков контроля доступа IPv4</a:t>
            </a:r>
            <a:r>
              <a:t/>
            </a:r>
            <a:br/>
            <a:r>
              <a:rPr lang="ru-RU" smtClean="0"/>
              <a:t>Метод 1. Текстовый редактор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95832" y="708660"/>
            <a:ext cx="4748168" cy="4094351"/>
          </a:xfrm>
        </p:spPr>
        <p:txBody>
          <a:bodyPr/>
          <a:lstStyle/>
          <a:p>
            <a:pPr eaLnBrk="1" hangingPunct="1"/>
            <a:r>
              <a:rPr lang="ru-RU" sz="1300" dirty="0" smtClean="0"/>
              <a:t>Иногда проще создавать и редактировать списки контроля доступа в текстовом редакторе, например в Блокноте Microsoft, чем вносить изменения непосредственно на маршрутизаторе.</a:t>
            </a:r>
          </a:p>
          <a:p>
            <a:pPr eaLnBrk="1" hangingPunct="1"/>
            <a:r>
              <a:rPr lang="ru-RU" sz="1300" dirty="0" smtClean="0"/>
              <a:t>Если список контроля доступа уже существует, выведите его на экран с помощью команды </a:t>
            </a:r>
            <a:r>
              <a:rPr lang="ru-RU" altLang="en-US" sz="1300" b="1" dirty="0"/>
              <a:t>show running-config</a:t>
            </a:r>
            <a:r>
              <a:rPr lang="ru-RU" sz="1300" dirty="0" smtClean="0"/>
              <a:t>, скопируйте и вставьте его в текстовый редактор, внесите необходимые изменения, а затем скопируйте и вставьте его обратно в интерфейс маршрутизатора. </a:t>
            </a:r>
          </a:p>
          <a:p>
            <a:pPr eaLnBrk="1" hangingPunct="1"/>
            <a:r>
              <a:rPr lang="ru-RU" sz="1300" dirty="0" smtClean="0"/>
              <a:t>Важно отметить, что при применении команды no access-list разные версии ПО IOS ведут себя по-разному. </a:t>
            </a:r>
          </a:p>
          <a:p>
            <a:pPr lvl="1"/>
            <a:r>
              <a:rPr lang="ru-RU" sz="1200" dirty="0" smtClean="0"/>
              <a:t>Если список контроля доступа, который был удален, все еще значится примененным к интерфейсу, одни версии IOS действуют так, будто никакие списки контроля доступа не защищают сеть, в то время как другие версии блокируют весь трафик.</a:t>
            </a:r>
            <a:endParaRPr lang="ru-RU" altLang="en-US" sz="1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43" y="866056"/>
            <a:ext cx="4083410" cy="375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5941439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3"/>
            <a:ext cx="5117282" cy="757551"/>
          </a:xfrm>
        </p:spPr>
        <p:txBody>
          <a:bodyPr/>
          <a:lstStyle/>
          <a:p>
            <a:r>
              <a:rPr lang="ru-RU" altLang="en-US" sz="1600" dirty="0"/>
              <a:t>Изменение списков контроля доступа IPv4</a:t>
            </a:r>
            <a:r>
              <a:t/>
            </a:r>
            <a:br/>
            <a:r>
              <a:rPr lang="ru-RU" smtClean="0"/>
              <a:t>Метод 2. Порядковые номера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11272" y="798944"/>
            <a:ext cx="4932727" cy="3924057"/>
          </a:xfrm>
        </p:spPr>
        <p:txBody>
          <a:bodyPr/>
          <a:lstStyle/>
          <a:p>
            <a:pPr eaLnBrk="1" hangingPunct="1"/>
            <a:r>
              <a:rPr lang="ru-RU" dirty="0" smtClean="0"/>
              <a:t>На рисунке слева показаны действия для внесения изменений в нумерованный список контроля доступа с использованием порядковых номеров.</a:t>
            </a:r>
          </a:p>
          <a:p>
            <a:pPr eaLnBrk="1" hangingPunct="1"/>
            <a:r>
              <a:rPr lang="ru-RU" dirty="0" smtClean="0"/>
              <a:t>На шаге 1 выявляется проблема. Утверждение </a:t>
            </a:r>
            <a:r>
              <a:rPr lang="ru-RU" altLang="en-US" b="1" dirty="0"/>
              <a:t>deny 192.168.10.99 </a:t>
            </a:r>
            <a:r>
              <a:rPr lang="ru-RU" dirty="0" smtClean="0"/>
              <a:t>неправильное. Хост, который требуется заблокировать, имеет адрес 192.168.10.10.</a:t>
            </a:r>
          </a:p>
          <a:p>
            <a:pPr eaLnBrk="1" hangingPunct="1"/>
            <a:r>
              <a:rPr lang="ru-RU" dirty="0" smtClean="0"/>
              <a:t>На шаге 2 показано, как перейти в стандартный список контроля доступа 1 и внести изменения. Неправильное утверждение удаляется с помощью команды no:</a:t>
            </a:r>
            <a:r>
              <a:rPr lang="ru-RU" altLang="en-US" b="1" dirty="0"/>
              <a:t> no 10</a:t>
            </a:r>
          </a:p>
          <a:p>
            <a:pPr eaLnBrk="1" hangingPunct="1"/>
            <a:r>
              <a:rPr lang="ru-RU" dirty="0" smtClean="0"/>
              <a:t>После удаления добавляется новое утверждение с правильным узлом:</a:t>
            </a:r>
            <a:r>
              <a:rPr lang="ru-RU" altLang="en-US" b="1" dirty="0"/>
              <a:t> 10 deny host </a:t>
            </a:r>
            <a:r>
              <a:rPr lang="ru-RU" altLang="en-US" b="1" dirty="0" smtClean="0"/>
              <a:t>192.168.10.10</a:t>
            </a:r>
            <a:endParaRPr lang="ru-RU" altLang="en-US" sz="165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65" y="799534"/>
            <a:ext cx="4024007" cy="380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3867004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3"/>
            <a:ext cx="9143998" cy="757551"/>
          </a:xfrm>
        </p:spPr>
        <p:txBody>
          <a:bodyPr/>
          <a:lstStyle/>
          <a:p>
            <a:r>
              <a:rPr lang="ru-RU" altLang="en-US" sz="1600" dirty="0"/>
              <a:t>Изменение списков контроля доступа IPv4</a:t>
            </a:r>
            <a:r>
              <a:rPr dirty="0"/>
              <a:t/>
            </a:r>
            <a:br>
              <a:rPr dirty="0"/>
            </a:br>
            <a:r>
              <a:rPr lang="ru-RU" sz="2200" dirty="0" smtClean="0"/>
              <a:t>Изменение именованных стандартных списков контроля доступа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9456" y="946951"/>
            <a:ext cx="4333104" cy="3718901"/>
          </a:xfrm>
        </p:spPr>
        <p:txBody>
          <a:bodyPr rIns="108000"/>
          <a:lstStyle/>
          <a:p>
            <a:pPr eaLnBrk="1" hangingPunct="1"/>
            <a:r>
              <a:rPr lang="ru-RU" sz="1400" dirty="0" smtClean="0"/>
              <a:t>Используя порядковые номера утверждений, можно легко вставлять или удалять отдельные утверждения.</a:t>
            </a:r>
          </a:p>
          <a:p>
            <a:pPr eaLnBrk="1" hangingPunct="1"/>
            <a:r>
              <a:rPr lang="ru-RU" sz="1400" dirty="0" smtClean="0"/>
              <a:t>На рисунке слева показан пример вставки строки в именованный список контроля доступа.</a:t>
            </a:r>
          </a:p>
          <a:p>
            <a:pPr eaLnBrk="1" hangingPunct="1"/>
            <a:r>
              <a:rPr lang="ru-RU" sz="1400" dirty="0" smtClean="0"/>
              <a:t>Так как эта команда имеет номер 15, она будет помещена между утверждениями 10 и 20.</a:t>
            </a:r>
          </a:p>
          <a:p>
            <a:pPr eaLnBrk="1" hangingPunct="1"/>
            <a:r>
              <a:rPr lang="ru-RU" sz="1400" dirty="0" smtClean="0"/>
              <a:t>Обратите внимание, что при первоначальном создании списка контроля доступа сетевой администратор назначил каждой команде номера с шагом 10, чтобы оставить место для изменений и дополнений.</a:t>
            </a:r>
          </a:p>
          <a:p>
            <a:pPr eaLnBrk="1" hangingPunct="1"/>
            <a:endParaRPr lang="ru-RU" altLang="en-US" sz="1400" dirty="0"/>
          </a:p>
          <a:p>
            <a:pPr eaLnBrk="1" hangingPunct="1"/>
            <a:endParaRPr lang="ru-RU" altLang="en-US" sz="1400" dirty="0"/>
          </a:p>
          <a:p>
            <a:pPr eaLnBrk="1" hangingPunct="1"/>
            <a:endParaRPr lang="ru-RU" altLang="en-US" sz="1400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marL="0" indent="0" eaLnBrk="1" hangingPunct="1">
              <a:buNone/>
            </a:pPr>
            <a:endParaRPr lang="ru-RU" altLang="en-US" sz="1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56" y="1004101"/>
            <a:ext cx="4532810" cy="264511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356" y="3675523"/>
            <a:ext cx="4532810" cy="65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8585B"/>
              </a:buClr>
            </a:pPr>
            <a:r>
              <a:rPr lang="ru-RU" altLang="en-US" sz="1400" dirty="0"/>
              <a:t>Команда именованного списка контроля доступа </a:t>
            </a:r>
            <a:r>
              <a:rPr lang="ru-RU" altLang="en-US" sz="1400" b="1" dirty="0"/>
              <a:t>no</a:t>
            </a:r>
            <a:r>
              <a:rPr lang="ru-RU" sz="1400" dirty="0" smtClean="0"/>
              <a:t> </a:t>
            </a:r>
            <a:r>
              <a:rPr lang="ru-RU" altLang="en-US" sz="1400" i="1" dirty="0"/>
              <a:t>последовательный-номер</a:t>
            </a:r>
            <a:r>
              <a:rPr lang="ru-RU" altLang="en-US" sz="1400" dirty="0"/>
              <a:t> используется для удаления отдельных утверждений</a:t>
            </a:r>
            <a:r>
              <a:rPr lang="ru-RU" altLang="en-US" sz="1400" dirty="0" smtClean="0"/>
              <a:t>.</a:t>
            </a:r>
            <a:endParaRPr lang="ru-RU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xmlns="" val="254469457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smtClean="0"/>
              <a:t>Какие упражнения относятся к данной главе?</a:t>
            </a:r>
            <a:endParaRPr lang="ru-RU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/>
          </a:p>
          <a:p>
            <a:pPr marL="89297" indent="0">
              <a:spcBef>
                <a:spcPct val="30000"/>
              </a:spcBef>
              <a:buNone/>
            </a:pPr>
            <a:endParaRPr lang="ru-RU"/>
          </a:p>
          <a:p>
            <a:pPr marL="89297" indent="0">
              <a:spcBef>
                <a:spcPct val="30000"/>
              </a:spcBef>
              <a:buNone/>
            </a:pPr>
            <a:endParaRPr lang="ru-RU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7. Упражнения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97534036"/>
              </p:ext>
            </p:extLst>
          </p:nvPr>
        </p:nvGraphicFramePr>
        <p:xfrm>
          <a:off x="457291" y="1122081"/>
          <a:ext cx="8229418" cy="3247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 err="1"/>
                        <a:t>Тип</a:t>
                      </a:r>
                      <a:r>
                        <a:rPr lang="en-US" sz="950" dirty="0"/>
                        <a:t> </a:t>
                      </a:r>
                      <a:r>
                        <a:rPr lang="en-US" sz="950" dirty="0" err="1"/>
                        <a:t>упражнения</a:t>
                      </a:r>
                      <a:endParaRPr lang="en-US" sz="9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 err="1"/>
                        <a:t>Название</a:t>
                      </a:r>
                      <a:r>
                        <a:rPr lang="en-US" sz="950" dirty="0"/>
                        <a:t> </a:t>
                      </a:r>
                      <a:r>
                        <a:rPr lang="en-US" sz="950" dirty="0" err="1"/>
                        <a:t>упражнения</a:t>
                      </a:r>
                      <a:endParaRPr lang="en-US" sz="9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 err="1"/>
                        <a:t>Необязательно</a:t>
                      </a:r>
                      <a:r>
                        <a:rPr lang="en-US" sz="950" dirty="0"/>
                        <a:t>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7.1.1.4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Cisco Packet Tracer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Наглядное представление работы списка контроля доступа (ACL)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7.1.2.6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baseline="0" dirty="0"/>
                        <a:t>Интерактивное упражнение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Определите корректную шаблонную маску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dk1"/>
                          </a:solidFill>
                        </a:rPr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7.1.2.7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Интерактивное упражнение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Определите: разрешить или запретить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7.1.3.3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Интерактивное упражнение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Принцип работы списков контроля доступа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7.2.1.5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Интерактивное упражнение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Настройка стандартных списков контроля доступа (ACL) IPv4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5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7.2.1.6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Cisco Packet Tracer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spc="-30" baseline="0" dirty="0"/>
                        <a:t>Настройка стандартных нумерованных списков контроля доступа (ACL) для IPv4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7.2.1.7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Packet Tracer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spc="-30" baseline="0" dirty="0"/>
                        <a:t>Настройка стандартных именованных списков ACL для IPv4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7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7.2.2.6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spc="-30" baseline="0" dirty="0"/>
                        <a:t>Настройка стандартных нумерованных списков контроля доступа (ACL) для IPv4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Необязательно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8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7.2.3.1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Инструмент проверки синтаксиса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Обеспечение безопасности линий VTY с помощью стандартного списка контроля доступа (ACL) IPv4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582900979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7.2.3.3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Настройка списка контроля доступа (ACL) IPv4 для линий VTY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 err="1"/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3406068602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292" y="4334718"/>
            <a:ext cx="6236749" cy="43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5273728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3"/>
            <a:ext cx="7269478" cy="757551"/>
          </a:xfrm>
        </p:spPr>
        <p:txBody>
          <a:bodyPr/>
          <a:lstStyle/>
          <a:p>
            <a:r>
              <a:rPr lang="ru-RU" altLang="en-US" sz="1600" dirty="0"/>
              <a:t>Изменение списков контроля доступа IPv4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Проверка списков контроля доступа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6287" y="798944"/>
            <a:ext cx="5243747" cy="3924057"/>
          </a:xfrm>
        </p:spPr>
        <p:txBody>
          <a:bodyPr/>
          <a:lstStyle/>
          <a:p>
            <a:pPr eaLnBrk="1" hangingPunct="1"/>
            <a:r>
              <a:rPr lang="ru-RU" dirty="0" smtClean="0"/>
              <a:t>Для проверки правильности применения списка контроля доступа к интерфейсу используйте команду </a:t>
            </a:r>
            <a:r>
              <a:rPr lang="ru-RU" altLang="en-US" b="1" dirty="0"/>
              <a:t>show ip interface</a:t>
            </a:r>
            <a:r>
              <a:rPr lang="ru-RU" dirty="0" smtClean="0"/>
              <a:t>.</a:t>
            </a:r>
          </a:p>
          <a:p>
            <a:pPr eaLnBrk="1" hangingPunct="1"/>
            <a:r>
              <a:rPr lang="ru-RU" dirty="0" smtClean="0"/>
              <a:t>В выходных данных этой команды приводится имя списка контроля доступа и направление, в котором он был применен к интерфейсу.</a:t>
            </a:r>
          </a:p>
          <a:p>
            <a:pPr eaLnBrk="1" hangingPunct="1"/>
            <a:r>
              <a:rPr lang="ru-RU" dirty="0" smtClean="0"/>
              <a:t>Чтобы отобразить списки контроля доступа, настроенные на маршрутизаторе, используйте команду </a:t>
            </a:r>
            <a:r>
              <a:rPr lang="ru-RU" altLang="en-US" b="1" dirty="0"/>
              <a:t>show access-lists</a:t>
            </a:r>
            <a:r>
              <a:rPr lang="ru-RU" dirty="0" smtClean="0"/>
              <a:t>.</a:t>
            </a:r>
          </a:p>
          <a:p>
            <a:pPr eaLnBrk="1" hangingPunct="1"/>
            <a:r>
              <a:rPr lang="ru-RU" dirty="0" smtClean="0"/>
              <a:t>Обратите внимание, что для списка контроля доступа NO_ACCESS утверждения отображаются не в последовательном порядке. Эта ситуация будет рассмотрена далее в этом разделе.</a:t>
            </a:r>
          </a:p>
          <a:p>
            <a:pPr lvl="1"/>
            <a:endParaRPr lang="ru-RU" altLang="en-US" sz="1500" dirty="0"/>
          </a:p>
          <a:p>
            <a:pPr eaLnBrk="1" hangingPunct="1"/>
            <a:endParaRPr lang="ru-RU" altLang="en-US" dirty="0"/>
          </a:p>
          <a:p>
            <a:pPr eaLnBrk="1" hangingPunct="1"/>
            <a:endParaRPr lang="ru-RU" altLang="en-US" dirty="0"/>
          </a:p>
          <a:p>
            <a:pPr eaLnBrk="1" hangingPunct="1"/>
            <a:endParaRPr lang="ru-RU" altLang="en-US" dirty="0"/>
          </a:p>
          <a:p>
            <a:pPr eaLnBrk="1" hangingPunct="1"/>
            <a:endParaRPr lang="ru-RU" altLang="en-US" dirty="0"/>
          </a:p>
          <a:p>
            <a:pPr lvl="1"/>
            <a:endParaRPr lang="ru-RU" altLang="en-US" sz="1500" dirty="0"/>
          </a:p>
          <a:p>
            <a:pPr lvl="1"/>
            <a:endParaRPr lang="ru-RU" altLang="en-US" sz="1500" dirty="0"/>
          </a:p>
          <a:p>
            <a:pPr marL="0" indent="0" eaLnBrk="1" hangingPunct="1">
              <a:buNone/>
            </a:pPr>
            <a:endParaRPr lang="ru-RU" alt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58" y="798944"/>
            <a:ext cx="3461359" cy="373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3873052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3"/>
            <a:ext cx="5117282" cy="757551"/>
          </a:xfrm>
        </p:spPr>
        <p:txBody>
          <a:bodyPr/>
          <a:lstStyle/>
          <a:p>
            <a:r>
              <a:rPr lang="ru-RU" altLang="en-US" sz="1600" dirty="0"/>
              <a:t>Изменение списков контроля доступа IPv4</a:t>
            </a:r>
            <a:r>
              <a:t/>
            </a:r>
            <a:br/>
            <a:r>
              <a:rPr lang="ru-RU" smtClean="0"/>
              <a:t>Статистика по ACL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88155" y="845820"/>
            <a:ext cx="4555846" cy="3854580"/>
          </a:xfrm>
        </p:spPr>
        <p:txBody>
          <a:bodyPr/>
          <a:lstStyle/>
          <a:p>
            <a:pPr eaLnBrk="1" hangingPunct="1"/>
            <a:r>
              <a:rPr lang="ru-RU" sz="1300" dirty="0" smtClean="0"/>
              <a:t>С помощью команды </a:t>
            </a:r>
            <a:r>
              <a:rPr lang="ru-RU" altLang="en-US" sz="1300" b="1" dirty="0"/>
              <a:t>show access-lists</a:t>
            </a:r>
            <a:r>
              <a:rPr lang="ru-RU" sz="1300" dirty="0" smtClean="0"/>
              <a:t> можно отобразить соответствующую статистику после применения списка контроля доступа к интерфейсу и выполнения проверки.</a:t>
            </a:r>
          </a:p>
          <a:p>
            <a:pPr eaLnBrk="1" hangingPunct="1"/>
            <a:r>
              <a:rPr lang="ru-RU" sz="1300" dirty="0" smtClean="0"/>
              <a:t>Когда создается трафик, который должен соответствовать какому-либо утверждению списка контроля доступа, количество совпадений, отображаемых в выходных данных команды </a:t>
            </a:r>
            <a:r>
              <a:rPr lang="ru-RU" altLang="en-US" sz="1300" b="1" dirty="0"/>
              <a:t>show access-lists</a:t>
            </a:r>
            <a:r>
              <a:rPr lang="ru-RU" sz="1300" dirty="0" smtClean="0"/>
              <a:t>, должно увеличиться. </a:t>
            </a:r>
          </a:p>
          <a:p>
            <a:pPr eaLnBrk="1" hangingPunct="1"/>
            <a:r>
              <a:rPr lang="ru-RU" sz="1300" dirty="0" smtClean="0"/>
              <a:t>Напомним, что в каждом списке контроля доступа есть неявное последнее утверждение</a:t>
            </a:r>
            <a:r>
              <a:rPr lang="ru-RU" altLang="en-US" sz="1300" b="1" dirty="0"/>
              <a:t> deny any</a:t>
            </a:r>
            <a:r>
              <a:rPr lang="ru-RU" sz="1300" dirty="0" smtClean="0"/>
              <a:t>. Статистика для этой неявной команды не отображается. Однако если эта команда настроена вручную, результаты будут отображаться.</a:t>
            </a:r>
          </a:p>
          <a:p>
            <a:pPr eaLnBrk="1" hangingPunct="1"/>
            <a:r>
              <a:rPr lang="ru-RU" sz="1300" dirty="0" smtClean="0"/>
              <a:t>Чтобы очистить счетчики для тестирования, можно использовать команду clear access-list counters.</a:t>
            </a:r>
          </a:p>
          <a:p>
            <a:pPr lvl="1"/>
            <a:endParaRPr lang="ru-RU" altLang="en-US" sz="1300" dirty="0"/>
          </a:p>
          <a:p>
            <a:pPr eaLnBrk="1" hangingPunct="1"/>
            <a:endParaRPr lang="ru-RU" altLang="en-US" sz="1300" dirty="0"/>
          </a:p>
          <a:p>
            <a:pPr eaLnBrk="1" hangingPunct="1"/>
            <a:endParaRPr lang="ru-RU" altLang="en-US" sz="1300" dirty="0"/>
          </a:p>
          <a:p>
            <a:pPr eaLnBrk="1" hangingPunct="1"/>
            <a:endParaRPr lang="ru-RU" altLang="en-US" sz="1300" dirty="0"/>
          </a:p>
          <a:p>
            <a:pPr eaLnBrk="1" hangingPunct="1"/>
            <a:endParaRPr lang="ru-RU" altLang="en-US" sz="1300" dirty="0"/>
          </a:p>
          <a:p>
            <a:pPr lvl="1"/>
            <a:endParaRPr lang="ru-RU" altLang="en-US" sz="1300" dirty="0"/>
          </a:p>
          <a:p>
            <a:pPr lvl="1"/>
            <a:endParaRPr lang="ru-RU" altLang="en-US" sz="1300" dirty="0"/>
          </a:p>
          <a:p>
            <a:pPr marL="0" indent="0" eaLnBrk="1" hangingPunct="1">
              <a:buNone/>
            </a:pPr>
            <a:endParaRPr lang="ru-RU" altLang="en-US" sz="13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6" y="936611"/>
            <a:ext cx="451136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6489834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1393"/>
            <a:ext cx="9143999" cy="757551"/>
          </a:xfrm>
        </p:spPr>
        <p:txBody>
          <a:bodyPr/>
          <a:lstStyle/>
          <a:p>
            <a:r>
              <a:rPr lang="ru-RU" altLang="en-US" sz="1400" dirty="0"/>
              <a:t>Изменение списков контроля доступа IPv4</a:t>
            </a:r>
            <a:r>
              <a:rPr sz="2000" dirty="0"/>
              <a:t/>
            </a:r>
            <a:br>
              <a:rPr sz="2000" dirty="0"/>
            </a:br>
            <a:r>
              <a:rPr lang="ru-RU" sz="1800" dirty="0" smtClean="0"/>
              <a:t>Лабораторная работа. Настройка и изменение стандартных списков контроля доступа IPv4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50933" y="1435693"/>
            <a:ext cx="3516231" cy="3287308"/>
          </a:xfrm>
        </p:spPr>
        <p:txBody>
          <a:bodyPr/>
          <a:lstStyle/>
          <a:p>
            <a:pPr eaLnBrk="1" hangingPunct="1"/>
            <a:r>
              <a:rPr lang="ru-RU" dirty="0" smtClean="0"/>
              <a:t>В этой лабораторной работе требуется установить и настроить устройства в соответствии с указанной топологией.</a:t>
            </a:r>
          </a:p>
          <a:p>
            <a:pPr eaLnBrk="1" hangingPunct="1"/>
            <a:r>
              <a:rPr lang="ru-RU" dirty="0" smtClean="0"/>
              <a:t>Также необходимо будет выполнить настройку, изменение и тестирование стандартных и именованных списков контроля доступа. </a:t>
            </a:r>
          </a:p>
          <a:p>
            <a:pPr eaLnBrk="1" hangingPunct="1"/>
            <a:endParaRPr lang="ru-RU" altLang="en-US" dirty="0"/>
          </a:p>
          <a:p>
            <a:pPr eaLnBrk="1" hangingPunct="1"/>
            <a:endParaRPr lang="ru-RU" altLang="en-US" dirty="0"/>
          </a:p>
          <a:p>
            <a:pPr eaLnBrk="1" hangingPunct="1"/>
            <a:endParaRPr lang="ru-RU" altLang="en-US" dirty="0"/>
          </a:p>
          <a:p>
            <a:pPr eaLnBrk="1" hangingPunct="1"/>
            <a:endParaRPr lang="ru-RU" altLang="en-US" dirty="0"/>
          </a:p>
          <a:p>
            <a:pPr lvl="1"/>
            <a:endParaRPr lang="ru-RU" altLang="en-US" sz="1700" dirty="0"/>
          </a:p>
          <a:p>
            <a:pPr lvl="1"/>
            <a:endParaRPr lang="ru-RU" altLang="en-US" sz="1800" dirty="0"/>
          </a:p>
          <a:p>
            <a:pPr marL="0" indent="0" eaLnBrk="1" hangingPunct="1">
              <a:buNone/>
            </a:pPr>
            <a:endParaRPr lang="ru-RU" altLang="en-US" sz="165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59" y="827415"/>
            <a:ext cx="3938712" cy="388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4825890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3"/>
            <a:ext cx="9143998" cy="757551"/>
          </a:xfrm>
        </p:spPr>
        <p:txBody>
          <a:bodyPr/>
          <a:lstStyle/>
          <a:p>
            <a:r>
              <a:rPr lang="ru-RU" altLang="en-US" sz="1500" dirty="0"/>
              <a:t>Обеспечение безопасности портов VTY с помощью стандартного списка контроля доступа IPv4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Команда access-class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4559" y="697230"/>
            <a:ext cx="4949441" cy="3980311"/>
          </a:xfrm>
        </p:spPr>
        <p:txBody>
          <a:bodyPr/>
          <a:lstStyle/>
          <a:p>
            <a:pPr eaLnBrk="1" hangingPunct="1"/>
            <a:r>
              <a:rPr lang="ru-RU" dirty="0" smtClean="0"/>
              <a:t>Для повышения информационной безопасности необходимо ограничивать административный доступ VTY к устройствам Cisco. </a:t>
            </a:r>
          </a:p>
          <a:p>
            <a:pPr eaLnBrk="1" hangingPunct="1"/>
            <a:r>
              <a:rPr lang="ru-RU" dirty="0" smtClean="0"/>
              <a:t>Ограничение доступа VTY позволяет задать перечень IP-адресов, которым разрешен удаленный доступ к процессу EXEC на маршрутизаторе. </a:t>
            </a:r>
          </a:p>
          <a:p>
            <a:pPr eaLnBrk="1" hangingPunct="1"/>
            <a:r>
              <a:rPr lang="ru-RU" dirty="0" smtClean="0"/>
              <a:t>Команда access-class, настроенная в режиме линейного конфигурирования, будет ограничивать входящие и исходящие соединения между конкретным VTY (на устройстве Cisco) и адресами в списке контроля доступа.</a:t>
            </a:r>
          </a:p>
          <a:p>
            <a:pPr eaLnBrk="1" hangingPunct="1"/>
            <a:r>
              <a:rPr lang="ru-RU" dirty="0" smtClean="0"/>
              <a:t>Router(config-line)# </a:t>
            </a:r>
            <a:r>
              <a:rPr lang="ru-RU" altLang="en-US" b="1" dirty="0"/>
              <a:t>access-class</a:t>
            </a:r>
            <a:r>
              <a:rPr lang="ru-RU" dirty="0" smtClean="0"/>
              <a:t> </a:t>
            </a:r>
            <a:r>
              <a:rPr lang="ru-RU" altLang="en-US" i="1" dirty="0"/>
              <a:t>номер-списка-контроля-доступа</a:t>
            </a:r>
            <a:r>
              <a:rPr lang="ru-RU" dirty="0" smtClean="0"/>
              <a:t> {in [vrf-also ] | out }</a:t>
            </a:r>
          </a:p>
          <a:p>
            <a:pPr eaLnBrk="1" hangingPunct="1"/>
            <a:endParaRPr lang="ru-RU" altLang="en-US" dirty="0"/>
          </a:p>
          <a:p>
            <a:pPr eaLnBrk="1" hangingPunct="1"/>
            <a:endParaRPr lang="ru-RU" altLang="en-US" dirty="0"/>
          </a:p>
          <a:p>
            <a:pPr eaLnBrk="1" hangingPunct="1"/>
            <a:endParaRPr lang="ru-RU" altLang="en-US" dirty="0"/>
          </a:p>
          <a:p>
            <a:pPr lvl="1"/>
            <a:endParaRPr lang="ru-RU" altLang="en-US" sz="1700" dirty="0"/>
          </a:p>
          <a:p>
            <a:pPr lvl="1"/>
            <a:endParaRPr lang="ru-RU" altLang="en-US" sz="1800" dirty="0"/>
          </a:p>
          <a:p>
            <a:pPr marL="0" indent="0" eaLnBrk="1" hangingPunct="1">
              <a:buNone/>
            </a:pPr>
            <a:endParaRPr lang="ru-RU" altLang="en-US" sz="165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14" y="798962"/>
            <a:ext cx="3909345" cy="372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7669921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3"/>
            <a:ext cx="9143998" cy="757551"/>
          </a:xfrm>
        </p:spPr>
        <p:txBody>
          <a:bodyPr/>
          <a:lstStyle/>
          <a:p>
            <a:r>
              <a:rPr lang="ru-RU" altLang="en-US" sz="1500" dirty="0"/>
              <a:t>Обеспечение безопасности портов VTY </a:t>
            </a:r>
            <a:r>
              <a:rPr lang="ru-RU" altLang="en-US" sz="1500" dirty="0" smtClean="0"/>
              <a:t>с помощью </a:t>
            </a:r>
            <a:r>
              <a:rPr lang="ru-RU" altLang="en-US" sz="1500" dirty="0"/>
              <a:t>стандартного списка контроля доступа IPv4</a:t>
            </a:r>
            <a:r>
              <a:rPr sz="1500" dirty="0"/>
              <a:t/>
            </a:r>
            <a:br>
              <a:rPr sz="1500" dirty="0"/>
            </a:br>
            <a:r>
              <a:rPr lang="ru-RU" dirty="0" smtClean="0"/>
              <a:t>Проверка безопасности порта VTY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11801" y="798944"/>
            <a:ext cx="3632200" cy="3832877"/>
          </a:xfrm>
        </p:spPr>
        <p:txBody>
          <a:bodyPr/>
          <a:lstStyle/>
          <a:p>
            <a:pPr eaLnBrk="1" hangingPunct="1"/>
            <a:r>
              <a:rPr lang="ru-RU" dirty="0" smtClean="0"/>
              <a:t>Проверка конфигурации списка контроля доступа, используемого для ограничения доступа VTY, очень важна.</a:t>
            </a:r>
          </a:p>
          <a:p>
            <a:pPr eaLnBrk="1" hangingPunct="1"/>
            <a:r>
              <a:rPr lang="ru-RU" dirty="0" smtClean="0"/>
              <a:t>На рисунке слева показаны два устройства, пытающиеся установить соединение по протоколу SSH с двумя разными устройствами.</a:t>
            </a:r>
          </a:p>
          <a:p>
            <a:pPr eaLnBrk="1" hangingPunct="1"/>
            <a:r>
              <a:rPr lang="ru-RU" dirty="0" smtClean="0"/>
              <a:t>В выходных данных команды show access-lists показаны результаты после попыток PC1 и PC2 установить соединение SSH. </a:t>
            </a:r>
          </a:p>
          <a:p>
            <a:pPr eaLnBrk="1" hangingPunct="1"/>
            <a:r>
              <a:rPr lang="ru-RU" dirty="0" smtClean="0"/>
              <a:t>Обратите внимание на совпадения в утверждениях permit и deny. </a:t>
            </a:r>
            <a:endParaRPr lang="ru-RU" alt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64" y="893316"/>
            <a:ext cx="5093036" cy="37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6794796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3"/>
            <a:ext cx="9143998" cy="757551"/>
          </a:xfrm>
        </p:spPr>
        <p:txBody>
          <a:bodyPr/>
          <a:lstStyle/>
          <a:p>
            <a:r>
              <a:rPr lang="ru-RU" altLang="en-US" sz="1500" dirty="0"/>
              <a:t>Обеспечение безопасности портов VTY с помощью стандартного списка контроля доступа IPv4</a:t>
            </a:r>
            <a:r>
              <a:rPr dirty="0"/>
              <a:t/>
            </a:r>
            <a:br>
              <a:rPr dirty="0"/>
            </a:br>
            <a:r>
              <a:rPr lang="ru-RU" sz="2100" dirty="0" smtClean="0"/>
              <a:t>Packet Tracer. Настройка списка контроля доступа IPv4 для линий VTY 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42001" y="1481667"/>
            <a:ext cx="3008072" cy="2235200"/>
          </a:xfrm>
        </p:spPr>
        <p:txBody>
          <a:bodyPr/>
          <a:lstStyle/>
          <a:p>
            <a:pPr eaLnBrk="1" hangingPunct="1"/>
            <a:r>
              <a:rPr lang="ru-RU" dirty="0" smtClean="0"/>
              <a:t>В этом упражнении для Packet Tracer необходимо настроить и применить список контроля доступа, разрешающий компьютеру доступ к линиям Telnet на маршрутизаторе, но отклоняющий все другие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IP-адреса источника. </a:t>
            </a:r>
            <a:endParaRPr lang="ru-RU" altLang="en-US" sz="165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19" y="937105"/>
            <a:ext cx="5879058" cy="362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383235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3"/>
            <a:ext cx="9143998" cy="757551"/>
          </a:xfrm>
        </p:spPr>
        <p:txBody>
          <a:bodyPr/>
          <a:lstStyle/>
          <a:p>
            <a:r>
              <a:rPr lang="ru-RU" altLang="en-US" sz="1500" dirty="0"/>
              <a:t>Обеспечение безопасности портов VTY с помощью стандартного списка контроля доступа IPv4</a:t>
            </a:r>
            <a:r>
              <a:rPr sz="1500" dirty="0"/>
              <a:t/>
            </a:r>
            <a:br>
              <a:rPr sz="1500" dirty="0"/>
            </a:br>
            <a:r>
              <a:rPr lang="ru-RU" sz="2300" dirty="0" smtClean="0"/>
              <a:t>Лабораторная работа. Настройка и проверка ограничений VTY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42001" y="914400"/>
            <a:ext cx="3008072" cy="3677724"/>
          </a:xfrm>
        </p:spPr>
        <p:txBody>
          <a:bodyPr/>
          <a:lstStyle/>
          <a:p>
            <a:pPr eaLnBrk="1" hangingPunct="1"/>
            <a:r>
              <a:rPr lang="ru-RU" dirty="0" smtClean="0"/>
              <a:t>В этой лабораторной работе требуется будет настроить и проверить ограничения VTY. </a:t>
            </a:r>
          </a:p>
          <a:p>
            <a:pPr eaLnBrk="1" hangingPunct="1"/>
            <a:r>
              <a:rPr lang="ru-RU" dirty="0" smtClean="0"/>
              <a:t>Доступ к линиям VTY на маршрутизаторе будет разрешен только определенным IP-адресам.</a:t>
            </a:r>
          </a:p>
          <a:p>
            <a:pPr eaLnBrk="1" hangingPunct="1"/>
            <a:r>
              <a:rPr lang="ru-RU" dirty="0" smtClean="0"/>
              <a:t>Важно обеспечить, чтобы только компьютеры администраторов имели доступ к маршрутизатору по протоколу Telnet или SSH.</a:t>
            </a:r>
            <a:endParaRPr lang="ru-RU" altLang="en-US" sz="165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88" y="804013"/>
            <a:ext cx="4904845" cy="378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4598019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4" y="915409"/>
            <a:ext cx="8178935" cy="1802391"/>
          </a:xfrm>
        </p:spPr>
        <p:txBody>
          <a:bodyPr/>
          <a:lstStyle/>
          <a:p>
            <a:r>
              <a:rPr lang="ru-RU" dirty="0" smtClean="0"/>
              <a:t>7.3. Поиск и устранение неполадок, связанных со списками контроля доступа</a:t>
            </a:r>
          </a:p>
        </p:txBody>
      </p:sp>
    </p:spTree>
    <p:extLst>
      <p:ext uri="{BB962C8B-B14F-4D97-AF65-F5344CB8AC3E}">
        <p14:creationId xmlns:p14="http://schemas.microsoft.com/office/powerpoint/2010/main" xmlns="" val="3041129194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3"/>
            <a:ext cx="6812278" cy="757551"/>
          </a:xfrm>
        </p:spPr>
        <p:txBody>
          <a:bodyPr/>
          <a:lstStyle/>
          <a:p>
            <a:r>
              <a:rPr lang="ru-RU" altLang="en-US" sz="1600" dirty="0"/>
              <a:t>Обработка пакетов с помощью списков контроля доступа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Неявная блокировка трафика (Deny Any)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0853" y="798944"/>
            <a:ext cx="3709220" cy="3832877"/>
          </a:xfrm>
        </p:spPr>
        <p:txBody>
          <a:bodyPr/>
          <a:lstStyle/>
          <a:p>
            <a:pPr eaLnBrk="1" hangingPunct="1"/>
            <a:r>
              <a:rPr lang="ru-RU" dirty="0" smtClean="0"/>
              <a:t>Если ACL-список состоит из одной команды запрета, весь трафик будет отклоняться.</a:t>
            </a:r>
          </a:p>
          <a:p>
            <a:pPr eaLnBrk="1" hangingPunct="1"/>
            <a:r>
              <a:rPr lang="ru-RU" dirty="0" smtClean="0"/>
              <a:t>В списке контроля доступа должна быть настроена по крайней мере одна запись разрешения; в противном случае весь трафик будет заблокирован.</a:t>
            </a:r>
          </a:p>
          <a:p>
            <a:pPr eaLnBrk="1" hangingPunct="1"/>
            <a:r>
              <a:rPr lang="ru-RU" dirty="0" smtClean="0"/>
              <a:t>Изучите два списка контроля доступа на рисунке слева.</a:t>
            </a:r>
          </a:p>
          <a:p>
            <a:pPr lvl="1"/>
            <a:r>
              <a:rPr lang="ru-RU" altLang="en-US" sz="1500" dirty="0"/>
              <a:t>Результаты их применения будут одинаковыми или разными</a:t>
            </a:r>
            <a:r>
              <a:rPr lang="ru-RU" altLang="en-US" sz="1500" dirty="0" smtClean="0"/>
              <a:t>?</a:t>
            </a:r>
            <a:endParaRPr lang="ru-RU" altLang="en-US" sz="165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57" y="798944"/>
            <a:ext cx="4146206" cy="376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5476339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3"/>
            <a:ext cx="7646668" cy="757551"/>
          </a:xfrm>
        </p:spPr>
        <p:txBody>
          <a:bodyPr/>
          <a:lstStyle/>
          <a:p>
            <a:r>
              <a:rPr lang="ru-RU" altLang="en-US" sz="1600" dirty="0"/>
              <a:t>Обработка пакетов с помощью списков контроля доступа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Порядок записей в списке контроля доступа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68334" y="834390"/>
            <a:ext cx="4275666" cy="3881543"/>
          </a:xfrm>
        </p:spPr>
        <p:txBody>
          <a:bodyPr/>
          <a:lstStyle/>
          <a:p>
            <a:pPr eaLnBrk="1" hangingPunct="1"/>
            <a:r>
              <a:rPr lang="ru-RU" sz="1400" dirty="0" smtClean="0"/>
              <a:t>Порядок записей в списке контроля доступа важен, так как записи списка контроля доступа обрабатываются последовательно. </a:t>
            </a:r>
          </a:p>
          <a:p>
            <a:pPr eaLnBrk="1" hangingPunct="1"/>
            <a:r>
              <a:rPr lang="ru-RU" sz="1400" dirty="0" smtClean="0"/>
              <a:t>На рисунке слева показан конфликт между двумя утверждениями, так как они расположены в неверном порядке. </a:t>
            </a:r>
          </a:p>
          <a:p>
            <a:pPr lvl="1"/>
            <a:r>
              <a:rPr lang="ru-RU" sz="1300" dirty="0" smtClean="0"/>
              <a:t>Первое утверждение deny блокирует все из сети 192.168.10.0/24. </a:t>
            </a:r>
          </a:p>
          <a:p>
            <a:pPr lvl="1"/>
            <a:r>
              <a:rPr lang="ru-RU" sz="1300" dirty="0" smtClean="0"/>
              <a:t>Однако второе утверждение permit пытается разрешить узел 192.168.10.10. </a:t>
            </a:r>
          </a:p>
          <a:p>
            <a:pPr lvl="1"/>
            <a:r>
              <a:rPr lang="ru-RU" sz="1300" dirty="0" smtClean="0"/>
              <a:t>Это утверждение отклоняется, так как узел входит в сеть, указанную в предыдущем утверждении.</a:t>
            </a:r>
          </a:p>
          <a:p>
            <a:pPr lvl="1"/>
            <a:r>
              <a:rPr lang="ru-RU" sz="1300" dirty="0" smtClean="0"/>
              <a:t>Чтобы разрешить проблему, достаточно поменять порядок этих двух утверждений. </a:t>
            </a:r>
            <a:endParaRPr lang="ru-RU" altLang="en-US" sz="1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83" y="1338731"/>
            <a:ext cx="4629150" cy="233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258360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smtClean="0"/>
              <a:t>Какие упражнения относятся к данной главе?</a:t>
            </a:r>
            <a:endParaRPr lang="ru-RU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/>
          </a:p>
          <a:p>
            <a:pPr marL="89297" indent="0">
              <a:spcBef>
                <a:spcPct val="30000"/>
              </a:spcBef>
              <a:buNone/>
            </a:pPr>
            <a:endParaRPr lang="ru-RU"/>
          </a:p>
          <a:p>
            <a:pPr marL="89297" indent="0">
              <a:spcBef>
                <a:spcPct val="30000"/>
              </a:spcBef>
              <a:buNone/>
            </a:pPr>
            <a:endParaRPr lang="ru-RU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7. Упражнения (продолжение)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30830326"/>
              </p:ext>
            </p:extLst>
          </p:nvPr>
        </p:nvGraphicFramePr>
        <p:xfrm>
          <a:off x="457291" y="1122081"/>
          <a:ext cx="8229418" cy="2627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 err="1"/>
                        <a:t>Тип</a:t>
                      </a:r>
                      <a:r>
                        <a:rPr lang="en-US" sz="950" dirty="0"/>
                        <a:t> </a:t>
                      </a:r>
                      <a:r>
                        <a:rPr lang="en-US" sz="950" dirty="0" err="1"/>
                        <a:t>упражнения</a:t>
                      </a:r>
                      <a:endParaRPr lang="en-US" sz="9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 err="1"/>
                        <a:t>Название</a:t>
                      </a:r>
                      <a:r>
                        <a:rPr lang="en-US" sz="950" dirty="0"/>
                        <a:t> </a:t>
                      </a:r>
                      <a:r>
                        <a:rPr lang="en-US" sz="950" dirty="0" err="1"/>
                        <a:t>упражнения</a:t>
                      </a:r>
                      <a:endParaRPr lang="en-US" sz="9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 err="1"/>
                        <a:t>Необязательно</a:t>
                      </a:r>
                      <a:r>
                        <a:rPr lang="en-US" sz="950" dirty="0"/>
                        <a:t>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7.2.3.4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Настройка и проверка ограничений VTY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dk1"/>
                          </a:solidFill>
                        </a:rPr>
                        <a:t>Необязательно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7.3.2.4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Packet Tracer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Устранение неполадок в работе стандартных списков ACL для IPv4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7.4.1.1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Задание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FTP запрещен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7.4.1.2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Отработка комплексных практических навыков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Рекомендовано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5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endParaRPr lang="en-US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endParaRPr lang="en-US" sz="85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5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7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endParaRPr lang="en-US" sz="85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5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8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endParaRPr lang="en-US" sz="85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5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582900979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333" y="4065322"/>
            <a:ext cx="6236749" cy="43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4401986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3"/>
            <a:ext cx="9143997" cy="757551"/>
          </a:xfrm>
        </p:spPr>
        <p:txBody>
          <a:bodyPr/>
          <a:lstStyle/>
          <a:p>
            <a:r>
              <a:rPr lang="ru-RU" altLang="en-US" sz="1600" dirty="0"/>
              <a:t>Обработка пакетов с помощью списков контроля доступа</a:t>
            </a:r>
            <a:r>
              <a:rPr dirty="0"/>
              <a:t/>
            </a:r>
            <a:br>
              <a:rPr dirty="0"/>
            </a:br>
            <a:r>
              <a:rPr lang="ru-RU" sz="2000" dirty="0" smtClean="0"/>
              <a:t>Изменение порядка стандартных списков контроля доступа в Cisco IOS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23933" y="720090"/>
            <a:ext cx="3835400" cy="4321387"/>
          </a:xfrm>
        </p:spPr>
        <p:txBody>
          <a:bodyPr/>
          <a:lstStyle/>
          <a:p>
            <a:pPr eaLnBrk="1" hangingPunct="1"/>
            <a:r>
              <a:rPr lang="ru-RU" sz="1200" dirty="0" smtClean="0"/>
              <a:t>Запишите порядок, в котором вводились утверждения списка контроля доступа во время настройки.</a:t>
            </a:r>
          </a:p>
          <a:p>
            <a:pPr eaLnBrk="1" hangingPunct="1"/>
            <a:r>
              <a:rPr lang="ru-RU" sz="1200" dirty="0" smtClean="0"/>
              <a:t>Отметьте, что после ввода команды </a:t>
            </a:r>
            <a:r>
              <a:rPr lang="ru-RU" altLang="en-US" sz="1200" b="1" dirty="0"/>
              <a:t>show running-config</a:t>
            </a:r>
            <a:r>
              <a:rPr lang="ru-RU" sz="1200" dirty="0" smtClean="0"/>
              <a:t> утверждения были отображены в другом порядке.</a:t>
            </a:r>
          </a:p>
          <a:p>
            <a:pPr eaLnBrk="1" hangingPunct="1"/>
            <a:r>
              <a:rPr lang="ru-RU" sz="1200" dirty="0" smtClean="0"/>
              <a:t>Утверждения для хостов перечислены первыми, но не в том порядке, в каком они вводились.</a:t>
            </a:r>
          </a:p>
          <a:p>
            <a:pPr eaLnBrk="1" hangingPunct="1"/>
            <a:r>
              <a:rPr lang="ru-RU" sz="1200" dirty="0" smtClean="0"/>
              <a:t>IOS располагает утверждения для хостов с помощью специальной функции хеширования. В результате такой порядок позволяет оптимизировать поиск записи списка контроля доступа для хоста.</a:t>
            </a:r>
          </a:p>
          <a:p>
            <a:pPr eaLnBrk="1" hangingPunct="1"/>
            <a:r>
              <a:rPr lang="ru-RU" sz="1200" dirty="0" smtClean="0"/>
              <a:t>Порядок расположения утверждений для диапазонов остался неизменным. Функция хеширования применяется только к утверждениям для хостов.</a:t>
            </a:r>
            <a:endParaRPr lang="ru-RU" altLang="en-US" sz="1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9" y="994304"/>
            <a:ext cx="5142842" cy="290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4455218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3"/>
            <a:ext cx="9143997" cy="757551"/>
          </a:xfrm>
        </p:spPr>
        <p:txBody>
          <a:bodyPr/>
          <a:lstStyle/>
          <a:p>
            <a:r>
              <a:rPr lang="ru-RU" altLang="en-US" sz="1600" dirty="0"/>
              <a:t>Обработка пакетов с помощью списков контроля доступа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Процессы маршрутизации и списки контроля доступа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23935" y="697230"/>
            <a:ext cx="3920065" cy="4128770"/>
          </a:xfrm>
        </p:spPr>
        <p:txBody>
          <a:bodyPr/>
          <a:lstStyle/>
          <a:p>
            <a:pPr eaLnBrk="1" hangingPunct="1"/>
            <a:r>
              <a:rPr lang="ru-RU" sz="1200" dirty="0" smtClean="0"/>
              <a:t>На рисунке проиллюстрированы логика работы маршрутизации и процессов ACL-списка.</a:t>
            </a:r>
          </a:p>
          <a:p>
            <a:pPr eaLnBrk="1" hangingPunct="1"/>
            <a:r>
              <a:rPr lang="ru-RU" sz="1200" dirty="0" smtClean="0"/>
              <a:t>При получении пакета в интерфейсе маршрутизатора процесс маршрутизации остается неизменным независимо от того, настроены ли списки контроля доступа.</a:t>
            </a:r>
          </a:p>
          <a:p>
            <a:pPr eaLnBrk="1" hangingPunct="1"/>
            <a:r>
              <a:rPr lang="ru-RU" sz="1200" dirty="0" smtClean="0"/>
              <a:t>После извлечения информации кадра маршрутизатор проверяет наличие списка контроля доступа на входном интерфейсе.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ru-RU" sz="1200" dirty="0" smtClean="0"/>
              <a:t>При наличии списка контроля доступа пакет сопоставляется с утверждениями списка.</a:t>
            </a:r>
          </a:p>
          <a:p>
            <a:pPr eaLnBrk="1" hangingPunct="1"/>
            <a:r>
              <a:rPr lang="ru-RU" sz="1200" dirty="0" smtClean="0"/>
              <a:t>Если пакет соответствует одной из записей, он принимается или отклоняется — в зависимости от условия, с которым он совпал.</a:t>
            </a:r>
          </a:p>
          <a:p>
            <a:pPr eaLnBrk="1" hangingPunct="1"/>
            <a:r>
              <a:rPr lang="ru-RU" sz="1200" dirty="0" smtClean="0"/>
              <a:t>Если пакет разрешен, то после обработки пакета маршрутизатор ищет список контроля доступа в выходном интерфейсе.</a:t>
            </a:r>
            <a:endParaRPr lang="ru-RU" altLang="en-US" sz="1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93" y="798944"/>
            <a:ext cx="4964551" cy="346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1532044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3"/>
            <a:ext cx="9143997" cy="757551"/>
          </a:xfrm>
        </p:spPr>
        <p:txBody>
          <a:bodyPr/>
          <a:lstStyle/>
          <a:p>
            <a:r>
              <a:rPr lang="ru-RU" altLang="en-US" sz="1600" dirty="0"/>
              <a:t>Типичные ошибки, связанные со стандартными списками контроля доступа IPv4</a:t>
            </a:r>
            <a:r>
              <a:rPr dirty="0"/>
              <a:t/>
            </a:r>
            <a:br>
              <a:rPr dirty="0"/>
            </a:br>
            <a:r>
              <a:rPr lang="ru-RU" sz="2000" dirty="0" smtClean="0"/>
              <a:t>Поиск и устранение неполадок, связанных со стандартными списками контроля доступа IPv4. Пример 1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26467" y="856094"/>
            <a:ext cx="4817533" cy="3886199"/>
          </a:xfrm>
        </p:spPr>
        <p:txBody>
          <a:bodyPr/>
          <a:lstStyle/>
          <a:p>
            <a:pPr eaLnBrk="1" hangingPunct="1"/>
            <a:r>
              <a:rPr lang="ru-RU" sz="1200" dirty="0" smtClean="0"/>
              <a:t>Наиболее распространенные ошибки, связанные со списками контроля доступа:</a:t>
            </a:r>
          </a:p>
          <a:p>
            <a:pPr lvl="1"/>
            <a:r>
              <a:rPr lang="ru-RU" sz="1100" dirty="0" smtClean="0"/>
              <a:t>Ввод записей списка контроля доступа в неверном порядке</a:t>
            </a:r>
          </a:p>
          <a:p>
            <a:pPr lvl="1"/>
            <a:r>
              <a:rPr lang="ru-RU" sz="1100" dirty="0" smtClean="0"/>
              <a:t>Отсутствие приемлемых правил списка контроля доступа</a:t>
            </a:r>
          </a:p>
          <a:p>
            <a:pPr lvl="1"/>
            <a:r>
              <a:rPr lang="ru-RU" sz="1100" dirty="0" smtClean="0"/>
              <a:t>Применение списка контроля доступа к неправильному направлению, неправильному интерфейсу или неправильному адресу источника</a:t>
            </a:r>
          </a:p>
          <a:p>
            <a:pPr eaLnBrk="1" hangingPunct="1"/>
            <a:r>
              <a:rPr lang="ru-RU" sz="1200" dirty="0" smtClean="0"/>
              <a:t>На рисунке слева доступ к файловому серверу должен быть запрещен для компьютера PC2. Однако компьютер PC1 тоже не может получить к нему доступ.</a:t>
            </a:r>
          </a:p>
          <a:p>
            <a:pPr eaLnBrk="1" hangingPunct="1"/>
            <a:r>
              <a:rPr lang="ru-RU" sz="1200" dirty="0" smtClean="0"/>
              <a:t>В выходных данных команды show access-list показано одно утверждение deny в списке контроля доступа.</a:t>
            </a:r>
          </a:p>
          <a:p>
            <a:pPr eaLnBrk="1" hangingPunct="1"/>
            <a:r>
              <a:rPr lang="ru-RU" sz="1200" dirty="0" smtClean="0"/>
              <a:t>Решение показано на примере набора команд, приведенного справа. Утверждение permit разрешает доступ другим устройствам, так как неявная команда deny блокировала весь остальной трафик.</a:t>
            </a:r>
            <a:endParaRPr lang="ru-RU" altLang="en-US" sz="1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84" y="940109"/>
            <a:ext cx="4188883" cy="35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85999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3"/>
            <a:ext cx="9143997" cy="757551"/>
          </a:xfrm>
        </p:spPr>
        <p:txBody>
          <a:bodyPr/>
          <a:lstStyle/>
          <a:p>
            <a:r>
              <a:rPr lang="ru-RU" altLang="en-US" sz="1400" dirty="0"/>
              <a:t>Типичные ошибки, связанные со стандартными списками контроля доступа IPv4</a:t>
            </a:r>
            <a:r>
              <a:rPr sz="2000" dirty="0"/>
              <a:t/>
            </a:r>
            <a:br>
              <a:rPr sz="2000" dirty="0"/>
            </a:br>
            <a:r>
              <a:rPr lang="ru-RU" sz="1800" dirty="0" smtClean="0"/>
              <a:t>Поиск и устранение неполадок, связанных со стандартными списками контроля доступа IPv4. Пример 2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42225" y="798944"/>
            <a:ext cx="4844625" cy="4027055"/>
          </a:xfrm>
        </p:spPr>
        <p:txBody>
          <a:bodyPr/>
          <a:lstStyle/>
          <a:p>
            <a:pPr eaLnBrk="1" hangingPunct="1"/>
            <a:r>
              <a:rPr lang="ru-RU" sz="1400" dirty="0" smtClean="0"/>
              <a:t>Сеть 192.168.11.0/24 не должна иметь </a:t>
            </a:r>
            <a:r>
              <a:rPr lang="ru-RU" sz="1400" smtClean="0"/>
              <a:t>доступа к сети </a:t>
            </a:r>
            <a:r>
              <a:rPr lang="ru-RU" sz="1400" dirty="0" smtClean="0"/>
              <a:t>192.168.10.0/24.</a:t>
            </a:r>
          </a:p>
          <a:p>
            <a:pPr eaLnBrk="1" hangingPunct="1"/>
            <a:r>
              <a:rPr lang="ru-RU" sz="1400" dirty="0" smtClean="0"/>
              <a:t>Компьютер PC2 не имеет доступа к компьютеру PC1, как и планировалось, однако он также не имеет доступа в Интернет через маршрутизатор R2.</a:t>
            </a:r>
          </a:p>
          <a:p>
            <a:pPr eaLnBrk="1" hangingPunct="1"/>
            <a:r>
              <a:rPr lang="ru-RU" sz="1400" dirty="0" smtClean="0"/>
              <a:t>Ошибка: список контроля доступа 20 был применен к интерфейсу G0/1 на входящем направлении </a:t>
            </a:r>
          </a:p>
          <a:p>
            <a:pPr eaLnBrk="1" hangingPunct="1"/>
            <a:r>
              <a:rPr lang="ru-RU" sz="1400" dirty="0" smtClean="0"/>
              <a:t>Где следует применить список контроля доступа 20 и в каком направлении?</a:t>
            </a:r>
          </a:p>
          <a:p>
            <a:pPr eaLnBrk="1" hangingPunct="1"/>
            <a:r>
              <a:rPr lang="ru-RU" sz="1400" dirty="0" smtClean="0"/>
              <a:t>Чтобы компьютер PC2 имел доступ к Интернету, список контроля доступа 20 нужно удалить из интерфейса G0/1 и применить к интерфейсу G0/0 в исходящем направлении. </a:t>
            </a:r>
            <a:endParaRPr lang="ru-RU" altLang="en-US" sz="1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73" y="833234"/>
            <a:ext cx="3922835" cy="38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6079393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3"/>
            <a:ext cx="9143997" cy="757551"/>
          </a:xfrm>
        </p:spPr>
        <p:txBody>
          <a:bodyPr/>
          <a:lstStyle/>
          <a:p>
            <a:r>
              <a:rPr lang="ru-RU" altLang="en-US" sz="1400" dirty="0"/>
              <a:t>Типичные ошибки, связанные со стандартными списками контроля доступа IPv4</a:t>
            </a:r>
            <a:r>
              <a:rPr sz="2000" dirty="0"/>
              <a:t/>
            </a:r>
            <a:br>
              <a:rPr sz="2000" dirty="0"/>
            </a:br>
            <a:r>
              <a:rPr lang="ru-RU" sz="2000" dirty="0" smtClean="0"/>
              <a:t>Поиск и устранение неполадок, связанных со стандартными списками контроля доступа IPv4. Пример 3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92079" y="798945"/>
            <a:ext cx="4515097" cy="2401456"/>
          </a:xfrm>
        </p:spPr>
        <p:txBody>
          <a:bodyPr/>
          <a:lstStyle/>
          <a:p>
            <a:pPr eaLnBrk="1" hangingPunct="1"/>
            <a:r>
              <a:rPr lang="ru-RU" sz="1200" dirty="0" smtClean="0"/>
              <a:t>Доступ к маршрутизатору R1 по протоколу SSH должен быть разрешен только компьютеру PC1.</a:t>
            </a:r>
          </a:p>
          <a:p>
            <a:pPr eaLnBrk="1" hangingPunct="1"/>
            <a:r>
              <a:rPr lang="ru-RU" sz="1200" dirty="0" smtClean="0"/>
              <a:t>В конфигурации, показанной на рисунке слева, есть ошибка, поскольку PC1 не может </a:t>
            </a:r>
            <a:r>
              <a:rPr lang="ru-RU" sz="1200" smtClean="0"/>
              <a:t>подключиться к маршрутизатору </a:t>
            </a:r>
            <a:r>
              <a:rPr lang="ru-RU" sz="1200" dirty="0" smtClean="0"/>
              <a:t>R1 по протоколу SSH.</a:t>
            </a:r>
          </a:p>
          <a:p>
            <a:pPr eaLnBrk="1" hangingPunct="1"/>
            <a:r>
              <a:rPr lang="ru-RU" sz="1200" dirty="0" smtClean="0"/>
              <a:t>Список контроля доступа разрешает адрес 192.168.10.1, который является интерфейсом G0/0. Разрешен же должен быть адрес хоста PC1 — 192.168.10.10.</a:t>
            </a:r>
          </a:p>
          <a:p>
            <a:pPr eaLnBrk="1" hangingPunct="1"/>
            <a:r>
              <a:rPr lang="ru-RU" sz="1200" dirty="0" smtClean="0"/>
              <a:t>Решение представлено ниже:</a:t>
            </a:r>
          </a:p>
          <a:p>
            <a:pPr eaLnBrk="1" hangingPunct="1"/>
            <a:endParaRPr lang="ru-RU" altLang="en-US" sz="1200" dirty="0"/>
          </a:p>
          <a:p>
            <a:pPr eaLnBrk="1" hangingPunct="1"/>
            <a:endParaRPr lang="ru-RU" altLang="en-US" sz="1200" dirty="0"/>
          </a:p>
          <a:p>
            <a:pPr eaLnBrk="1" hangingPunct="1"/>
            <a:endParaRPr lang="ru-RU" altLang="en-US" sz="1200" dirty="0"/>
          </a:p>
          <a:p>
            <a:pPr eaLnBrk="1" hangingPunct="1"/>
            <a:endParaRPr lang="ru-RU" altLang="en-US" sz="1200" dirty="0"/>
          </a:p>
          <a:p>
            <a:pPr eaLnBrk="1" hangingPunct="1"/>
            <a:endParaRPr lang="ru-RU" altLang="en-US" sz="1200" dirty="0"/>
          </a:p>
          <a:p>
            <a:pPr lvl="1"/>
            <a:endParaRPr lang="ru-RU" altLang="en-US" sz="1200" dirty="0"/>
          </a:p>
          <a:p>
            <a:pPr lvl="1"/>
            <a:endParaRPr lang="ru-RU" altLang="en-US" sz="1200" dirty="0"/>
          </a:p>
          <a:p>
            <a:pPr marL="0" indent="0" eaLnBrk="1" hangingPunct="1">
              <a:buNone/>
            </a:pPr>
            <a:endParaRPr lang="ru-RU" altLang="en-US" sz="1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83" y="890699"/>
            <a:ext cx="3939117" cy="3746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0684" y="3200401"/>
            <a:ext cx="3277038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3646538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167123"/>
            <a:ext cx="9143997" cy="757551"/>
          </a:xfrm>
        </p:spPr>
        <p:txBody>
          <a:bodyPr/>
          <a:lstStyle/>
          <a:p>
            <a:r>
              <a:rPr lang="ru-RU" altLang="en-US" sz="1600" dirty="0"/>
              <a:t>Типичные ошибки, связанные со стандартными списками контроля доступа IPv4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Packet Tracer. Поиск и устранение неполадок, связанных со стандартными списками контроля доступа IPv4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4401" y="2710180"/>
            <a:ext cx="3950970" cy="1066800"/>
          </a:xfrm>
        </p:spPr>
        <p:txBody>
          <a:bodyPr/>
          <a:lstStyle/>
          <a:p>
            <a:pPr eaLnBrk="1" hangingPunct="1"/>
            <a:r>
              <a:rPr lang="ru-RU" dirty="0" smtClean="0"/>
              <a:t>В этом упражнении для Packet Tracer потребуется выполнить поиск и устранение различных неполадок, связанных со списками контроля доступа IPv4. </a:t>
            </a:r>
          </a:p>
          <a:p>
            <a:pPr eaLnBrk="1" hangingPunct="1"/>
            <a:endParaRPr lang="ru-RU" altLang="en-US" dirty="0"/>
          </a:p>
          <a:p>
            <a:pPr lvl="1"/>
            <a:endParaRPr lang="ru-RU" altLang="en-US" sz="1700" dirty="0"/>
          </a:p>
          <a:p>
            <a:pPr lvl="1"/>
            <a:endParaRPr lang="ru-RU" altLang="en-US" sz="1800" dirty="0"/>
          </a:p>
          <a:p>
            <a:pPr marL="0" indent="0" eaLnBrk="1" hangingPunct="1">
              <a:buNone/>
            </a:pPr>
            <a:endParaRPr lang="ru-RU" altLang="en-US" sz="165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58" y="1119661"/>
            <a:ext cx="4545542" cy="3534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518" y="1554102"/>
            <a:ext cx="4535482" cy="107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830346"/>
      </p:ext>
    </p:extLst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7.4. Обзор главы</a:t>
            </a:r>
          </a:p>
        </p:txBody>
      </p:sp>
    </p:spTree>
    <p:extLst>
      <p:ext uri="{BB962C8B-B14F-4D97-AF65-F5344CB8AC3E}">
        <p14:creationId xmlns:p14="http://schemas.microsoft.com/office/powerpoint/2010/main" xmlns="" val="3886944279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3"/>
            <a:ext cx="9143998" cy="757551"/>
          </a:xfrm>
        </p:spPr>
        <p:txBody>
          <a:bodyPr/>
          <a:lstStyle/>
          <a:p>
            <a:r>
              <a:rPr lang="ru-RU" altLang="en-US" sz="1500" dirty="0"/>
              <a:t>Обеспечение безопасности портов VTY с помощью стандартного списка контроля доступа IPv4</a:t>
            </a:r>
            <a:r>
              <a:rPr sz="1500" dirty="0"/>
              <a:t/>
            </a:r>
            <a:br>
              <a:rPr sz="1500" dirty="0"/>
            </a:br>
            <a:r>
              <a:rPr lang="ru-RU" dirty="0" smtClean="0"/>
              <a:t>Packet Tracer. Отработка комплексных практических навыков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29303" y="1481667"/>
            <a:ext cx="2920770" cy="2235200"/>
          </a:xfrm>
        </p:spPr>
        <p:txBody>
          <a:bodyPr/>
          <a:lstStyle/>
          <a:p>
            <a:pPr eaLnBrk="1" hangingPunct="1"/>
            <a:r>
              <a:rPr lang="ru-RU" smtClean="0"/>
              <a:t>В этом упражнении для Packet Tracer потребуется завершить схему IP-адресации, настроить маршрутизацию и применить именованные списки контроля доступа.</a:t>
            </a:r>
          </a:p>
          <a:p>
            <a:pPr eaLnBrk="1" hangingPunct="1"/>
            <a:endParaRPr lang="ru-RU" altLang="en-US" dirty="0"/>
          </a:p>
          <a:p>
            <a:pPr eaLnBrk="1" hangingPunct="1"/>
            <a:endParaRPr lang="ru-RU" altLang="en-US" dirty="0"/>
          </a:p>
          <a:p>
            <a:pPr eaLnBrk="1" hangingPunct="1"/>
            <a:endParaRPr lang="ru-RU" altLang="en-US" dirty="0"/>
          </a:p>
          <a:p>
            <a:pPr eaLnBrk="1" hangingPunct="1"/>
            <a:endParaRPr lang="ru-RU" altLang="en-US" dirty="0"/>
          </a:p>
          <a:p>
            <a:pPr eaLnBrk="1" hangingPunct="1"/>
            <a:endParaRPr lang="ru-RU" altLang="en-US" dirty="0"/>
          </a:p>
          <a:p>
            <a:pPr lvl="1"/>
            <a:endParaRPr lang="ru-RU" altLang="en-US" sz="1700" dirty="0"/>
          </a:p>
          <a:p>
            <a:pPr lvl="1"/>
            <a:endParaRPr lang="ru-RU" altLang="en-US" sz="1800" dirty="0"/>
          </a:p>
          <a:p>
            <a:pPr marL="0" indent="0" eaLnBrk="1" hangingPunct="1">
              <a:buNone/>
            </a:pPr>
            <a:endParaRPr lang="ru-RU" altLang="en-US" sz="165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55" y="794280"/>
            <a:ext cx="5486826" cy="337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6451021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400" dirty="0">
                <a:latin typeface="Arial" charset="0"/>
              </a:rPr>
              <a:t>Глава 7</a:t>
            </a:r>
            <a:r>
              <a:t/>
            </a:r>
            <a:br/>
            <a:r>
              <a:rPr lang="ru-RU" dirty="0">
                <a:latin typeface="Arial" charset="0"/>
              </a:rPr>
              <a:t>Новые термины и команды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42424274"/>
              </p:ext>
            </p:extLst>
          </p:nvPr>
        </p:nvGraphicFramePr>
        <p:xfrm>
          <a:off x="152927" y="798944"/>
          <a:ext cx="8174317" cy="3210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966037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73109309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353496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списки контроля доступа (ACL) 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межсетевые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экраны 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Записи списка контроля доступа (ACE) для 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фильтрация пакетов 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Стандартные списки контроля доступа (ACL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) 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Расширенные списки контроля доступа (ACL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) 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неявный запрет 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Списки контроля доступа (ACL) для входящих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подключений 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Списки контроля доступа (ACL) для исходящих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подключений 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шаблонные маски 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именованные списки контроля доступа 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85B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инверсная маска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685777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52238262"/>
      </p:ext>
    </p:extLst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9082827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ru-RU" smtClean="0"/>
              <a:t>После прохождения главы 7 учащиеся должны выполнить проверочную работу по материалам главы 7.</a:t>
            </a:r>
          </a:p>
          <a:p>
            <a:pPr eaLnBrk="1" hangingPunct="1">
              <a:spcBef>
                <a:spcPct val="30000"/>
              </a:spcBef>
            </a:pPr>
            <a:r>
              <a:rPr lang="ru-RU" smtClean="0"/>
              <a:t>Для неформальной оценки успехов учащихся можно использовать контрольные работы, лабораторные работы, работу с симулятором Packet Tracer и другие упражнения.</a:t>
            </a:r>
          </a:p>
        </p:txBody>
      </p:sp>
      <p:sp>
        <p:nvSpPr>
          <p:cNvPr id="7170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7. Проверочная работа</a:t>
            </a:r>
          </a:p>
        </p:txBody>
      </p:sp>
    </p:spTree>
    <p:extLst>
      <p:ext uri="{BB962C8B-B14F-4D97-AF65-F5344CB8AC3E}">
        <p14:creationId xmlns:p14="http://schemas.microsoft.com/office/powerpoint/2010/main" xmlns="" val="129608035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>
          <a:xfrm>
            <a:off x="144064" y="798944"/>
            <a:ext cx="8999935" cy="4155319"/>
          </a:xfrm>
        </p:spPr>
        <p:txBody>
          <a:bodyPr/>
          <a:lstStyle/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ru-RU" dirty="0" smtClean="0"/>
              <a:t>Прежде чем излагать материал главы 7, обратите внимание на следующее: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Инструктор должен выполнить проверочную работу на знание материала главы 7.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Цели этой главы: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Объясните, как фильтруется трафик с использованием списков контроля доступа (ACL).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Объясните, как используются шаблонные маски в списках контроля доступа (ACL).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Объясните, как создать списки контроля доступа (ACL).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Объясните, как разместить списки контроля доступа (ACL).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Настройте стандартные списки контроля доступа (ACL) IPv4 для фильтрации трафика в соответствии </a:t>
            </a:r>
            <a:r>
              <a:rPr lang="ru-RU" sz="1200" dirty="0" smtClean="0"/>
              <a:t>с требованиями </a:t>
            </a:r>
            <a:r>
              <a:rPr lang="ru-RU" sz="1200" dirty="0"/>
              <a:t>сети.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Используйте порядковые номера для редактирования существующих стандартных списков контроля доступа (ACL) IPv4.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Настройка стандартных списков контроля доступа (ACL) для защиты доступа VTY.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Объяснение процесса обработки маршрутизатором пакетов в случае применения списка контроля доступа (ACL).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С помощью команд CLI выполните поиск и устранение типичных неполадок, связанных со стандартными списками контроля доступа (ACL) IPv4.</a:t>
            </a:r>
          </a:p>
          <a:p>
            <a:pPr marL="342900" lvl="1" indent="0">
              <a:buNone/>
            </a:pPr>
            <a:endParaRPr lang="ru-RU" sz="1500" dirty="0"/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7. Практические рекомендации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237934136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>
          <a:xfrm>
            <a:off x="144064" y="798944"/>
            <a:ext cx="8999935" cy="4155319"/>
          </a:xfrm>
        </p:spPr>
        <p:txBody>
          <a:bodyPr/>
          <a:lstStyle/>
          <a:p>
            <a:pPr marL="169545" indent="-169545"/>
            <a:r>
              <a:rPr lang="ru-RU" sz="1400" dirty="0" smtClean="0"/>
              <a:t>Лучший способ изучить списки контроля доступа — настроить их и выполнить поиск и устранение неполадок. При изучении данной главы выделите как можно больше времени на практическую работу.</a:t>
            </a:r>
          </a:p>
          <a:p>
            <a:pPr marL="169545" indent="-169545"/>
            <a:r>
              <a:rPr lang="ru-RU" sz="1400" dirty="0" smtClean="0"/>
              <a:t>Приведите побольше примеров и попросите студентов определить, что должно происходить, исходя из того, как настроены списки контроля доступа. Например:</a:t>
            </a:r>
          </a:p>
          <a:p>
            <a:pPr marL="358457" lvl="1" indent="-169545"/>
            <a:r>
              <a:rPr lang="ru-RU" sz="1300" dirty="0" smtClean="0"/>
              <a:t>Что делает каждый из этих списков контроля доступа? </a:t>
            </a:r>
          </a:p>
          <a:p>
            <a:pPr marL="358457" lvl="1" indent="-169545"/>
            <a:r>
              <a:rPr lang="ru-RU" sz="1300" dirty="0" smtClean="0"/>
              <a:t>Настраиваются ли они в направлении и на правильном интерфейсе? </a:t>
            </a:r>
          </a:p>
          <a:p>
            <a:pPr marL="358457" lvl="1" indent="-169545"/>
            <a:r>
              <a:rPr lang="ru-RU" sz="1300" dirty="0" smtClean="0"/>
              <a:t>Какие затрагиваются устройства?</a:t>
            </a:r>
          </a:p>
          <a:p>
            <a:pPr marL="169545" indent="-169545"/>
            <a:r>
              <a:rPr lang="ru-RU" sz="1400" dirty="0" smtClean="0"/>
              <a:t>Важно пояснить студентам, что маршрутизаторы не применяют списки контроля доступа для себя, поэтому на любой трафик, исходящий из маршрутизатора, списки контроля доступа не распространяются.</a:t>
            </a:r>
          </a:p>
          <a:p>
            <a:pPr marL="169545" indent="-169545"/>
            <a:r>
              <a:rPr lang="ru-RU" sz="1400" dirty="0" smtClean="0"/>
              <a:t>7.1.1.2</a:t>
            </a:r>
          </a:p>
          <a:p>
            <a:pPr lvl="1"/>
            <a:r>
              <a:rPr lang="ru-RU" sz="1300" dirty="0" smtClean="0"/>
              <a:t>Стандартные списки контроля доступа (ACL) обеспечивают фильтрацию только на уровне 3. Расширенные списки контроля доступа обеспечивают фильтрацию на уровнях 3 и 4.</a:t>
            </a:r>
          </a:p>
          <a:p>
            <a:pPr lvl="1"/>
            <a:r>
              <a:rPr lang="ru-RU" sz="1300" dirty="0" smtClean="0"/>
              <a:t>Расширенные списки контроля доступа не рассматриваются в рамках данного курса.</a:t>
            </a:r>
          </a:p>
          <a:p>
            <a:pPr marL="169545" indent="-169545"/>
            <a:endParaRPr lang="ru-RU" sz="1300" dirty="0">
              <a:cs typeface="Arial"/>
            </a:endParaRPr>
          </a:p>
          <a:p>
            <a:pPr marL="169545" indent="-169545"/>
            <a:endParaRPr lang="ru-RU" sz="1300" dirty="0"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7. Практические рекомендации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xmlns="" val="392907173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>
          <a:xfrm>
            <a:off x="144065" y="798945"/>
            <a:ext cx="8853286" cy="3823856"/>
          </a:xfrm>
        </p:spPr>
        <p:txBody>
          <a:bodyPr/>
          <a:lstStyle/>
          <a:p>
            <a:r>
              <a:rPr lang="ru-RU" sz="1400" dirty="0" smtClean="0"/>
              <a:t>7.1.2.2</a:t>
            </a:r>
          </a:p>
          <a:p>
            <a:pPr lvl="1"/>
            <a:r>
              <a:rPr lang="ru-RU" sz="1300" dirty="0" smtClean="0"/>
              <a:t>Проработайте побольше примеров шаблонных масок списков контроля доступа.</a:t>
            </a:r>
          </a:p>
          <a:p>
            <a:r>
              <a:rPr lang="ru-RU" sz="1400" dirty="0" smtClean="0"/>
              <a:t>7.2.2.1 </a:t>
            </a:r>
          </a:p>
          <a:p>
            <a:pPr lvl="1"/>
            <a:r>
              <a:rPr lang="ru-RU" sz="1300" dirty="0" smtClean="0"/>
              <a:t>Поясните студентам, что при использовании команды </a:t>
            </a:r>
            <a:r>
              <a:rPr lang="ru-RU" sz="1300" b="1" dirty="0"/>
              <a:t>no access-list</a:t>
            </a:r>
            <a:r>
              <a:rPr lang="ru-RU" sz="1300" dirty="0" smtClean="0"/>
              <a:t> разные версии ПО IOS ведут себя по-разному. </a:t>
            </a:r>
          </a:p>
          <a:p>
            <a:pPr lvl="1"/>
            <a:r>
              <a:rPr lang="ru-RU" sz="1300" dirty="0" smtClean="0"/>
              <a:t>Если ACL-список, который был удален, все еще применяется на интерфейсе, некоторые версии IOS действуют, как будто нет ACL-списков, защищающих сеть, в то время как другие версии блокируют весь трафик. </a:t>
            </a:r>
          </a:p>
          <a:p>
            <a:pPr lvl="1"/>
            <a:r>
              <a:rPr lang="ru-RU" sz="1300" dirty="0" smtClean="0"/>
              <a:t>Рекомендуется удалить из интерфейса ссылку на список контроля доступа перед внесением </a:t>
            </a:r>
            <a:r>
              <a:rPr lang="ru-RU" sz="1300" smtClean="0"/>
              <a:t>изменений в этот </a:t>
            </a:r>
            <a:r>
              <a:rPr lang="ru-RU" sz="1300" dirty="0" smtClean="0"/>
              <a:t>список контроля доступа. </a:t>
            </a:r>
          </a:p>
          <a:p>
            <a:pPr lvl="1"/>
            <a:r>
              <a:rPr lang="ru-RU" sz="1300" dirty="0" smtClean="0"/>
              <a:t>Если в новом списке обнаруживается ошибка, отключите его, найдите и устраните проблему. Таким образом, проблему можно исправить без настроенного списка контроля доступа.</a:t>
            </a:r>
          </a:p>
          <a:p>
            <a:pPr lvl="0">
              <a:buClr>
                <a:srgbClr val="58585B"/>
              </a:buClr>
            </a:pPr>
            <a:r>
              <a:rPr lang="ru-RU" sz="1400" dirty="0" smtClean="0"/>
              <a:t>7.2.2.3</a:t>
            </a:r>
          </a:p>
          <a:p>
            <a:pPr lvl="1">
              <a:buClr>
                <a:srgbClr val="58585B"/>
              </a:buClr>
            </a:pPr>
            <a:r>
              <a:rPr lang="ru-RU" sz="1300" dirty="0" smtClean="0"/>
              <a:t>Обсудите рекомендуемые способы нумерации списков контроля доступа и сохранения возможности для изменений или добавлений</a:t>
            </a:r>
          </a:p>
          <a:p>
            <a:pPr lvl="1"/>
            <a:endParaRPr lang="ru-RU" sz="1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7. Практические рекомендации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xmlns="" val="388899861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Default Theme" id="{A3178FD6-045E-43BB-9FF9-79BDC55288A1}" vid="{B3635A64-254C-4D4D-B1C2-6197525273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2657</Words>
  <Application>Microsoft Office PowerPoint</Application>
  <PresentationFormat>On-screen Show (16:9)</PresentationFormat>
  <Paragraphs>621</Paragraphs>
  <Slides>59</Slides>
  <Notes>59</Notes>
  <HiddenSlides>10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Default Theme</vt:lpstr>
      <vt:lpstr>Глава 7. Списки контроля доступа (ACL)</vt:lpstr>
      <vt:lpstr>Материалы для инструкторов. Глава 7. Руководство по планированию</vt:lpstr>
      <vt:lpstr>Глава 7. Списки контроля доступа (ACL)</vt:lpstr>
      <vt:lpstr>Глава 7. Упражнения</vt:lpstr>
      <vt:lpstr>Глава 7. Упражнения (продолжение)</vt:lpstr>
      <vt:lpstr>Глава 7. Проверочная работа</vt:lpstr>
      <vt:lpstr>Глава 7. Практические рекомендации</vt:lpstr>
      <vt:lpstr>Глава 7. Практические рекомендации (продолжение)</vt:lpstr>
      <vt:lpstr>Глава 7. Практические рекомендации (продолжение)</vt:lpstr>
      <vt:lpstr>Глава 7. Дополнительная помощь</vt:lpstr>
      <vt:lpstr>Slide 11</vt:lpstr>
      <vt:lpstr>Глава 7. Списки контроля доступа (ACL)</vt:lpstr>
      <vt:lpstr>Глава 7. Разделы и задачи</vt:lpstr>
      <vt:lpstr>Глава 7. Разделы и цели (продолжение)</vt:lpstr>
      <vt:lpstr>7.1. Принципы работы списков контроля доступа</vt:lpstr>
      <vt:lpstr>Предназначение списков контроля доступа Что такое список контроля доступа?</vt:lpstr>
      <vt:lpstr>Предназначение списков контроля доступа. Фильтрация пакетов</vt:lpstr>
      <vt:lpstr>Предназначение списков контроля доступа Принципы работы списков контроля доступа</vt:lpstr>
      <vt:lpstr>Предназначение списков контроля доступа Packet Tracer. Демонстрация работы списка контроля доступа</vt:lpstr>
      <vt:lpstr>Шаблонные маски в списках контроля доступа Знакомство с шаблонными масками списков контроля доступа</vt:lpstr>
      <vt:lpstr>Шаблонные маски в списках контроля доступа Примеры шаблонных масок списков контроля доступа</vt:lpstr>
      <vt:lpstr>Шаблонные маски в списках контроля доступа Вычисление шаблонных масок</vt:lpstr>
      <vt:lpstr>Шаблонные маски в списках контроля доступа Ключевые слова для шаблонных масок</vt:lpstr>
      <vt:lpstr>Шаблонные маски в списках контроля доступа Примеры с ключевыми словами для шаблонных масок</vt:lpstr>
      <vt:lpstr>Рекомендации по созданию списков контроля доступа Общие рекомендации по созданию списков контроля доступа</vt:lpstr>
      <vt:lpstr>Рекомендации по созданию списков контроля доступа Практические рекомендации по спискам контроля доступа</vt:lpstr>
      <vt:lpstr>Рекомендации по созданию списков контроля доступа Общие рекомендации по созданию списков контроля доступа</vt:lpstr>
      <vt:lpstr>Рекомендации по созданию списков контроля доступа Размещение стандартных списков контроля доступа</vt:lpstr>
      <vt:lpstr>7.2. Стандартные списки контроля доступа (ACL) IPv4</vt:lpstr>
      <vt:lpstr>Настройка стандартных списков контроля доступа IPv4 Синтаксис стандартных нумерованных списков контроля доступа IPv4</vt:lpstr>
      <vt:lpstr>Настройка стандартных списков контроля доступа IPv4 Применение стандартных списков контроля доступа IPv4 к интерфейсам</vt:lpstr>
      <vt:lpstr>Настройка стандартных списков контроля доступа IPv4 Примеры стандартных нумерованных списков контроля доступа IPv4</vt:lpstr>
      <vt:lpstr>Настройка стандартных списков контроля доступа IPv4 Примеры стандартных нумерованных списков контроля доступа IPv4 (продолжение)</vt:lpstr>
      <vt:lpstr>Настройка стандартных списков контроля доступа IPv4 Синтаксис именованных стандартных списков контроля доступа IPv4</vt:lpstr>
      <vt:lpstr>Настройка стандартных списков контроля доступа IPv4 Packet Tracer. Настройка нумерованных стандартных списков контроля доступа IPv4</vt:lpstr>
      <vt:lpstr>Настройка стандартных списков контроля доступа IPv4 Packet Tracer. Настройка именованных стандартных списков контроля доступа IPv4</vt:lpstr>
      <vt:lpstr>Изменение списков контроля доступа IPv4 Метод 1. Текстовый редактор</vt:lpstr>
      <vt:lpstr>Изменение списков контроля доступа IPv4 Метод 2. Порядковые номера</vt:lpstr>
      <vt:lpstr>Изменение списков контроля доступа IPv4 Изменение именованных стандартных списков контроля доступа</vt:lpstr>
      <vt:lpstr>Изменение списков контроля доступа IPv4 Проверка списков контроля доступа</vt:lpstr>
      <vt:lpstr>Изменение списков контроля доступа IPv4 Статистика по ACL</vt:lpstr>
      <vt:lpstr>Изменение списков контроля доступа IPv4 Лабораторная работа. Настройка и изменение стандартных списков контроля доступа IPv4</vt:lpstr>
      <vt:lpstr>Обеспечение безопасности портов VTY с помощью стандартного списка контроля доступа IPv4 Команда access-class</vt:lpstr>
      <vt:lpstr>Обеспечение безопасности портов VTY с помощью стандартного списка контроля доступа IPv4 Проверка безопасности порта VTY</vt:lpstr>
      <vt:lpstr>Обеспечение безопасности портов VTY с помощью стандартного списка контроля доступа IPv4 Packet Tracer. Настройка списка контроля доступа IPv4 для линий VTY </vt:lpstr>
      <vt:lpstr>Обеспечение безопасности портов VTY с помощью стандартного списка контроля доступа IPv4 Лабораторная работа. Настройка и проверка ограничений VTY</vt:lpstr>
      <vt:lpstr>7.3. Поиск и устранение неполадок, связанных со списками контроля доступа</vt:lpstr>
      <vt:lpstr>Обработка пакетов с помощью списков контроля доступа Неявная блокировка трафика (Deny Any)</vt:lpstr>
      <vt:lpstr>Обработка пакетов с помощью списков контроля доступа Порядок записей в списке контроля доступа</vt:lpstr>
      <vt:lpstr>Обработка пакетов с помощью списков контроля доступа Изменение порядка стандартных списков контроля доступа в Cisco IOS</vt:lpstr>
      <vt:lpstr>Обработка пакетов с помощью списков контроля доступа Процессы маршрутизации и списки контроля доступа</vt:lpstr>
      <vt:lpstr>Типичные ошибки, связанные со стандартными списками контроля доступа IPv4 Поиск и устранение неполадок, связанных со стандартными списками контроля доступа IPv4. Пример 1</vt:lpstr>
      <vt:lpstr>Типичные ошибки, связанные со стандартными списками контроля доступа IPv4 Поиск и устранение неполадок, связанных со стандартными списками контроля доступа IPv4. Пример 2</vt:lpstr>
      <vt:lpstr>Типичные ошибки, связанные со стандартными списками контроля доступа IPv4 Поиск и устранение неполадок, связанных со стандартными списками контроля доступа IPv4. Пример 3</vt:lpstr>
      <vt:lpstr>Типичные ошибки, связанные со стандартными списками контроля доступа IPv4 Packet Tracer. Поиск и устранение неполадок, связанных со стандартными списками контроля доступа IPv4</vt:lpstr>
      <vt:lpstr>7.4. Обзор главы</vt:lpstr>
      <vt:lpstr>Обеспечение безопасности портов VTY с помощью стандартного списка контроля доступа IPv4 Packet Tracer. Отработка комплексных практических навыков</vt:lpstr>
      <vt:lpstr>Глава 7 Новые термины и команды</vt:lpstr>
      <vt:lpstr>Slide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7: Access Control Lists</dc:title>
  <dc:creator>Torres,Frank A.</dc:creator>
  <cp:lastModifiedBy>SDWM</cp:lastModifiedBy>
  <cp:revision>194</cp:revision>
  <dcterms:modified xsi:type="dcterms:W3CDTF">2018-10-26T10:28:04Z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</Properties>
</file>