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72"/>
  </p:notesMasterIdLst>
  <p:sldIdLst>
    <p:sldId id="513" r:id="rId2"/>
    <p:sldId id="730" r:id="rId3"/>
    <p:sldId id="747" r:id="rId4"/>
    <p:sldId id="763" r:id="rId5"/>
    <p:sldId id="835" r:id="rId6"/>
    <p:sldId id="834" r:id="rId7"/>
    <p:sldId id="735" r:id="rId8"/>
    <p:sldId id="736" r:id="rId9"/>
    <p:sldId id="750" r:id="rId10"/>
    <p:sldId id="745" r:id="rId11"/>
    <p:sldId id="777" r:id="rId12"/>
    <p:sldId id="758" r:id="rId13"/>
    <p:sldId id="760" r:id="rId14"/>
    <p:sldId id="759" r:id="rId15"/>
    <p:sldId id="886" r:id="rId16"/>
    <p:sldId id="888" r:id="rId17"/>
    <p:sldId id="889" r:id="rId18"/>
    <p:sldId id="891" r:id="rId19"/>
    <p:sldId id="947" r:id="rId20"/>
    <p:sldId id="893" r:id="rId21"/>
    <p:sldId id="895" r:id="rId22"/>
    <p:sldId id="898" r:id="rId23"/>
    <p:sldId id="900" r:id="rId24"/>
    <p:sldId id="901" r:id="rId25"/>
    <p:sldId id="948" r:id="rId26"/>
    <p:sldId id="945" r:id="rId27"/>
    <p:sldId id="904" r:id="rId28"/>
    <p:sldId id="906" r:id="rId29"/>
    <p:sldId id="907" r:id="rId30"/>
    <p:sldId id="908" r:id="rId31"/>
    <p:sldId id="911" r:id="rId32"/>
    <p:sldId id="913" r:id="rId33"/>
    <p:sldId id="949" r:id="rId34"/>
    <p:sldId id="914" r:id="rId35"/>
    <p:sldId id="916" r:id="rId36"/>
    <p:sldId id="917" r:id="rId37"/>
    <p:sldId id="950" r:id="rId38"/>
    <p:sldId id="951" r:id="rId39"/>
    <p:sldId id="919" r:id="rId40"/>
    <p:sldId id="920" r:id="rId41"/>
    <p:sldId id="922" r:id="rId42"/>
    <p:sldId id="923" r:id="rId43"/>
    <p:sldId id="925" r:id="rId44"/>
    <p:sldId id="926" r:id="rId45"/>
    <p:sldId id="952" r:id="rId46"/>
    <p:sldId id="953" r:id="rId47"/>
    <p:sldId id="954" r:id="rId48"/>
    <p:sldId id="946" r:id="rId49"/>
    <p:sldId id="929" r:id="rId50"/>
    <p:sldId id="930" r:id="rId51"/>
    <p:sldId id="932" r:id="rId52"/>
    <p:sldId id="936" r:id="rId53"/>
    <p:sldId id="937" r:id="rId54"/>
    <p:sldId id="938" r:id="rId55"/>
    <p:sldId id="955" r:id="rId56"/>
    <p:sldId id="939" r:id="rId57"/>
    <p:sldId id="956" r:id="rId58"/>
    <p:sldId id="941" r:id="rId59"/>
    <p:sldId id="942" r:id="rId60"/>
    <p:sldId id="944" r:id="rId61"/>
    <p:sldId id="957" r:id="rId62"/>
    <p:sldId id="958" r:id="rId63"/>
    <p:sldId id="959" r:id="rId64"/>
    <p:sldId id="879" r:id="rId65"/>
    <p:sldId id="881" r:id="rId66"/>
    <p:sldId id="882" r:id="rId67"/>
    <p:sldId id="883" r:id="rId68"/>
    <p:sldId id="884" r:id="rId69"/>
    <p:sldId id="885" r:id="rId70"/>
    <p:sldId id="291" r:id="rId71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rbara Reif" initials="BR" lastIdx="3" clrIdx="0"/>
  <p:cmAuthor id="1" name="Jane Gibbons -X (jagibbon - DEL ORO CONSULTING INC at Cisco)" initials="JG-(-DOCIaC" lastIdx="28" clrIdx="1">
    <p:extLst/>
  </p:cmAuthor>
  <p:cmAuthor id="2" name="Bob Vachon" initials="BV" lastIdx="24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  <a:srgbClr val="0000CC"/>
    <a:srgbClr val="000099"/>
    <a:srgbClr val="CC99FF"/>
    <a:srgbClr val="CC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43" autoAdjust="0"/>
    <p:restoredTop sz="98927" autoAdjust="0"/>
  </p:normalViewPr>
  <p:slideViewPr>
    <p:cSldViewPr snapToGrid="0" showGuides="1">
      <p:cViewPr>
        <p:scale>
          <a:sx n="100" d="100"/>
          <a:sy n="100" d="100"/>
        </p:scale>
        <p:origin x="-72" y="-864"/>
      </p:cViewPr>
      <p:guideLst>
        <p:guide orient="horz" pos="1620"/>
        <p:guide pos="3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1" d="100"/>
        <a:sy n="111" d="100"/>
      </p:scale>
      <p:origin x="0" y="-1725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337D9-3022-3D41-8D8A-BDF2F3B0DD8E}" type="datetimeFigureOut">
              <a:rPr lang="en-US" smtClean="0"/>
              <a:pPr/>
              <a:t>10/26/2018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1018C-6CAF-B84E-B92C-ECB119457FBA}" type="slidenum">
              <a:rPr lang="en-US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3756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Routing and Switching Essentials v6.0 </a:t>
            </a:r>
          </a:p>
          <a:p>
            <a:pPr>
              <a:buFontTx/>
              <a:buNone/>
            </a:pPr>
            <a:r>
              <a:rPr lang="ru-RU" sz="1200" b="0" dirty="0"/>
              <a:t>Глава 6. Сети VLAN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25542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7" tIns="0" rIns="18817" bIns="0" anchor="b"/>
          <a:lstStyle>
            <a:lvl1pPr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5F7D0146-1035-4865-8A5B-0B1E8578604B}" type="slidenum">
              <a:rPr lang="en-US" sz="800" b="0">
                <a:ea typeface="ＭＳ Ｐゴシック" pitchFamily="34" charset="-128"/>
              </a:rPr>
              <a:pPr algn="r"/>
              <a:t>10</a:t>
            </a:fld>
            <a:endParaRPr lang="ru-RU" sz="800" b="0" dirty="0">
              <a:ea typeface="ＭＳ Ｐゴシック" pitchFamily="34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291573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77076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Routing and Switching Essentials v6.0 </a:t>
            </a:r>
          </a:p>
          <a:p>
            <a:pPr>
              <a:buFontTx/>
              <a:buNone/>
            </a:pPr>
            <a:r>
              <a:rPr lang="ru-RU" sz="1200" b="0" dirty="0"/>
              <a:t>Глава 6. Сети VLAN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9680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13</a:t>
            </a:fld>
            <a:endParaRPr lang="ru-RU" sz="800" b="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Routing and Switching Essentials v6.0 </a:t>
            </a:r>
          </a:p>
          <a:p>
            <a:pPr>
              <a:buFontTx/>
              <a:buNone/>
            </a:pPr>
            <a:r>
              <a:rPr lang="ru-RU" sz="1200" b="0" dirty="0"/>
              <a:t>Глава 6. Сети VLAN</a:t>
            </a:r>
            <a:endParaRPr lang="ru-RU" b="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24752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6. Сети VLAN</a:t>
            </a:r>
          </a:p>
          <a:p>
            <a:pPr>
              <a:buFontTx/>
              <a:buNone/>
            </a:pPr>
            <a:r>
              <a:rPr lang="ru-RU" sz="1200" b="0" dirty="0"/>
              <a:t>6.1. Сегментация сети VLAN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255296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15</a:t>
            </a:fld>
            <a:endParaRPr lang="ru-RU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6.1. </a:t>
            </a:r>
            <a:r>
              <a:rPr lang="ru-RU" sz="1200" dirty="0">
                <a:latin typeface="Arial" charset="0"/>
              </a:rPr>
              <a:t>Сегментация сети VLAN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6.1.1. Обзор сетей VLAN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mtClean="0"/>
              <a:t>6.1.1.1. Определение сети VLAN</a:t>
            </a:r>
          </a:p>
        </p:txBody>
      </p:sp>
    </p:spTree>
    <p:extLst>
      <p:ext uri="{BB962C8B-B14F-4D97-AF65-F5344CB8AC3E}">
        <p14:creationId xmlns:p14="http://schemas.microsoft.com/office/powerpoint/2010/main" xmlns="" val="1842826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16</a:t>
            </a:fld>
            <a:endParaRPr lang="ru-RU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6.1. </a:t>
            </a:r>
            <a:r>
              <a:rPr lang="ru-RU" sz="1200" dirty="0">
                <a:latin typeface="Arial" charset="0"/>
              </a:rPr>
              <a:t>Сегментация сети VLAN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6.1.1. Обзор сетей VLAN</a:t>
            </a:r>
            <a:endParaRPr lang="ru-RU" dirty="0"/>
          </a:p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ru-RU" smtClean="0"/>
              <a:t>6.1.1.2. Преимущества сетей VLAN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09898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17</a:t>
            </a:fld>
            <a:endParaRPr lang="ru-RU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6.1. </a:t>
            </a:r>
            <a:r>
              <a:rPr lang="ru-RU" sz="1200" dirty="0">
                <a:latin typeface="Arial" charset="0"/>
              </a:rPr>
              <a:t>Сегментация сети VLAN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6.1.1. Обзор сетей VLAN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mtClean="0"/>
              <a:t>6.1.1.3. Типы сетей VLAN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513938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18</a:t>
            </a:fld>
            <a:endParaRPr lang="ru-RU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6.1. </a:t>
            </a:r>
            <a:r>
              <a:rPr lang="ru-RU" sz="1200" dirty="0">
                <a:latin typeface="Arial" charset="0"/>
              </a:rPr>
              <a:t>Сегментация сети VLAN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6.1.1. Обзор сетей VLAN</a:t>
            </a:r>
            <a:endParaRPr lang="ru-RU" dirty="0"/>
          </a:p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ru-RU" smtClean="0"/>
              <a:t>6.1.1.4. Голосовые сети VLAN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861769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6.1. </a:t>
            </a:r>
            <a:r>
              <a:rPr lang="ru-RU" sz="1200" dirty="0">
                <a:latin typeface="Arial" charset="0"/>
              </a:rPr>
              <a:t>Сегментация сети VLAN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6.1.1. Обзор сетей VLAN</a:t>
            </a:r>
            <a:endParaRPr lang="ru-RU" dirty="0"/>
          </a:p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ru-RU" smtClean="0"/>
              <a:t>6.1.1.5. Packet Tracer. Получатели широковещательной рассылки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25747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2</a:t>
            </a:fld>
            <a:endParaRPr lang="ru-RU" sz="800" b="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8667713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20</a:t>
            </a:fld>
            <a:endParaRPr lang="ru-RU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6.1. </a:t>
            </a:r>
            <a:r>
              <a:rPr lang="ru-RU" sz="1200" dirty="0">
                <a:latin typeface="Arial" charset="0"/>
              </a:rPr>
              <a:t>Сегментация сети VLAN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6.1.2. Сети VLAN в среде с несколькими коммутаторами</a:t>
            </a:r>
            <a:endParaRPr lang="ru-RU" dirty="0"/>
          </a:p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ru-RU" smtClean="0"/>
              <a:t>6.1.2.1. Магистрали VLAN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176495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21</a:t>
            </a:fld>
            <a:endParaRPr lang="ru-RU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6.1. </a:t>
            </a:r>
            <a:r>
              <a:rPr lang="ru-RU" sz="1200" dirty="0">
                <a:latin typeface="Arial" charset="0"/>
              </a:rPr>
              <a:t>Сегментация сети VLAN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6.1.2. Сети VLAN в среде с несколькими коммутаторами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mtClean="0"/>
              <a:t>6.1.2.2. </a:t>
            </a:r>
            <a:r>
              <a:rPr lang="ru-RU" dirty="0">
                <a:latin typeface="Arial" charset="0"/>
              </a:rPr>
              <a:t>Управление доменами широковещательной рассылки с помощью сетей VLAN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070024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22</a:t>
            </a:fld>
            <a:endParaRPr lang="ru-RU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6.1. </a:t>
            </a:r>
            <a:r>
              <a:rPr lang="ru-RU" sz="1200" dirty="0">
                <a:latin typeface="Arial" charset="0"/>
              </a:rPr>
              <a:t>Сегментация сети VLAN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6.1.2. Сети VLAN в среде с несколькими коммутаторами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mtClean="0"/>
              <a:t>6.1.2.3. </a:t>
            </a:r>
            <a:r>
              <a:rPr lang="ru-RU" dirty="0">
                <a:latin typeface="Arial" charset="0"/>
              </a:rPr>
              <a:t>Тегирование кадров Ethernet для идентификации сети VLAN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338016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23</a:t>
            </a:fld>
            <a:endParaRPr lang="ru-RU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6.1. </a:t>
            </a:r>
            <a:r>
              <a:rPr lang="ru-RU" sz="1200" dirty="0">
                <a:latin typeface="Arial" charset="0"/>
              </a:rPr>
              <a:t>Сегментация сети VLAN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6.1.2. Сети VLAN в среде с несколькими коммутаторами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mtClean="0"/>
              <a:t>6.1.2.4. </a:t>
            </a:r>
            <a:r>
              <a:rPr lang="ru-RU" dirty="0">
                <a:latin typeface="Arial" charset="0"/>
              </a:rPr>
              <a:t>VLAN с нетегированным трафиком и тегирование по протоколу 802.1Q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572252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24</a:t>
            </a:fld>
            <a:endParaRPr lang="ru-RU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6.1. </a:t>
            </a:r>
            <a:r>
              <a:rPr lang="ru-RU" sz="1200" dirty="0">
                <a:latin typeface="Arial" charset="0"/>
              </a:rPr>
              <a:t>Сегментация сети VLAN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6.1.2. Сети VLAN в среде с несколькими коммутаторами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6.1.2.5. Тегирование голосовой сети VLAN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436531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25</a:t>
            </a:fld>
            <a:endParaRPr lang="ru-RU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6.1. </a:t>
            </a:r>
            <a:r>
              <a:rPr lang="ru-RU" sz="1200" dirty="0">
                <a:latin typeface="Arial" charset="0"/>
              </a:rPr>
              <a:t>Сегментация сети VLAN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6.1.2. Сети VLAN в среде с несколькими коммутаторами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6.1.2.7. Packet Tracer. Исследование реализации сети VLAN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594413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6. Сети VLAN</a:t>
            </a:r>
          </a:p>
          <a:p>
            <a:pPr>
              <a:buFontTx/>
              <a:buNone/>
            </a:pPr>
            <a:r>
              <a:rPr lang="ru-RU" sz="1200" b="0" dirty="0"/>
              <a:t>6.2. Реализация сети VLAN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628088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27</a:t>
            </a:fld>
            <a:endParaRPr lang="ru-RU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6.2. </a:t>
            </a:r>
            <a:r>
              <a:rPr lang="ru-RU" sz="1200" dirty="0">
                <a:latin typeface="Arial" charset="0"/>
              </a:rPr>
              <a:t>Реализация сетей VLAN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6.2.1. Назначение сети VLAN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6.2.1.1. Диапазоны сетей VLAN на коммутаторах Catalyst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911028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28</a:t>
            </a:fld>
            <a:endParaRPr lang="ru-RU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6.2. </a:t>
            </a:r>
            <a:r>
              <a:rPr lang="ru-RU" sz="1200" dirty="0">
                <a:latin typeface="Arial" charset="0"/>
              </a:rPr>
              <a:t>Реализация сетей VLAN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6.2.1. Назначение сети VLAN</a:t>
            </a:r>
            <a:endParaRPr lang="ru-RU" dirty="0"/>
          </a:p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ru-RU" dirty="0">
                <a:latin typeface="Arial" charset="0"/>
              </a:rPr>
              <a:t>6.2.1.2. Создание сети VLAN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032956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29</a:t>
            </a:fld>
            <a:endParaRPr lang="ru-RU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6.2. </a:t>
            </a:r>
            <a:r>
              <a:rPr lang="ru-RU" sz="1200" dirty="0">
                <a:latin typeface="Arial" charset="0"/>
              </a:rPr>
              <a:t>Реализация сетей VLAN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6.2.1. Назначение сети VLAN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6.2.1.3. Назначение портов сетям VLAN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75630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Routing and Switching Essentials v6.0 </a:t>
            </a:r>
          </a:p>
          <a:p>
            <a:pPr>
              <a:buFontTx/>
              <a:buNone/>
            </a:pPr>
            <a:r>
              <a:rPr lang="ru-RU" sz="1200" b="0" dirty="0"/>
              <a:t>Глава 6. Сети VLAN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503246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30</a:t>
            </a:fld>
            <a:endParaRPr lang="ru-RU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6.2. </a:t>
            </a:r>
            <a:r>
              <a:rPr lang="ru-RU" sz="1200" dirty="0">
                <a:latin typeface="Arial" charset="0"/>
              </a:rPr>
              <a:t>Реализация сетей VLAN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6.2.1. Назначение сети VLAN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6.2.1.4. Изменение принадлежности порта сети VLAN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978966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31</a:t>
            </a:fld>
            <a:endParaRPr lang="ru-RU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6.2. </a:t>
            </a:r>
            <a:r>
              <a:rPr lang="ru-RU" sz="1200" dirty="0">
                <a:latin typeface="Arial" charset="0"/>
              </a:rPr>
              <a:t>Реализация сетей VLAN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6.2.1. Назначение сети VLAN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6.2.1.5. Удаление сетей VLAN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42580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32</a:t>
            </a:fld>
            <a:endParaRPr lang="ru-RU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6.2. </a:t>
            </a:r>
            <a:r>
              <a:rPr lang="ru-RU" sz="1200" dirty="0">
                <a:latin typeface="Arial" charset="0"/>
              </a:rPr>
              <a:t>Реализация сетей VLAN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6.2.1. Назначение сети VLAN</a:t>
            </a:r>
            <a:endParaRPr lang="ru-RU" dirty="0"/>
          </a:p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ru-RU" dirty="0">
                <a:latin typeface="Arial" charset="0"/>
              </a:rPr>
              <a:t>6.2.1.6. Проверка сведений о сети VLAN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929923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33</a:t>
            </a:fld>
            <a:endParaRPr lang="ru-RU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6.2. </a:t>
            </a:r>
            <a:r>
              <a:rPr lang="ru-RU" sz="1200" dirty="0">
                <a:latin typeface="Arial" charset="0"/>
              </a:rPr>
              <a:t>Реализация сетей VLAN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6.2.1. Назначение сети VLAN</a:t>
            </a:r>
            <a:endParaRPr lang="ru-RU" dirty="0"/>
          </a:p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ru-RU" dirty="0">
                <a:latin typeface="Arial" charset="0"/>
              </a:rPr>
              <a:t>6.2.1.7. Packet Tracer. Настройка сетей VLAN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453456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34</a:t>
            </a:fld>
            <a:endParaRPr lang="ru-RU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6.2. </a:t>
            </a:r>
            <a:r>
              <a:rPr lang="ru-RU" sz="1200" dirty="0">
                <a:latin typeface="Arial" charset="0"/>
              </a:rPr>
              <a:t>Реализация сетей VLAN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6.2.2. Магистрали VLAN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6.2.2.1. </a:t>
            </a:r>
            <a:r>
              <a:rPr lang="ru-RU" smtClean="0"/>
              <a:t>Настройка магистральных каналов IEEE 802.1Q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127823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35</a:t>
            </a:fld>
            <a:endParaRPr lang="ru-RU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6.2. </a:t>
            </a:r>
            <a:r>
              <a:rPr lang="ru-RU" sz="1200" dirty="0">
                <a:latin typeface="Arial" charset="0"/>
              </a:rPr>
              <a:t>Реализация сетей VLAN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6.2.2. Магистрали VLAN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6.2.2.2. </a:t>
            </a:r>
            <a:r>
              <a:rPr lang="ru-RU" smtClean="0"/>
              <a:t>Сброс магистрали в состояние по умолчанию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16037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36</a:t>
            </a:fld>
            <a:endParaRPr lang="ru-RU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6.2. </a:t>
            </a:r>
            <a:r>
              <a:rPr lang="ru-RU" sz="1200" dirty="0">
                <a:latin typeface="Arial" charset="0"/>
              </a:rPr>
              <a:t>Реализация сетей VLAN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6.2.2. Магистраль VLAN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6.2.2.3. </a:t>
            </a:r>
            <a:r>
              <a:rPr lang="ru-RU" smtClean="0"/>
              <a:t>Проверка настроек магистрали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780598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37</a:t>
            </a:fld>
            <a:endParaRPr lang="ru-RU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6.2. </a:t>
            </a:r>
            <a:r>
              <a:rPr lang="ru-RU" sz="1200" dirty="0">
                <a:latin typeface="Arial" charset="0"/>
              </a:rPr>
              <a:t>Реализация сетей VLAN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6.2.2. Магистрали VLAN</a:t>
            </a:r>
            <a:endParaRPr lang="ru-RU" dirty="0"/>
          </a:p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ru-RU" dirty="0">
                <a:latin typeface="Arial" charset="0"/>
              </a:rPr>
              <a:t>6.2.2.4. </a:t>
            </a:r>
            <a:r>
              <a:rPr lang="ru-RU" smtClean="0"/>
              <a:t>Packet Tracer. Настройка магистралей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428327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38</a:t>
            </a:fld>
            <a:endParaRPr lang="ru-RU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6.2. </a:t>
            </a:r>
            <a:r>
              <a:rPr lang="ru-RU" sz="1200" dirty="0">
                <a:latin typeface="Arial" charset="0"/>
              </a:rPr>
              <a:t>Реализация сетей VLAN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6.2.2. Магистрали VLAN</a:t>
            </a:r>
            <a:endParaRPr lang="ru-RU" dirty="0"/>
          </a:p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ru-RU" dirty="0">
                <a:latin typeface="Arial" charset="0"/>
              </a:rPr>
              <a:t>6.2.2.5. </a:t>
            </a:r>
            <a:r>
              <a:rPr lang="ru-RU" smtClean="0"/>
              <a:t>Лабораторная работа. Настройка сетей VLAN и магистралей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167428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39</a:t>
            </a:fld>
            <a:endParaRPr lang="ru-RU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6.2. </a:t>
            </a:r>
            <a:r>
              <a:rPr lang="ru-RU" sz="1200" dirty="0">
                <a:latin typeface="Arial" charset="0"/>
              </a:rPr>
              <a:t>Реализация сетей VLAN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6.2.3. Поиск и устранение неполадок сетей VLAN и магистралей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6.2.3.1. </a:t>
            </a:r>
            <a:r>
              <a:rPr lang="ru-RU" smtClean="0"/>
              <a:t>Проблемы с IP-адресацией сетей VLAN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52596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0A313ED8-785B-4D16-9B17-4143385249B9}" type="slidenum">
              <a:rPr lang="en-US" sz="800" b="0"/>
              <a:pPr algn="r"/>
              <a:t>4</a:t>
            </a:fld>
            <a:endParaRPr lang="ru-RU" sz="800" b="0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6874538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40</a:t>
            </a:fld>
            <a:endParaRPr lang="ru-RU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6.2. </a:t>
            </a:r>
            <a:r>
              <a:rPr lang="ru-RU" sz="1200" dirty="0">
                <a:latin typeface="Arial" charset="0"/>
              </a:rPr>
              <a:t>Реализация сетей VLAN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6.2.3. Поиск и устранение неполадок сетей VLAN и магистралей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6.2.3.2. </a:t>
            </a:r>
            <a:r>
              <a:rPr lang="ru-RU" smtClean="0"/>
              <a:t>Отсутствующие сети VLAN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199823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41</a:t>
            </a:fld>
            <a:endParaRPr lang="ru-RU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6.2. </a:t>
            </a:r>
            <a:r>
              <a:rPr lang="ru-RU" sz="1200" dirty="0">
                <a:latin typeface="Arial" charset="0"/>
              </a:rPr>
              <a:t>Реализация сетей VLAN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6.2.3. Поиск и устранение неполадок сетей VLAN и магистралей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6.2.3.3. </a:t>
            </a:r>
            <a:r>
              <a:rPr lang="ru-RU" smtClean="0"/>
              <a:t>Общие сведения о поиске и устранении неполадок магистралей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995750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42</a:t>
            </a:fld>
            <a:endParaRPr lang="ru-RU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6.2. </a:t>
            </a:r>
            <a:r>
              <a:rPr lang="ru-RU" sz="1200" dirty="0">
                <a:latin typeface="Arial" charset="0"/>
              </a:rPr>
              <a:t>Реализация сетей VLAN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6.2.3. Поиск и устранение неполадок сетей VLAN и магистралей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6.2.3.4. </a:t>
            </a:r>
            <a:r>
              <a:rPr lang="ru-RU" smtClean="0"/>
              <a:t>Распространенные проблемы с магистралями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8750570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43</a:t>
            </a:fld>
            <a:endParaRPr lang="ru-RU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6.2. </a:t>
            </a:r>
            <a:r>
              <a:rPr lang="ru-RU" sz="1200" dirty="0">
                <a:latin typeface="Arial" charset="0"/>
              </a:rPr>
              <a:t>Реализация сетей VLAN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6.2.3. Поиск и устранение неполадок сетей VLAN и магистралей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6.2.3.5. </a:t>
            </a:r>
            <a:r>
              <a:rPr lang="ru-RU" smtClean="0"/>
              <a:t>Неправильный режим порта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0962981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44</a:t>
            </a:fld>
            <a:endParaRPr lang="ru-RU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6.2. </a:t>
            </a:r>
            <a:r>
              <a:rPr lang="ru-RU" sz="1200" dirty="0">
                <a:latin typeface="Arial" charset="0"/>
              </a:rPr>
              <a:t>Реализация сетей VLAN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6.2.3. Поиск и устранение неполадок сетей VLAN и магистралей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6.2.3.6.</a:t>
            </a:r>
            <a:r>
              <a:rPr lang="ru-RU" smtClean="0"/>
              <a:t> Неправильный список сетей VLAN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4890469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45</a:t>
            </a:fld>
            <a:endParaRPr lang="ru-RU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6.2. </a:t>
            </a:r>
            <a:r>
              <a:rPr lang="ru-RU" sz="1200" dirty="0">
                <a:latin typeface="Arial" charset="0"/>
              </a:rPr>
              <a:t>Реализация сетей VLAN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6.2.3. Поиск и устранение неполадок сетей VLAN и магистралей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6.2.3.7.</a:t>
            </a:r>
            <a:r>
              <a:rPr lang="ru-RU" smtClean="0"/>
              <a:t> Packet Tracer. Поиск и устранение неполадок при реализации VLAN. Сценарий 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235700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46</a:t>
            </a:fld>
            <a:endParaRPr lang="ru-RU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6.2. </a:t>
            </a:r>
            <a:r>
              <a:rPr lang="ru-RU" sz="1200" dirty="0">
                <a:latin typeface="Arial" charset="0"/>
              </a:rPr>
              <a:t>Реализация сетей VLAN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6.2.3. Поиск и устранение неполадок сетей VLAN и магистралей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6.2.3.8.</a:t>
            </a:r>
            <a:r>
              <a:rPr lang="ru-RU" smtClean="0"/>
              <a:t> Packet Tracer. Поиск и устранение неполадок при реализации VLAN. Сценарий 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1300796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47</a:t>
            </a:fld>
            <a:endParaRPr lang="ru-RU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6.2. </a:t>
            </a:r>
            <a:r>
              <a:rPr lang="ru-RU" sz="1200" dirty="0">
                <a:latin typeface="Arial" charset="0"/>
              </a:rPr>
              <a:t>Реализация сетей VLAN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6.2.3. Поиск и устранение неполадок сетей VLAN и магистралей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6.2.3.9. </a:t>
            </a:r>
            <a:r>
              <a:rPr lang="ru-RU" smtClean="0"/>
              <a:t>Лабораторная работа. Поиск и устранение неполадок в конфигурации VLAN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2889297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6. Сети VLAN</a:t>
            </a:r>
          </a:p>
          <a:p>
            <a:pPr>
              <a:buFontTx/>
              <a:buNone/>
            </a:pPr>
            <a:r>
              <a:rPr lang="ru-RU" sz="1200" b="0" dirty="0"/>
              <a:t>6.3. Маршрутизация между сетями VLAN с помощью маршрутизаторов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0018881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49</a:t>
            </a:fld>
            <a:endParaRPr lang="ru-RU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6.3. </a:t>
            </a:r>
            <a:r>
              <a:rPr lang="ru-RU" sz="1200" dirty="0">
                <a:latin typeface="Arial" charset="0"/>
              </a:rPr>
              <a:t>Маршрутизация между сетями VLAN с помощью маршрутизаторов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6.3.1. Процесс маршрутизации между сетями VLAN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6.3.1.1. Что такое маршрутизация между сетями VLAN?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07495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0A313ED8-785B-4D16-9B17-4143385249B9}" type="slidenum">
              <a:rPr lang="en-US" sz="800" b="0"/>
              <a:pPr algn="r"/>
              <a:t>5</a:t>
            </a:fld>
            <a:endParaRPr lang="ru-RU" sz="800" b="0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8824871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50</a:t>
            </a:fld>
            <a:endParaRPr lang="ru-RU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6.3. </a:t>
            </a:r>
            <a:r>
              <a:rPr lang="ru-RU" sz="1200" dirty="0">
                <a:latin typeface="Arial" charset="0"/>
              </a:rPr>
              <a:t>Маршрутизация между сетями VLAN с помощью маршрутизаторов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6.3.1. Процесс маршрутизации между сетями VLAN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6.3.1.2. Устаревший метод маршрутизации между сетями VLAN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3504439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51</a:t>
            </a:fld>
            <a:endParaRPr lang="ru-RU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6.3. </a:t>
            </a:r>
            <a:r>
              <a:rPr lang="ru-RU" sz="1200" dirty="0">
                <a:latin typeface="Arial" charset="0"/>
              </a:rPr>
              <a:t>Маршрутизация между сетями VLAN с помощью маршрутизаторов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6.3.1. Процесс маршрутизации между сетями VLAN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6.3.1.3. Маршрутизация между сетями VLAN с помощью метода Router-on-a-Stick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2559635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52</a:t>
            </a:fld>
            <a:endParaRPr lang="ru-RU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6.3. </a:t>
            </a:r>
            <a:r>
              <a:rPr lang="ru-RU" sz="1200" dirty="0">
                <a:latin typeface="Arial" charset="0"/>
              </a:rPr>
              <a:t>Маршрутизация между сетями VLAN с помощью маршрутизаторов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6.3.2. </a:t>
            </a:r>
            <a:r>
              <a:rPr lang="ru-RU" sz="1200" dirty="0">
                <a:latin typeface="Arial" charset="0"/>
              </a:rPr>
              <a:t>Настройка маршрутизации между сетями VLAN с помощью устаревшего метода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6.3.2.1. Настройка маршрутизации между сетями VLAN с помощью устаревшего метода: подготовка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1382406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53</a:t>
            </a:fld>
            <a:endParaRPr lang="ru-RU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6.3. </a:t>
            </a:r>
            <a:r>
              <a:rPr lang="ru-RU" sz="1200" dirty="0">
                <a:latin typeface="Arial" charset="0"/>
              </a:rPr>
              <a:t>Маршрутизация между сетями VLAN с помощью маршрутизаторов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6.3.2. Настройка маршрутизации между сетями VLAN с помощью устаревшего метода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6.3.2.2. Настройка маршрутизации между сетями VLAN с помощью устаревшего метода: настройка коммутатора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4086440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54</a:t>
            </a:fld>
            <a:endParaRPr lang="ru-RU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6.3. </a:t>
            </a:r>
            <a:r>
              <a:rPr lang="ru-RU" sz="1200" dirty="0">
                <a:latin typeface="Arial" charset="0"/>
              </a:rPr>
              <a:t>Маршрутизация между сетями VLAN с помощью маршрутизаторов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6.3.2. Настройка маршрутизации между сетями VLAN с помощью устаревшего метода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6.3.2.3. Настройка маршрутизации между сетями VLAN с помощью устаревшего метода: настройка интерфейса маршрутизатора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8928712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55</a:t>
            </a:fld>
            <a:endParaRPr lang="ru-RU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6.3. </a:t>
            </a:r>
            <a:r>
              <a:rPr lang="ru-RU" sz="1200" dirty="0">
                <a:latin typeface="Arial" charset="0"/>
              </a:rPr>
              <a:t>Маршрутизация между сетями VLAN с помощью маршрутизаторов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6.3.2. Настройка маршрутизации между сетями VLAN с помощью устаревшего метода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6.3.2.4 Лабораторная работа. Настройка маршрутизации между сетями VLAN для каждого интерфейса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5746296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56</a:t>
            </a:fld>
            <a:endParaRPr lang="ru-RU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6.3. </a:t>
            </a:r>
            <a:r>
              <a:rPr lang="ru-RU" sz="1200" dirty="0">
                <a:latin typeface="Arial" charset="0"/>
              </a:rPr>
              <a:t>Маршрутизация между сетями VLAN с помощью маршрутизаторов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6.3.3. </a:t>
            </a:r>
            <a:r>
              <a:rPr lang="ru-RU" sz="1200" dirty="0">
                <a:latin typeface="Arial" charset="0"/>
              </a:rPr>
              <a:t>Настройка маршрутизации между сетями VLAN с помощью метода Router-on-a-Stick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6.3.3.1. Настройка с помощью метода Router-on-a-Stick: подготовка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13775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57</a:t>
            </a:fld>
            <a:endParaRPr lang="ru-RU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6.3. </a:t>
            </a:r>
            <a:r>
              <a:rPr lang="ru-RU" sz="1200" dirty="0">
                <a:latin typeface="Arial" charset="0"/>
              </a:rPr>
              <a:t>Маршрутизация между сетями VLAN с помощью маршрутизаторов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6.3.3. </a:t>
            </a:r>
            <a:r>
              <a:rPr lang="ru-RU" sz="1200" dirty="0">
                <a:latin typeface="Arial" charset="0"/>
              </a:rPr>
              <a:t>Настройка маршрутизации между сетями VLAN с помощью метода Router-on-a-Stick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6.3.3.2. Настройка с помощью метода Router-on-a-Stick: настройка коммутатора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124171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58</a:t>
            </a:fld>
            <a:endParaRPr lang="ru-RU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6.3. </a:t>
            </a:r>
            <a:r>
              <a:rPr lang="ru-RU" sz="1200" dirty="0">
                <a:latin typeface="Arial" charset="0"/>
              </a:rPr>
              <a:t>Маршрутизация между сетями VLAN с помощью маршрутизаторов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6.3.3. </a:t>
            </a:r>
            <a:r>
              <a:rPr lang="ru-RU" sz="1200" dirty="0">
                <a:latin typeface="Arial" charset="0"/>
              </a:rPr>
              <a:t>Настройка маршрутизации между сетями VLAN с помощью метода Router-on-a-Stick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6.3.3.3. Настройка с помощью метода Router-on-a-Stick: настройка подчиненных интерфейсов маршрутизатора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4536352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59</a:t>
            </a:fld>
            <a:endParaRPr lang="ru-RU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6.3. </a:t>
            </a:r>
            <a:r>
              <a:rPr lang="ru-RU" sz="1200" dirty="0">
                <a:latin typeface="Arial" charset="0"/>
              </a:rPr>
              <a:t>Маршрутизация между сетями VLAN с помощью маршрутизаторов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6.3.3. </a:t>
            </a:r>
            <a:r>
              <a:rPr lang="ru-RU" sz="1200" dirty="0">
                <a:latin typeface="Arial" charset="0"/>
              </a:rPr>
              <a:t>Настройка маршрутизации между сетями VLAN с помощью метода Router-on-a-Stick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6.3.3.4. Настройка с помощью метода Router-on-a-Stick: проверка подчиненных интерфейсов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8849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0A313ED8-785B-4D16-9B17-4143385249B9}" type="slidenum">
              <a:rPr lang="en-US" sz="800" b="0"/>
              <a:pPr algn="r"/>
              <a:t>6</a:t>
            </a:fld>
            <a:endParaRPr lang="ru-RU" sz="800" b="0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75144219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60</a:t>
            </a:fld>
            <a:endParaRPr lang="ru-RU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6.3. </a:t>
            </a:r>
            <a:r>
              <a:rPr lang="ru-RU" sz="1200" dirty="0">
                <a:latin typeface="Arial" charset="0"/>
              </a:rPr>
              <a:t>Маршрутизация между сетями VLAN с помощью маршрутизаторов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6.3.3. </a:t>
            </a:r>
            <a:r>
              <a:rPr lang="ru-RU" sz="1200" dirty="0">
                <a:latin typeface="Arial" charset="0"/>
              </a:rPr>
              <a:t>Настройка маршрутизации между сетями VLAN с помощью метода Router-on-a-Stick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6.3.3.5. Настройка с помощью метода Router-on-a-Stick: проверка маршрутизации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8114961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61</a:t>
            </a:fld>
            <a:endParaRPr lang="ru-RU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6.3. </a:t>
            </a:r>
            <a:r>
              <a:rPr lang="ru-RU" sz="1200" dirty="0">
                <a:latin typeface="Arial" charset="0"/>
              </a:rPr>
              <a:t>Маршрутизация между сетями VLAN с помощью маршрутизаторов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6.3.3. </a:t>
            </a:r>
            <a:r>
              <a:rPr lang="ru-RU" sz="1200" dirty="0">
                <a:latin typeface="Arial" charset="0"/>
              </a:rPr>
              <a:t>Настройка маршрутизации между сетями VLAN с помощью метода Router-on-a-Stick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6.3.3.6. Packet Tracer. Настройка маршрутизации между сетями </a:t>
            </a:r>
            <a:r>
              <a:rPr lang="ru-RU">
                <a:latin typeface="Arial" charset="0"/>
              </a:rPr>
              <a:t>VLAN </a:t>
            </a:r>
            <a:r>
              <a:rPr lang="ru-RU" smtClean="0">
                <a:latin typeface="Arial" charset="0"/>
              </a:rPr>
              <a:t>с помощью </a:t>
            </a:r>
            <a:r>
              <a:rPr lang="ru-RU" dirty="0">
                <a:latin typeface="Arial" charset="0"/>
              </a:rPr>
              <a:t>метода Router-on-a-Stick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0043243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62</a:t>
            </a:fld>
            <a:endParaRPr lang="ru-RU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6.3. </a:t>
            </a:r>
            <a:r>
              <a:rPr lang="ru-RU" sz="1200" dirty="0">
                <a:latin typeface="Arial" charset="0"/>
              </a:rPr>
              <a:t>Маршрутизация между сетями VLAN с помощью маршрутизаторов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6.3.3. </a:t>
            </a:r>
            <a:r>
              <a:rPr lang="ru-RU" sz="1200" dirty="0">
                <a:latin typeface="Arial" charset="0"/>
              </a:rPr>
              <a:t>Настройка маршрутизации между сетями VLAN с помощью метода Router-on-a-Stick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6.3.3.7. Лабораторная работа. Настройка маршрутизации между сетями VLAN на основе магистрали по протоколу 801.2Q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8947240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63</a:t>
            </a:fld>
            <a:endParaRPr lang="ru-RU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6.3. </a:t>
            </a:r>
            <a:r>
              <a:rPr lang="ru-RU" sz="1200" dirty="0">
                <a:latin typeface="Arial" charset="0"/>
              </a:rPr>
              <a:t>Маршрутизация между сетями VLAN с помощью маршрутизаторов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6.3.3. </a:t>
            </a:r>
            <a:r>
              <a:rPr lang="ru-RU" sz="1200" dirty="0">
                <a:latin typeface="Arial" charset="0"/>
              </a:rPr>
              <a:t>Настройка маршрутизации между сетями VLAN с помощью метода Router-on-a-Stick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6.3.3.8. Packet Tracer. Задача настройки маршрутизации между сетями VLAN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1878467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6. Сети VLAN</a:t>
            </a:r>
          </a:p>
          <a:p>
            <a:r>
              <a:rPr lang="ru-RU" smtClean="0"/>
              <a:t>6.4. Краткий обзор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64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958370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6.4. Краткий обзор</a:t>
            </a:r>
          </a:p>
          <a:p>
            <a:r>
              <a:rPr lang="ru-RU" smtClean="0"/>
              <a:t>6.4.1.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Заключение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</a:rPr>
              <a:t>	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mtClean="0"/>
              <a:t>6.4.1.2. Packet Tracer. Отработка комплексных практических навыков </a:t>
            </a:r>
            <a:endParaRPr lang="ru-RU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65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5999178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66</a:t>
            </a:fld>
            <a:endParaRPr lang="ru-RU" sz="800" dirty="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6.4. Краткий обзор</a:t>
            </a:r>
          </a:p>
          <a:p>
            <a:r>
              <a:rPr lang="ru-RU" smtClean="0"/>
              <a:t>6.4.1.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Заключение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</a:rPr>
              <a:t>	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mtClean="0"/>
              <a:t>6.4.1.3. Глава 6. Сети VLAN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xmlns="" val="187727834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92755B-29FD-8743-9094-C0E3A734D22E}" type="slidenum">
              <a:rPr lang="en-US" sz="800"/>
              <a:pPr/>
              <a:t>67</a:t>
            </a:fld>
            <a:endParaRPr lang="ru-RU" sz="800" dirty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Новые термины и команды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7292277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92755B-29FD-8743-9094-C0E3A734D22E}" type="slidenum">
              <a:rPr lang="en-US" sz="800"/>
              <a:pPr/>
              <a:t>68</a:t>
            </a:fld>
            <a:endParaRPr lang="ru-RU" sz="800" dirty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Новые термины и команды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9020366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92755B-29FD-8743-9094-C0E3A734D22E}" type="slidenum">
              <a:rPr lang="en-US" sz="800"/>
              <a:pPr/>
              <a:t>69</a:t>
            </a:fld>
            <a:endParaRPr lang="ru-RU" sz="800" dirty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Новые термины и команды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13219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7" tIns="0" rIns="18817" bIns="0" anchor="b"/>
          <a:lstStyle>
            <a:lvl1pPr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ACE20BE7-F2F3-4E26-9454-50B18F790A4E}" type="slidenum">
              <a:rPr lang="en-US" sz="800" b="0">
                <a:ea typeface="ＭＳ Ｐゴシック" pitchFamily="34" charset="-128"/>
              </a:rPr>
              <a:pPr algn="r"/>
              <a:t>7</a:t>
            </a:fld>
            <a:endParaRPr lang="ru-RU" sz="800" b="0" dirty="0">
              <a:ea typeface="ＭＳ Ｐゴシック" pitchFamily="34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42261386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70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35741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8</a:t>
            </a:fld>
            <a:endParaRPr lang="ru-RU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560579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9</a:t>
            </a:fld>
            <a:endParaRPr lang="ru-RU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524546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0867255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1"/>
            <a:ext cx="9143999" cy="5165874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19884330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4797489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1">
              <a:lumMod val="75000"/>
            </a:schemeClr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85154496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73441" y="4954263"/>
            <a:ext cx="676910" cy="18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5">
                <a:solidFill>
                  <a:schemeClr val="tx2"/>
                </a:solidFill>
              </a:defRPr>
            </a:lvl1pPr>
          </a:lstStyle>
          <a:p>
            <a:pPr defTabSz="385763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</a:rPr>
              <a:pPr defTabSz="385763">
                <a:defRPr/>
              </a:pPr>
              <a:t>‹#›</a:t>
            </a:fld>
            <a:endParaRPr lang="en-US" kern="0" dirty="0">
              <a:solidFill>
                <a:srgbClr val="595959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44065" y="798944"/>
            <a:ext cx="8853286" cy="415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>
                <a:sym typeface="Arial" pitchFamily="34" charset="0"/>
              </a:rPr>
              <a:t>Third level</a:t>
            </a:r>
          </a:p>
          <a:p>
            <a:pPr lvl="3"/>
            <a:r>
              <a:rPr lang="en-US" dirty="0">
                <a:sym typeface="Arial" pitchFamily="34" charset="0"/>
              </a:rPr>
              <a:t>Fourth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41393"/>
            <a:ext cx="9144000" cy="75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2400"/>
            </a:lvl1pPr>
          </a:lstStyle>
          <a:p>
            <a:pPr lvl="0"/>
            <a:r>
              <a:rPr lang="en-US" dirty="0">
                <a:sym typeface="Arial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25799662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69925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1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rgbClr val="004C69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accent1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653042546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1974617842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5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600" dirty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rgbClr val="086D8E"/>
          </a:solidFill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6" name="Rectangle 4"/>
          <p:cNvSpPr>
            <a:spLocks noChangeArrowheads="1"/>
          </p:cNvSpPr>
          <p:nvPr userDrawn="1"/>
        </p:nvSpPr>
        <p:spPr bwMode="ltGray">
          <a:xfrm>
            <a:off x="4412140" y="4741653"/>
            <a:ext cx="4113387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© Cisco и/или ее дочерние компании, 2016. Все права защищены</a:t>
            </a:r>
            <a:r>
              <a:rPr lang="ru-RU" sz="600" kern="12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.</a:t>
            </a:r>
            <a:r>
              <a:rPr lang="en-US" sz="600" kern="12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 </a:t>
            </a:r>
            <a:r>
              <a:rPr lang="ru-RU" sz="600" kern="12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Конфиденциальная </a:t>
            </a:r>
            <a:r>
              <a:rPr lang="ru-RU" sz="600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информация Cisco</a:t>
            </a:r>
          </a:p>
        </p:txBody>
      </p:sp>
    </p:spTree>
    <p:extLst>
      <p:ext uri="{BB962C8B-B14F-4D97-AF65-F5344CB8AC3E}">
        <p14:creationId xmlns:p14="http://schemas.microsoft.com/office/powerpoint/2010/main" xmlns="" val="18908541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542967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22912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Oval 11"/>
          <p:cNvSpPr/>
          <p:nvPr/>
        </p:nvSpPr>
        <p:spPr>
          <a:xfrm>
            <a:off x="575610" y="2552550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426607"/>
            <a:ext cx="698624" cy="698624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0" y="3653093"/>
            <a:ext cx="698624" cy="698624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52550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0" y="142724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305387266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Oval 1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xmlns="" val="296212501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Oval 4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51" name="Oval 50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54" name="Oval 53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57" name="Oval 56"/>
          <p:cNvSpPr/>
          <p:nvPr/>
        </p:nvSpPr>
        <p:spPr>
          <a:xfrm>
            <a:off x="4414576" y="1983084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414575" y="1332693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414576" y="2631212"/>
            <a:ext cx="464815" cy="464815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66" name="Oval 65"/>
          <p:cNvSpPr/>
          <p:nvPr/>
        </p:nvSpPr>
        <p:spPr>
          <a:xfrm>
            <a:off x="4414577" y="3278347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69" name="Oval 68"/>
          <p:cNvSpPr/>
          <p:nvPr/>
        </p:nvSpPr>
        <p:spPr>
          <a:xfrm>
            <a:off x="4414578" y="3925482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xmlns="" val="364309995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600" dirty="0">
              <a:solidFill>
                <a:schemeClr val="accent3">
                  <a:lumMod val="8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chemeClr val="accent5"/>
          </a:solidFill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3" name="Rectangle 4"/>
          <p:cNvSpPr>
            <a:spLocks noChangeArrowheads="1"/>
          </p:cNvSpPr>
          <p:nvPr userDrawn="1"/>
        </p:nvSpPr>
        <p:spPr bwMode="ltGray">
          <a:xfrm>
            <a:off x="4412140" y="4741653"/>
            <a:ext cx="4113387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accent3">
                    <a:lumMod val="85000"/>
                  </a:schemeClr>
                </a:solidFill>
                <a:latin typeface="+mn-lt"/>
              </a:rPr>
              <a:t>© Cisco и/или ее дочерние компании, 2016. Все права защищены</a:t>
            </a:r>
            <a:r>
              <a:rPr lang="ru-RU" sz="60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.</a:t>
            </a:r>
            <a:r>
              <a:rPr lang="en-US" sz="60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 </a:t>
            </a:r>
            <a:r>
              <a:rPr lang="ru-RU" sz="60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Конфиденциальная </a:t>
            </a:r>
            <a:r>
              <a:rPr lang="ru-RU" sz="600" dirty="0">
                <a:solidFill>
                  <a:schemeClr val="accent3">
                    <a:lumMod val="85000"/>
                  </a:schemeClr>
                </a:solidFill>
                <a:latin typeface="+mn-lt"/>
              </a:rPr>
              <a:t>информация Cisco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4013" r:id="rId2"/>
    <p:sldLayoutId id="2147484014" r:id="rId3"/>
    <p:sldLayoutId id="2147483965" r:id="rId4"/>
    <p:sldLayoutId id="2147483967" r:id="rId5"/>
    <p:sldLayoutId id="2147483995" r:id="rId6"/>
    <p:sldLayoutId id="2147484007" r:id="rId7"/>
    <p:sldLayoutId id="2147484010" r:id="rId8"/>
    <p:sldLayoutId id="2147484011" r:id="rId9"/>
    <p:sldLayoutId id="2147484015" r:id="rId10"/>
    <p:sldLayoutId id="2147483998" r:id="rId11"/>
    <p:sldLayoutId id="2147484027" r:id="rId12"/>
    <p:sldLayoutId id="2147484029" r:id="rId13"/>
    <p:sldLayoutId id="2147484031" r:id="rId14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accent4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<p15:guide id="1" orient="horz" pos="1620" userDrawn="1">
          <p15:clr>
            <a:srgbClr val="F26B43"/>
          </p15:clr>
        </p15:guide>
        <p15:guide id="2" pos="3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tacad.com/group/communities/community-hom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netacad.com/group/communities/ccna-blog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mtClean="0"/>
              <a:t>Материалы для инструктора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mtClean="0"/>
              <a:t>Глава 6. Сети VLAN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2857904" cy="889474"/>
          </a:xfrm>
        </p:spPr>
        <p:txBody>
          <a:bodyPr/>
          <a:lstStyle/>
          <a:p>
            <a:r>
              <a:rPr lang="ru-RU" smtClean="0"/>
              <a:t>CCNA Routing and Switching</a:t>
            </a:r>
          </a:p>
          <a:p>
            <a:r>
              <a:rPr lang="ru-RU" smtClean="0"/>
              <a:t>Routing and Switching Essentials v6.0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36504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30000"/>
              </a:spcBef>
              <a:spcAft>
                <a:spcPts val="900"/>
              </a:spcAft>
              <a:defRPr/>
            </a:pPr>
            <a:r>
              <a:rPr lang="ru-RU" dirty="0" smtClean="0"/>
              <a:t>Дополнительные справочные материалы, содержащие различные стратегии обучения, в том числе планы занятий, описание аналогий для сложных понятий и темы обсуждений, доступны на веб-сайте сообщества сертифицированных сетевых специалистов (CCNA) по адресу </a:t>
            </a:r>
            <a:r>
              <a:rPr lang="ru-RU" dirty="0">
                <a:hlinkClick r:id="rId3"/>
              </a:rPr>
              <a:t>https://www.netacad.com/group/communities/community-home</a:t>
            </a:r>
            <a:r>
              <a:rPr lang="ru-RU" dirty="0" smtClean="0"/>
              <a:t>.</a:t>
            </a:r>
            <a:endParaRPr lang="ru-RU" dirty="0"/>
          </a:p>
          <a:p>
            <a:pPr>
              <a:spcBef>
                <a:spcPct val="30000"/>
              </a:spcBef>
              <a:spcAft>
                <a:spcPts val="900"/>
              </a:spcAft>
              <a:defRPr/>
            </a:pPr>
            <a:r>
              <a:rPr lang="ru-RU" dirty="0" smtClean="0"/>
              <a:t>Практические рекомендации специалистов со всего мира для обучения по программе CCNA Routing and Switching. </a:t>
            </a:r>
            <a:r>
              <a:rPr lang="ru-RU" dirty="0">
                <a:hlinkClick r:id="rId4"/>
              </a:rPr>
              <a:t>https://www.netacad.com/group/communities/ccna</a:t>
            </a:r>
            <a:endParaRPr lang="ru-RU" dirty="0"/>
          </a:p>
          <a:p>
            <a:pPr>
              <a:spcBef>
                <a:spcPct val="30000"/>
              </a:spcBef>
              <a:defRPr/>
            </a:pPr>
            <a:r>
              <a:rPr lang="ru-RU" dirty="0" smtClean="0"/>
              <a:t>Если вы хотите поделиться с другими преподавателями планами занятий и другой полезной информацией, вы можете разместить ее на сайте сообщества сертифицированных компанией Cisco сетевых специалистов (CCNA).</a:t>
            </a:r>
          </a:p>
          <a:p>
            <a:r>
              <a:rPr lang="ru-RU" dirty="0" smtClean="0"/>
              <a:t>Студенты могут записаться на курс </a:t>
            </a:r>
            <a:r>
              <a:rPr lang="ru-RU" b="1" dirty="0"/>
              <a:t>Introduction to Packet Tracer</a:t>
            </a:r>
            <a:r>
              <a:rPr lang="ru-RU" dirty="0" smtClean="0"/>
              <a:t> (для самостоятельного изучения).</a:t>
            </a:r>
          </a:p>
        </p:txBody>
      </p:sp>
      <p:sp>
        <p:nvSpPr>
          <p:cNvPr id="13314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 6. Дополнительная помощь</a:t>
            </a:r>
          </a:p>
        </p:txBody>
      </p:sp>
    </p:spTree>
    <p:extLst>
      <p:ext uri="{BB962C8B-B14F-4D97-AF65-F5344CB8AC3E}">
        <p14:creationId xmlns:p14="http://schemas.microsoft.com/office/powerpoint/2010/main" xmlns="" val="184930198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83168022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mtClean="0"/>
              <a:t>Глава 6. Сети VLAN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2916099" cy="902174"/>
          </a:xfrm>
        </p:spPr>
        <p:txBody>
          <a:bodyPr/>
          <a:lstStyle/>
          <a:p>
            <a:r>
              <a:rPr lang="ru-RU" smtClean="0"/>
              <a:t>CCNA Routing and Switching</a:t>
            </a:r>
          </a:p>
          <a:p>
            <a:r>
              <a:rPr lang="ru-RU" smtClean="0"/>
              <a:t>Routing and Switching Essentials v6.0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8293801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>
          <a:xfrm>
            <a:off x="145358" y="684644"/>
            <a:ext cx="8790298" cy="415531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1400" dirty="0"/>
              <a:t>6.1. Сегментация сети VLAN</a:t>
            </a:r>
          </a:p>
          <a:p>
            <a:pPr marL="470297" lvl="1" indent="-214313">
              <a:buFont typeface="Arial" panose="020B0604020202020204" pitchFamily="34" charset="0"/>
            </a:pPr>
            <a:r>
              <a:rPr lang="ru-RU" dirty="0"/>
              <a:t>Объяснение назначения сетей VLAN в коммутируемой сети.</a:t>
            </a:r>
          </a:p>
          <a:p>
            <a:pPr marL="470297" lvl="1" indent="-214313">
              <a:buFont typeface="Arial" panose="020B0604020202020204" pitchFamily="34" charset="0"/>
            </a:pPr>
            <a:r>
              <a:rPr lang="ru-RU" dirty="0"/>
              <a:t>Объясните, как коммутатор пересылает кадры с использованием конфигурации сети </a:t>
            </a:r>
            <a:r>
              <a:rPr lang="ru-RU"/>
              <a:t>VLAN </a:t>
            </a:r>
            <a:r>
              <a:rPr lang="ru-RU" smtClean="0"/>
              <a:t>в среде </a:t>
            </a:r>
            <a:r>
              <a:rPr lang="ru-RU" dirty="0"/>
              <a:t>с несколькими коммутаторами.</a:t>
            </a:r>
          </a:p>
          <a:p>
            <a:r>
              <a:rPr lang="ru-RU" sz="1400" dirty="0"/>
              <a:t>6.2. Реализация сетей VLAN</a:t>
            </a:r>
          </a:p>
          <a:p>
            <a:pPr marL="470297" lvl="1" indent="-214313">
              <a:buFont typeface="Arial" panose="020B0604020202020204" pitchFamily="34" charset="0"/>
            </a:pPr>
            <a:r>
              <a:rPr lang="ru-RU" dirty="0"/>
              <a:t>Настроить коммутационный порт для назначения сети VLAN в соответствии </a:t>
            </a:r>
            <a:r>
              <a:rPr lang="ru-RU" dirty="0" smtClean="0"/>
              <a:t>с требованиями</a:t>
            </a:r>
            <a:r>
              <a:rPr lang="ru-RU" dirty="0"/>
              <a:t>.</a:t>
            </a:r>
          </a:p>
          <a:p>
            <a:pPr marL="470297" lvl="1" indent="-214313">
              <a:buFont typeface="Arial" panose="020B0604020202020204" pitchFamily="34" charset="0"/>
            </a:pPr>
            <a:r>
              <a:rPr lang="ru-RU" dirty="0"/>
              <a:t>Настроить магистральный порт на коммутаторе LAN.</a:t>
            </a:r>
          </a:p>
          <a:p>
            <a:pPr marL="470297" lvl="1" indent="-214313">
              <a:buFont typeface="Arial" panose="020B0604020202020204" pitchFamily="34" charset="0"/>
            </a:pPr>
            <a:r>
              <a:rPr lang="ru-RU" dirty="0"/>
              <a:t>выполнить поиск и устранение неполадок в сети VLAN и настроить магистральный </a:t>
            </a:r>
            <a:r>
              <a:rPr lang="ru-RU"/>
              <a:t>канал </a:t>
            </a:r>
            <a:r>
              <a:rPr lang="ru-RU" smtClean="0"/>
              <a:t>в коммутируемой </a:t>
            </a:r>
            <a:r>
              <a:rPr lang="ru-RU" dirty="0"/>
              <a:t>сети.</a:t>
            </a:r>
          </a:p>
          <a:p>
            <a:r>
              <a:rPr lang="ru-RU" sz="1400" dirty="0"/>
              <a:t>6.3. Маршрутизация между сетями VLAN с помощью маршрутизаторов</a:t>
            </a:r>
          </a:p>
          <a:p>
            <a:pPr marL="470297" lvl="1" indent="-214313">
              <a:buFont typeface="Arial" panose="020B0604020202020204" pitchFamily="34" charset="0"/>
            </a:pPr>
            <a:r>
              <a:rPr lang="ru-RU" dirty="0"/>
              <a:t>Опишите два метода настройки маршрутизации между сетями VLAN.</a:t>
            </a:r>
          </a:p>
          <a:p>
            <a:pPr marL="470297" lvl="1" indent="-214313">
              <a:buFont typeface="Arial" panose="020B0604020202020204" pitchFamily="34" charset="0"/>
            </a:pPr>
            <a:r>
              <a:rPr lang="ru-RU" dirty="0"/>
              <a:t>Настройка маршрутизации между VLAN с использованием устаревшего метода.</a:t>
            </a:r>
          </a:p>
          <a:p>
            <a:pPr marL="470297" lvl="1" indent="-214313">
              <a:buFont typeface="Arial" panose="020B0604020202020204" pitchFamily="34" charset="0"/>
            </a:pPr>
            <a:r>
              <a:rPr lang="ru-RU" dirty="0"/>
              <a:t>Настройте маршрутизацию между сетями VLAN с использованием метода Router-on-a-Stick</a:t>
            </a:r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 6. Разделы и задачи</a:t>
            </a:r>
          </a:p>
        </p:txBody>
      </p:sp>
    </p:spTree>
    <p:extLst>
      <p:ext uri="{BB962C8B-B14F-4D97-AF65-F5344CB8AC3E}">
        <p14:creationId xmlns:p14="http://schemas.microsoft.com/office/powerpoint/2010/main" xmlns="" val="1758868671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8334036" cy="1802391"/>
          </a:xfrm>
        </p:spPr>
        <p:txBody>
          <a:bodyPr/>
          <a:lstStyle/>
          <a:p>
            <a:r>
              <a:rPr lang="ru-RU" dirty="0" smtClean="0"/>
              <a:t>6.1. Сегментация сети VLAN</a:t>
            </a:r>
          </a:p>
        </p:txBody>
      </p:sp>
    </p:spTree>
    <p:extLst>
      <p:ext uri="{BB962C8B-B14F-4D97-AF65-F5344CB8AC3E}">
        <p14:creationId xmlns:p14="http://schemas.microsoft.com/office/powerpoint/2010/main" xmlns="" val="673099643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4065" y="950081"/>
            <a:ext cx="4705247" cy="3990219"/>
          </a:xfrm>
        </p:spPr>
        <p:txBody>
          <a:bodyPr/>
          <a:lstStyle/>
          <a:p>
            <a:r>
              <a:rPr lang="ru-RU" sz="1200" dirty="0"/>
              <a:t>Сети VLAN могут сегментировать устройства локальной сети без учета физического расположения пользователя или устройства. </a:t>
            </a:r>
          </a:p>
          <a:p>
            <a:pPr lvl="1"/>
            <a:r>
              <a:rPr lang="ru-RU" sz="1100" dirty="0"/>
              <a:t>На рисунке все ИТ-пользователи на первом, </a:t>
            </a:r>
            <a:r>
              <a:rPr lang="ru-RU" sz="1100"/>
              <a:t>втором </a:t>
            </a:r>
            <a:r>
              <a:rPr lang="ru-RU" sz="1100" smtClean="0"/>
              <a:t>и третьем </a:t>
            </a:r>
            <a:r>
              <a:rPr lang="ru-RU" sz="1100" dirty="0"/>
              <a:t>этажах находятся в одном сегменте локальной сети. То же самое относится </a:t>
            </a:r>
            <a:r>
              <a:rPr lang="ru-RU" sz="1100" dirty="0" smtClean="0"/>
              <a:t>к пользователям </a:t>
            </a:r>
            <a:r>
              <a:rPr lang="ru-RU" sz="1100" dirty="0"/>
              <a:t>из отдела кадров и отдела продаж.</a:t>
            </a:r>
          </a:p>
          <a:p>
            <a:r>
              <a:rPr lang="ru-RU" sz="1200" dirty="0"/>
              <a:t>Сеть VLAN — это логический раздел сети 2-го уровня.</a:t>
            </a:r>
          </a:p>
          <a:p>
            <a:pPr lvl="1"/>
            <a:r>
              <a:rPr lang="ru-RU" sz="1100" dirty="0"/>
              <a:t>Можно создать несколько разделов, и несколько сетей VLAN могут работать одновременно.</a:t>
            </a:r>
          </a:p>
          <a:p>
            <a:pPr lvl="1"/>
            <a:r>
              <a:rPr lang="ru-RU" sz="1100" dirty="0"/>
              <a:t>Разделение сети 2-го уровня выполняется внутри устройства 2-го уровня, обычно с помощью коммутатора. </a:t>
            </a:r>
          </a:p>
          <a:p>
            <a:pPr lvl="1"/>
            <a:r>
              <a:rPr lang="ru-RU" sz="1100" dirty="0"/>
              <a:t>Каждая сеть VLAN — это домен широковещательной рассылки, который может охватывать несколько физических сегментов локальной сети.</a:t>
            </a:r>
          </a:p>
          <a:p>
            <a:pPr lvl="1"/>
            <a:r>
              <a:rPr lang="ru-RU" sz="1100" dirty="0"/>
              <a:t>Имеющиеся в одной сети VLAN узлы не знают </a:t>
            </a:r>
            <a:r>
              <a:rPr lang="ru-RU" sz="1100" dirty="0" smtClean="0"/>
              <a:t>о существовании </a:t>
            </a:r>
            <a:r>
              <a:rPr lang="ru-RU" sz="1100" dirty="0"/>
              <a:t>этой сети VLAN</a:t>
            </a:r>
            <a:r>
              <a:rPr lang="ru-RU" sz="1100" dirty="0" smtClean="0"/>
              <a:t>.</a:t>
            </a:r>
            <a:endParaRPr lang="ru-RU" sz="1200" dirty="0"/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350" dirty="0">
                <a:latin typeface="Arial" charset="0"/>
              </a:rPr>
              <a:t>Обзор сетей VLAN</a:t>
            </a:r>
            <a:r>
              <a:t/>
            </a:r>
            <a:br/>
            <a:r>
              <a:rPr lang="ru-RU" dirty="0">
                <a:latin typeface="Arial" charset="0"/>
              </a:rPr>
              <a:t>Определение сети VLAN</a:t>
            </a:r>
            <a:endParaRPr lang="ru-RU" dirty="0">
              <a:solidFill>
                <a:srgbClr val="00B0F0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312" y="950938"/>
            <a:ext cx="4011108" cy="2616904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4849312" y="3719837"/>
            <a:ext cx="4294688" cy="78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/>
              <a:t>Сети VLAN изолированы друг от друга </a:t>
            </a:r>
            <a:r>
              <a:rPr lang="ru-RU" sz="1200" dirty="0" smtClean="0"/>
              <a:t>и </a:t>
            </a:r>
            <a:r>
              <a:rPr lang="ru-RU" sz="1200" u="sng" dirty="0" smtClean="0"/>
              <a:t>могут </a:t>
            </a:r>
            <a:r>
              <a:rPr lang="ru-RU" sz="1200" u="sng" dirty="0"/>
              <a:t>обмениваться пакетами только через маршрутизатор</a:t>
            </a:r>
            <a:r>
              <a:rPr lang="ru-RU" sz="1200" dirty="0"/>
              <a:t>.</a:t>
            </a:r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xmlns="" val="1943787522"/>
      </p:ext>
    </p:extLst>
  </p:cSld>
  <p:clrMapOvr>
    <a:masterClrMapping/>
  </p:clrMapOvr>
  <p:transition spd="med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350" dirty="0">
                <a:latin typeface="Arial" charset="0"/>
              </a:rPr>
              <a:t>Обзор сетей VLAN</a:t>
            </a:r>
            <a:r>
              <a:t/>
            </a:r>
            <a:br/>
            <a:r>
              <a:rPr lang="ru-RU" dirty="0">
                <a:latin typeface="Arial" charset="0"/>
              </a:rPr>
              <a:t>Преимущества сетей VLAN</a:t>
            </a:r>
            <a:endParaRPr lang="ru-RU" dirty="0">
              <a:solidFill>
                <a:srgbClr val="00B0F0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532" y="803093"/>
            <a:ext cx="5374933" cy="387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4659686"/>
      </p:ext>
    </p:extLst>
  </p:cSld>
  <p:clrMapOvr>
    <a:masterClrMapping/>
  </p:clrMapOvr>
  <p:transition spd="med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4065" y="798944"/>
            <a:ext cx="4633913" cy="4155319"/>
          </a:xfrm>
        </p:spPr>
        <p:txBody>
          <a:bodyPr rIns="144000"/>
          <a:lstStyle/>
          <a:p>
            <a:r>
              <a:rPr lang="ru-RU" sz="1400" dirty="0" smtClean="0"/>
              <a:t>Распространенные типы сетей VLAN:</a:t>
            </a:r>
          </a:p>
          <a:p>
            <a:pPr lvl="1"/>
            <a:r>
              <a:rPr lang="ru-RU" sz="1200" b="1" dirty="0"/>
              <a:t>VLAN по умолчанию </a:t>
            </a:r>
            <a:r>
              <a:rPr lang="ru-RU" sz="1200" dirty="0" smtClean="0"/>
              <a:t>— также называется VLAN 1. По умолчанию все порты коммутатора назначаются сети VLAN 1. </a:t>
            </a:r>
            <a:endParaRPr lang="ru-RU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ru-RU" sz="1200" b="1" dirty="0"/>
              <a:t>VLAN данных </a:t>
            </a:r>
            <a:r>
              <a:rPr lang="ru-RU" sz="1200" dirty="0"/>
              <a:t>—</a:t>
            </a:r>
            <a:r>
              <a:rPr lang="ru-RU" sz="1200" dirty="0" smtClean="0"/>
              <a:t> виртуальные локальные сети данных обычно создаются для отдельных групп пользователей или устройств. Они передают пользовательский трафик.</a:t>
            </a:r>
          </a:p>
          <a:p>
            <a:pPr lvl="1"/>
            <a:r>
              <a:rPr lang="ru-RU" sz="1200" b="1" dirty="0"/>
              <a:t>VLAN с нетегированным трафиком </a:t>
            </a:r>
            <a:r>
              <a:rPr lang="ru-RU" sz="1200" dirty="0" smtClean="0"/>
              <a:t>— сеть VLAN, которая передает весь нетегированный трафик. Это трафик, который не исходит из порта сети VLAN (например, трафик BPDU STP, которым обмениваются коммутаторы с поддержкой STP). Сетью VLAN с нетегированным трафиком по умолчанию является сеть VLAN 1.</a:t>
            </a:r>
          </a:p>
          <a:p>
            <a:pPr lvl="1"/>
            <a:r>
              <a:rPr lang="ru-RU" sz="1200" b="1" dirty="0"/>
              <a:t>VLAN управления </a:t>
            </a:r>
            <a:r>
              <a:rPr lang="ru-RU" sz="1200" dirty="0" smtClean="0"/>
              <a:t>— сеть VLAN, которая создается для передачи трафика управления сетью, включая SSH, SNMP, системный журнал и др. По умолчанию для управления сетью используется сеть VLAN 1.</a:t>
            </a:r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350" dirty="0">
                <a:latin typeface="Arial" charset="0"/>
              </a:rPr>
              <a:t>Обзор сетей VLAN</a:t>
            </a:r>
            <a:r>
              <a:t/>
            </a:r>
            <a:br/>
            <a:r>
              <a:rPr lang="ru-RU" dirty="0">
                <a:latin typeface="Arial" charset="0"/>
              </a:rPr>
              <a:t>Типы сетей VLAN</a:t>
            </a:r>
            <a:endParaRPr lang="ru-RU" dirty="0">
              <a:solidFill>
                <a:srgbClr val="00B0F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978" y="1255854"/>
            <a:ext cx="4163645" cy="20540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73600" y="892433"/>
            <a:ext cx="38050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Назначение сети VLAN по умолчанию</a:t>
            </a:r>
          </a:p>
        </p:txBody>
      </p:sp>
      <p:sp>
        <p:nvSpPr>
          <p:cNvPr id="5" name="Rectangle 4"/>
          <p:cNvSpPr/>
          <p:nvPr/>
        </p:nvSpPr>
        <p:spPr>
          <a:xfrm>
            <a:off x="4673600" y="3272802"/>
            <a:ext cx="4464000" cy="461665"/>
          </a:xfrm>
          <a:prstGeom prst="rect">
            <a:avLst/>
          </a:prstGeom>
        </p:spPr>
        <p:txBody>
          <a:bodyPr wrap="square" rIns="72000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+mn-lt"/>
              </a:rPr>
              <a:t>Изначально все порты коммутатора относятся </a:t>
            </a:r>
            <a:r>
              <a:rPr lang="ru-RU" sz="1200" dirty="0" smtClean="0">
                <a:solidFill>
                  <a:srgbClr val="000000"/>
                </a:solidFill>
                <a:latin typeface="+mn-lt"/>
              </a:rPr>
              <a:t>к сети </a:t>
            </a:r>
            <a:r>
              <a:rPr lang="ru-RU" sz="1200" dirty="0">
                <a:solidFill>
                  <a:srgbClr val="000000"/>
                </a:solidFill>
                <a:latin typeface="+mn-lt"/>
              </a:rPr>
              <a:t>VLAN 1.</a:t>
            </a:r>
          </a:p>
        </p:txBody>
      </p:sp>
    </p:spTree>
    <p:extLst>
      <p:ext uri="{BB962C8B-B14F-4D97-AF65-F5344CB8AC3E}">
        <p14:creationId xmlns:p14="http://schemas.microsoft.com/office/powerpoint/2010/main" xmlns="" val="3068673309"/>
      </p:ext>
    </p:extLst>
  </p:cSld>
  <p:clrMapOvr>
    <a:masterClrMapping/>
  </p:clrMapOvr>
  <p:transition spd="med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4" y="798945"/>
            <a:ext cx="4956972" cy="1747486"/>
          </a:xfrm>
        </p:spPr>
        <p:txBody>
          <a:bodyPr/>
          <a:lstStyle/>
          <a:p>
            <a:pPr>
              <a:lnSpc>
                <a:spcPct val="98000"/>
              </a:lnSpc>
            </a:pPr>
            <a:r>
              <a:rPr lang="ru-RU" dirty="0" smtClean="0"/>
              <a:t>Для обслуживания чувствительного к задержкам трафика голосовых данных коммутаторы Cisco поддерживают голосовую VLAN со следующими требованиями.</a:t>
            </a:r>
          </a:p>
          <a:p>
            <a:pPr lvl="1">
              <a:lnSpc>
                <a:spcPct val="98000"/>
              </a:lnSpc>
            </a:pPr>
            <a:r>
              <a:rPr lang="ru-RU" dirty="0" smtClean="0"/>
              <a:t>Гарантированная пропускная способность </a:t>
            </a:r>
          </a:p>
          <a:p>
            <a:pPr lvl="1">
              <a:lnSpc>
                <a:spcPct val="98000"/>
              </a:lnSpc>
            </a:pPr>
            <a:r>
              <a:rPr lang="ru-RU" dirty="0" smtClean="0"/>
              <a:t>Задержка менее 150 мс во всей сети для обеспечения качественной передачи голоса</a:t>
            </a:r>
          </a:p>
          <a:p>
            <a:pPr lvl="1">
              <a:lnSpc>
                <a:spcPct val="98000"/>
              </a:lnSpc>
            </a:pPr>
            <a:r>
              <a:rPr lang="ru-RU" dirty="0" smtClean="0"/>
              <a:t>Приоритет передачи перед другими типами сетевого трафика</a:t>
            </a:r>
          </a:p>
          <a:p>
            <a:pPr lvl="1">
              <a:lnSpc>
                <a:spcPct val="98000"/>
              </a:lnSpc>
            </a:pPr>
            <a:r>
              <a:rPr lang="ru-RU" dirty="0" smtClean="0"/>
              <a:t>Возможность маршрутизации в обход перегруженных участков</a:t>
            </a:r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350" dirty="0">
                <a:latin typeface="Arial" charset="0"/>
              </a:rPr>
              <a:t>Обзор сетей VLAN</a:t>
            </a:r>
            <a:r>
              <a:t/>
            </a:r>
            <a:br/>
            <a:r>
              <a:rPr lang="ru-RU" dirty="0">
                <a:latin typeface="Arial" charset="0"/>
              </a:rPr>
              <a:t>Голосовые сети VLAN</a:t>
            </a:r>
            <a:endParaRPr lang="ru-RU" dirty="0">
              <a:solidFill>
                <a:srgbClr val="00B0F0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244" y="708188"/>
            <a:ext cx="3721838" cy="2656897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44064" y="3649713"/>
            <a:ext cx="8707836" cy="108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8000"/>
              </a:lnSpc>
            </a:pPr>
            <a:r>
              <a:rPr lang="ru-RU" dirty="0" smtClean="0"/>
              <a:t>Функции голосовой сети VLAN позволяют портам доступа передавать трафик голосовых данных пользователей и IP-связи.</a:t>
            </a:r>
          </a:p>
          <a:p>
            <a:pPr lvl="1">
              <a:lnSpc>
                <a:spcPct val="98000"/>
              </a:lnSpc>
            </a:pPr>
            <a:r>
              <a:rPr lang="ru-RU" dirty="0" smtClean="0"/>
              <a:t>На рисунке интерфейс F0/18 коммутатора S3 настроен для тегирования трафика с компьютера студента в сети VLAN 20 и трафика голосовых данных в сети VLAN 150.</a:t>
            </a:r>
          </a:p>
        </p:txBody>
      </p:sp>
    </p:spTree>
    <p:extLst>
      <p:ext uri="{BB962C8B-B14F-4D97-AF65-F5344CB8AC3E}">
        <p14:creationId xmlns:p14="http://schemas.microsoft.com/office/powerpoint/2010/main" xmlns="" val="1033241165"/>
      </p:ext>
    </p:extLst>
  </p:cSld>
  <p:clrMapOvr>
    <a:masterClrMapping/>
  </p:clrMapOvr>
  <p:transition spd="med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Обзор сетей VLAN</a:t>
            </a:r>
            <a:r>
              <a:t/>
            </a:r>
            <a:br/>
            <a:r>
              <a:rPr lang="ru-RU" smtClean="0"/>
              <a:t>Packet Tracer. Получатели широковещательной рассылки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5967" y="798513"/>
            <a:ext cx="4550478" cy="41560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40551111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Эта презентация PowerPoint состоит из двух частей:</a:t>
            </a:r>
          </a:p>
          <a:p>
            <a:r>
              <a:rPr lang="ru-RU" smtClean="0"/>
              <a:t>Руководство по планированию для инструкторов</a:t>
            </a:r>
            <a:endParaRPr lang="ru-RU" dirty="0"/>
          </a:p>
          <a:p>
            <a:pPr lvl="1"/>
            <a:r>
              <a:rPr lang="ru-RU" smtClean="0"/>
              <a:t>Ознакомительная информация по главе</a:t>
            </a:r>
          </a:p>
          <a:p>
            <a:pPr lvl="1"/>
            <a:r>
              <a:rPr lang="ru-RU" smtClean="0"/>
              <a:t>Методические пособия</a:t>
            </a:r>
          </a:p>
          <a:p>
            <a:r>
              <a:rPr lang="ru-RU" smtClean="0"/>
              <a:t>Презентация перед классом для инструктора</a:t>
            </a:r>
          </a:p>
          <a:p>
            <a:pPr lvl="1"/>
            <a:r>
              <a:rPr lang="ru-RU" smtClean="0"/>
              <a:t>Дополнительные слайды, которые можно использовать в классе</a:t>
            </a:r>
          </a:p>
          <a:p>
            <a:pPr lvl="1"/>
            <a:r>
              <a:rPr lang="ru-RU" smtClean="0"/>
              <a:t>Начало на слайде № 12</a:t>
            </a:r>
          </a:p>
          <a:p>
            <a:pPr lvl="1"/>
            <a:endParaRPr lang="ru-RU" dirty="0"/>
          </a:p>
          <a:p>
            <a:r>
              <a:rPr lang="ru-RU" b="1" dirty="0"/>
              <a:t>Примечание.</a:t>
            </a:r>
            <a:r>
              <a:rPr lang="ru-RU" smtClean="0"/>
              <a:t> Перед предоставлением общего доступа удалите руководство по планированию из данной презентации.</a:t>
            </a:r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Материалы для инструкторов. Глава 6. Руководство по планированию</a:t>
            </a:r>
          </a:p>
        </p:txBody>
      </p:sp>
    </p:spTree>
    <p:extLst>
      <p:ext uri="{BB962C8B-B14F-4D97-AF65-F5344CB8AC3E}">
        <p14:creationId xmlns:p14="http://schemas.microsoft.com/office/powerpoint/2010/main" xmlns="" val="3599581950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5641" y="974325"/>
            <a:ext cx="3814023" cy="3927875"/>
          </a:xfrm>
        </p:spPr>
        <p:txBody>
          <a:bodyPr/>
          <a:lstStyle/>
          <a:p>
            <a:r>
              <a:rPr lang="ru-RU" dirty="0" smtClean="0"/>
              <a:t>Магистраль сетей VLAN — это двухточечный канал связи, который обслуживает более одной сети VLAN.</a:t>
            </a:r>
          </a:p>
          <a:p>
            <a:pPr lvl="1"/>
            <a:r>
              <a:rPr lang="ru-RU" dirty="0" smtClean="0"/>
              <a:t>Обычно она устанавливается между коммутаторами для поддержки обмена данными между сетями VLAN.</a:t>
            </a:r>
          </a:p>
          <a:p>
            <a:pPr lvl="1"/>
            <a:r>
              <a:rPr lang="ru-RU" dirty="0" smtClean="0"/>
              <a:t>Магистраль сетей VLAN или магистральные порты не </a:t>
            </a:r>
            <a:r>
              <a:rPr lang="ru-RU" smtClean="0"/>
              <a:t>привязаны к какой-либо </a:t>
            </a:r>
            <a:r>
              <a:rPr lang="ru-RU" dirty="0" smtClean="0"/>
              <a:t>сети VLAN.</a:t>
            </a:r>
          </a:p>
          <a:p>
            <a:endParaRPr lang="ru-RU" dirty="0"/>
          </a:p>
          <a:p>
            <a:r>
              <a:rPr lang="ru-RU" dirty="0" smtClean="0"/>
              <a:t>Cisco IOS поддерживает IEEE 802.1q — популярный протокол магистральных каналов сетей VLAN.</a:t>
            </a:r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Сети VLAN в среде с несколькими коммутаторами</a:t>
            </a:r>
            <a:r>
              <a:t/>
            </a:r>
            <a:br/>
            <a:r>
              <a:rPr lang="ru-RU" smtClean="0"/>
              <a:t>Магистрали сетей VLAN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791" y="710043"/>
            <a:ext cx="5019736" cy="30617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69664" y="3797191"/>
            <a:ext cx="50199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400" dirty="0">
                <a:solidFill>
                  <a:srgbClr val="000000"/>
                </a:solidFill>
                <a:latin typeface="+mn-lt"/>
              </a:rPr>
              <a:t>Каналы между коммутаторами S1 и S2, а также между S1 и S3 настроены для передачи трафика, отправляемого по всей сети из VLAN 10, 20, 30 и 99. </a:t>
            </a:r>
          </a:p>
        </p:txBody>
      </p:sp>
    </p:spTree>
    <p:extLst>
      <p:ext uri="{BB962C8B-B14F-4D97-AF65-F5344CB8AC3E}">
        <p14:creationId xmlns:p14="http://schemas.microsoft.com/office/powerpoint/2010/main" xmlns="" val="2229725290"/>
      </p:ext>
    </p:extLst>
  </p:cSld>
  <p:clrMapOvr>
    <a:masterClrMapping/>
  </p:clrMapOvr>
  <p:transition spd="med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559" y="2425700"/>
            <a:ext cx="4791724" cy="221574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901699"/>
            <a:ext cx="8941620" cy="1524001"/>
          </a:xfrm>
        </p:spPr>
        <p:txBody>
          <a:bodyPr/>
          <a:lstStyle/>
          <a:p>
            <a:r>
              <a:rPr lang="ru-RU" sz="1200" dirty="0" smtClean="0"/>
              <a:t>Если порт коммутатора получает фрейм широковещательной рассылки, он пересылает его через все порты, за исключением исходного порта. </a:t>
            </a:r>
          </a:p>
          <a:p>
            <a:pPr lvl="1"/>
            <a:r>
              <a:rPr lang="ru-RU" sz="1100" dirty="0" smtClean="0"/>
              <a:t>В конечном итоге вся сеть получает широковещательную рассылку, поскольку сеть является широковещательным доменом.</a:t>
            </a:r>
          </a:p>
          <a:p>
            <a:r>
              <a:rPr lang="ru-RU" sz="1200" dirty="0" smtClean="0"/>
              <a:t>С помощью сетей VLAN можно ограничивать распространение кадров широковещательной рассылки, поскольку каждая сеть VLAN сама является доменом широковещательной рассылки.</a:t>
            </a:r>
          </a:p>
          <a:p>
            <a:pPr lvl="1"/>
            <a:r>
              <a:rPr lang="ru-RU" sz="1100" dirty="0" smtClean="0"/>
              <a:t>Сети VLAN помогают контролировать распространение кадров широковещательной рассылки и их влияние на сеть.</a:t>
            </a:r>
          </a:p>
          <a:p>
            <a:pPr lvl="1"/>
            <a:endParaRPr lang="ru-RU" sz="1200" dirty="0"/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Сети VLAN в среде с несколькими коммутаторами</a:t>
            </a:r>
            <a:r>
              <a:rPr dirty="0"/>
              <a:t/>
            </a:r>
            <a:br>
              <a:rPr dirty="0"/>
            </a:br>
            <a:r>
              <a:rPr lang="ru-RU" sz="1900" dirty="0" smtClean="0"/>
              <a:t>Управление доменами широковещательной рассылки с помощью сетей VLAN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44065" y="2639028"/>
            <a:ext cx="4149093" cy="2002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/>
              <a:t>На рисунке компьютер PC1 в сети VLAN 10 отправляет фрейм широковещательной рассылки.</a:t>
            </a:r>
          </a:p>
          <a:p>
            <a:pPr lvl="1"/>
            <a:r>
              <a:rPr lang="ru-RU" sz="1100" dirty="0" smtClean="0"/>
              <a:t>Магистральные каналы между коммутаторами S2–S1 и S1–S3 выполняют широковещательную рассылку на другие устройства в сети VLAN 10. </a:t>
            </a:r>
          </a:p>
          <a:p>
            <a:pPr lvl="1"/>
            <a:r>
              <a:rPr lang="ru-RU" sz="1100" dirty="0" smtClean="0"/>
              <a:t>Поскольку эту широковещательную рассылку получают только устройства, которые </a:t>
            </a:r>
            <a:r>
              <a:rPr lang="ru-RU" sz="1100" smtClean="0"/>
              <a:t>находятся в этой </a:t>
            </a:r>
            <a:r>
              <a:rPr lang="ru-RU" sz="1100" dirty="0" smtClean="0"/>
              <a:t>сети VLAN, ее получит и компьютер PC4.</a:t>
            </a:r>
          </a:p>
          <a:p>
            <a:pPr lvl="1"/>
            <a:endParaRPr lang="ru-RU" sz="1100" dirty="0"/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xmlns="" val="3215407580"/>
      </p:ext>
    </p:extLst>
  </p:cSld>
  <p:clrMapOvr>
    <a:masterClrMapping/>
  </p:clrMapOvr>
  <p:transition spd="med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4065" y="889000"/>
            <a:ext cx="8999936" cy="4065263"/>
          </a:xfrm>
        </p:spPr>
        <p:txBody>
          <a:bodyPr/>
          <a:lstStyle/>
          <a:p>
            <a:r>
              <a:rPr lang="ru-RU" sz="1400" dirty="0" smtClean="0"/>
              <a:t>Перед пересылкой через магистральный канал кадр должен быть снабжен тегом с </a:t>
            </a:r>
            <a:r>
              <a:rPr lang="ru-RU" sz="1400" smtClean="0"/>
              <a:t>информацией о сети </a:t>
            </a:r>
            <a:r>
              <a:rPr lang="ru-RU" sz="1400" dirty="0" smtClean="0"/>
              <a:t>VLAN, из которой он исходит.</a:t>
            </a:r>
          </a:p>
          <a:p>
            <a:pPr lvl="1"/>
            <a:r>
              <a:rPr lang="ru-RU" sz="1200" dirty="0" smtClean="0"/>
              <a:t>Тегирование кадров — это процесс добавления в кадр заголовка с идентификацией сети VLAN. </a:t>
            </a:r>
          </a:p>
          <a:p>
            <a:pPr lvl="1"/>
            <a:r>
              <a:rPr lang="ru-RU" sz="1200" dirty="0" smtClean="0"/>
              <a:t>Он используется для правильной передачи нескольких кадров сети VLAN по магистральному каналу.</a:t>
            </a:r>
          </a:p>
          <a:p>
            <a:pPr>
              <a:spcBef>
                <a:spcPts val="1200"/>
              </a:spcBef>
            </a:pPr>
            <a:r>
              <a:rPr lang="ru-RU" sz="1400" dirty="0" smtClean="0"/>
              <a:t>IEEE 802.1Q — один из самых распространенных протоколов VTP, определяющий структуру тегирующего заголовка, добавляемого в кадр.</a:t>
            </a:r>
          </a:p>
          <a:p>
            <a:pPr lvl="1"/>
            <a:endParaRPr lang="ru-RU" sz="1200" dirty="0"/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Сети VLAN в среде с несколькими коммутаторами</a:t>
            </a:r>
            <a:r>
              <a:t/>
            </a:r>
            <a:br/>
            <a:r>
              <a:rPr lang="ru-RU" smtClean="0"/>
              <a:t>Тегирование кадров Ethernet для идентификации сети VLAN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612" y="2373962"/>
            <a:ext cx="3804257" cy="2549661"/>
          </a:xfrm>
          <a:prstGeom prst="rect">
            <a:avLst/>
          </a:prstGeom>
        </p:spPr>
      </p:pic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144065" y="2621667"/>
            <a:ext cx="4865547" cy="237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sz="1200" dirty="0" smtClean="0"/>
              <a:t>Коммутаторы добавляют тегирующую информацию VLAN после поля исходного MAC-адреса.</a:t>
            </a:r>
          </a:p>
          <a:p>
            <a:pPr lvl="1"/>
            <a:r>
              <a:rPr lang="ru-RU" sz="1200" dirty="0" smtClean="0"/>
              <a:t>В число имеющихся в теге VLAN протокола 802.1Q полей входит поле идентификатора сети VLAN (VID).</a:t>
            </a:r>
          </a:p>
          <a:p>
            <a:pPr lvl="1"/>
            <a:r>
              <a:rPr lang="ru-RU" sz="1200" dirty="0" smtClean="0"/>
              <a:t>Магистральные каналы добавляют информацию тега перед отправкой кадра, а затем удаляют теги перед пересылкой кадров через немагистральные порты.</a:t>
            </a:r>
          </a:p>
        </p:txBody>
      </p:sp>
    </p:spTree>
    <p:extLst>
      <p:ext uri="{BB962C8B-B14F-4D97-AF65-F5344CB8AC3E}">
        <p14:creationId xmlns:p14="http://schemas.microsoft.com/office/powerpoint/2010/main" xmlns="" val="996312018"/>
      </p:ext>
    </p:extLst>
  </p:cSld>
  <p:clrMapOvr>
    <a:masterClrMapping/>
  </p:clrMapOvr>
  <p:transition spd="med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4065" y="988181"/>
            <a:ext cx="4860899" cy="3418719"/>
          </a:xfrm>
        </p:spPr>
        <p:txBody>
          <a:bodyPr/>
          <a:lstStyle/>
          <a:p>
            <a:r>
              <a:rPr lang="ru-RU" sz="1400" dirty="0" smtClean="0"/>
              <a:t>Управляющий трафик, отправляемый в сети </a:t>
            </a:r>
            <a:r>
              <a:rPr lang="ru-RU" sz="1400" smtClean="0"/>
              <a:t>VLAN с нетегированным </a:t>
            </a:r>
            <a:r>
              <a:rPr lang="ru-RU" sz="1400" dirty="0" smtClean="0"/>
              <a:t>трафиком, тегировать не следует. </a:t>
            </a:r>
          </a:p>
          <a:p>
            <a:r>
              <a:rPr lang="ru-RU" sz="1400" dirty="0" smtClean="0"/>
              <a:t>Кадры, полученные без тегов, остаются без </a:t>
            </a:r>
            <a:r>
              <a:rPr lang="ru-RU" sz="1400" smtClean="0"/>
              <a:t>тегов и при </a:t>
            </a:r>
            <a:r>
              <a:rPr lang="ru-RU" sz="1400" dirty="0" smtClean="0"/>
              <a:t>пересылке помещаются в сеть VLAN с нетегированным трафиком.</a:t>
            </a:r>
          </a:p>
          <a:p>
            <a:r>
              <a:rPr lang="ru-RU" sz="1400" dirty="0" smtClean="0"/>
              <a:t>Если с сетью VLAN с нетегированным трафиком не связаны никакие порты, а также нет других магистральных каналов, то кадр отбрасывается.</a:t>
            </a:r>
          </a:p>
          <a:p>
            <a:r>
              <a:rPr lang="ru-RU" sz="1400" dirty="0" smtClean="0"/>
              <a:t>При настройке порта коммутатора Cisco настраивайте устройства таким образом, чтобы они не отправляли тегированные кадры по сети </a:t>
            </a:r>
            <a:r>
              <a:rPr lang="ru-RU" sz="1400" smtClean="0"/>
              <a:t>VLAN с нетегированным </a:t>
            </a:r>
            <a:r>
              <a:rPr lang="ru-RU" sz="1400" dirty="0" smtClean="0"/>
              <a:t>трафиком. </a:t>
            </a:r>
          </a:p>
          <a:p>
            <a:r>
              <a:rPr lang="ru-RU" sz="1400" dirty="0" smtClean="0"/>
              <a:t>В коммутаторах Cisco сеть VLAN с нетегированным трафиком по умолчанию обозначена VLAN 1.</a:t>
            </a:r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Сети VLAN в среде с несколькими коммутаторами</a:t>
            </a:r>
            <a:r>
              <a:rPr dirty="0"/>
              <a:t/>
            </a:r>
            <a:br>
              <a:rPr dirty="0"/>
            </a:br>
            <a:r>
              <a:rPr lang="ru-RU" sz="2100" dirty="0" smtClean="0"/>
              <a:t>VLAN с нетегированным трафиком и тегирование по протоколу 802.1Q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964" y="1077247"/>
            <a:ext cx="3693808" cy="244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8085365"/>
      </p:ext>
    </p:extLst>
  </p:cSld>
  <p:clrMapOvr>
    <a:masterClrMapping/>
  </p:clrMapOvr>
  <p:transition spd="med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6" y="981471"/>
            <a:ext cx="4139456" cy="2815829"/>
          </a:xfrm>
        </p:spPr>
        <p:txBody>
          <a:bodyPr/>
          <a:lstStyle/>
          <a:p>
            <a:r>
              <a:rPr lang="ru-RU" sz="1200" dirty="0" smtClean="0"/>
              <a:t>Для порта доступа, к которому подключен IP-телефон Cisco, можно настроить использование двух отдельных сетей VLAN: </a:t>
            </a:r>
          </a:p>
          <a:p>
            <a:pPr lvl="1"/>
            <a:r>
              <a:rPr lang="ru-RU" sz="1100" dirty="0" smtClean="0"/>
              <a:t>VLAN для трафика голосовых данных; </a:t>
            </a:r>
          </a:p>
          <a:p>
            <a:pPr lvl="1"/>
            <a:r>
              <a:rPr lang="ru-RU" sz="1100" dirty="0" smtClean="0"/>
              <a:t>VLAN для трафика данных от устройства, подключенного к телефону. </a:t>
            </a:r>
          </a:p>
          <a:p>
            <a:pPr lvl="1"/>
            <a:endParaRPr lang="ru-RU" sz="1000" dirty="0"/>
          </a:p>
          <a:p>
            <a:r>
              <a:rPr lang="ru-RU" sz="1200" dirty="0" smtClean="0"/>
              <a:t>Канал между коммутатором и IP-телефоном действует как магистраль для передачи трафика из обеих сетей VLAN.</a:t>
            </a:r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Сети VLAN в среде с несколькими коммутаторами</a:t>
            </a:r>
            <a:r>
              <a:t/>
            </a:r>
            <a:br/>
            <a:r>
              <a:rPr lang="ru-RU" smtClean="0"/>
              <a:t>Тегирование голосовой сети VLAN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022" y="708603"/>
            <a:ext cx="4267200" cy="2740403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241800" y="3449007"/>
            <a:ext cx="4911278" cy="186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4400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6000"/>
              </a:lnSpc>
            </a:pPr>
            <a:r>
              <a:rPr lang="ru-RU" sz="1100" dirty="0"/>
              <a:t>IP-телефон Cisco имеет встроенный трехпортовый коммутатор 10/100, выделенный для следующих устройств:</a:t>
            </a:r>
          </a:p>
          <a:p>
            <a:pPr lvl="1">
              <a:lnSpc>
                <a:spcPct val="96000"/>
              </a:lnSpc>
            </a:pPr>
            <a:r>
              <a:rPr lang="ru-RU" sz="1100" dirty="0" smtClean="0"/>
              <a:t>порт 1 подключается к коммутатору или другому устройству VoIP;</a:t>
            </a:r>
          </a:p>
          <a:p>
            <a:pPr lvl="1">
              <a:lnSpc>
                <a:spcPct val="96000"/>
              </a:lnSpc>
            </a:pPr>
            <a:r>
              <a:rPr lang="ru-RU" sz="1100" dirty="0" smtClean="0"/>
              <a:t>порт 2 — это внутренний интерфейс 10/100, через который передается трафик IP-телефона;</a:t>
            </a:r>
          </a:p>
          <a:p>
            <a:pPr lvl="1">
              <a:lnSpc>
                <a:spcPct val="96000"/>
              </a:lnSpc>
            </a:pPr>
            <a:r>
              <a:rPr lang="ru-RU" sz="1100" dirty="0" smtClean="0"/>
              <a:t>порт 3 (порт доступа) подключается к ПК или другому устройству.</a:t>
            </a:r>
          </a:p>
          <a:p>
            <a:pPr>
              <a:lnSpc>
                <a:spcPct val="96000"/>
              </a:lnSpc>
            </a:pP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xmlns="" val="844475853"/>
      </p:ext>
    </p:extLst>
  </p:cSld>
  <p:clrMapOvr>
    <a:masterClrMapping/>
  </p:clrMapOvr>
  <p:transition spd="med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Сети VLAN в среде с несколькими коммутаторами</a:t>
            </a:r>
            <a:r>
              <a:t/>
            </a:r>
            <a:br/>
            <a:r>
              <a:rPr lang="ru-RU" smtClean="0"/>
              <a:t>Packet Tracer. Исследование реализации сети VLAN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644" y="798944"/>
            <a:ext cx="5157713" cy="41656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517553405"/>
      </p:ext>
    </p:extLst>
  </p:cSld>
  <p:clrMapOvr>
    <a:masterClrMapping/>
  </p:clrMapOvr>
  <p:transition spd="med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ru-RU" smtClean="0"/>
              <a:t>6.2 Реализация сети VLAN</a:t>
            </a:r>
          </a:p>
        </p:txBody>
      </p:sp>
    </p:spTree>
    <p:extLst>
      <p:ext uri="{BB962C8B-B14F-4D97-AF65-F5344CB8AC3E}">
        <p14:creationId xmlns:p14="http://schemas.microsoft.com/office/powerpoint/2010/main" xmlns="" val="2588198950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28858" y="1275290"/>
            <a:ext cx="4187835" cy="498974"/>
          </a:xfrm>
        </p:spPr>
        <p:txBody>
          <a:bodyPr/>
          <a:lstStyle/>
          <a:p>
            <a:r>
              <a:rPr lang="ru-RU" dirty="0" smtClean="0"/>
              <a:t>Коммутаторы Cisco Catalyst 2960 и 3560 способны поддерживать более 4000 сетей VLAN.</a:t>
            </a:r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Назначение сети VLAN</a:t>
            </a:r>
            <a:r>
              <a:t/>
            </a:r>
            <a:br/>
            <a:r>
              <a:rPr lang="ru-RU" smtClean="0"/>
              <a:t>Диапазоны сетей VLAN на коммутаторах Catalyst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858" y="2056676"/>
            <a:ext cx="4187835" cy="2090089"/>
          </a:xfrm>
          <a:prstGeom prst="rect">
            <a:avLst/>
          </a:prstGeom>
        </p:spPr>
      </p:pic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108906" y="827970"/>
            <a:ext cx="4619952" cy="222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/>
              <a:t>Сети VLAN делятся на две категории.</a:t>
            </a:r>
          </a:p>
          <a:p>
            <a:pPr lvl="1"/>
            <a:r>
              <a:rPr lang="ru-RU" b="1" dirty="0"/>
              <a:t>Сети VLAN из стандартного диапазона</a:t>
            </a:r>
          </a:p>
          <a:p>
            <a:pPr lvl="2"/>
            <a:r>
              <a:rPr lang="ru-RU" sz="1300" dirty="0"/>
              <a:t>Номера сетей VLAN в диапазоне от 1 до 1005</a:t>
            </a:r>
          </a:p>
          <a:p>
            <a:pPr lvl="2"/>
            <a:r>
              <a:rPr lang="ru-RU" sz="1300" dirty="0"/>
              <a:t>Параметры конфигурации хранятся в файле vlan.dat (во флеш-памяти)</a:t>
            </a:r>
          </a:p>
          <a:p>
            <a:pPr lvl="2"/>
            <a:r>
              <a:rPr lang="ru-RU" sz="1300" dirty="0"/>
              <a:t>Идентификаторы от 1002 до 1005 резервируются для устаревших сетей VLAN Token Ring и FDDI. Они создаются автоматически и не могут быть удалены.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108906" y="3101720"/>
            <a:ext cx="4619952" cy="150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b="1" dirty="0"/>
              <a:t>Сети VLAN расширенного диапазона</a:t>
            </a:r>
          </a:p>
          <a:p>
            <a:pPr lvl="2"/>
            <a:r>
              <a:rPr lang="ru-RU" sz="1300" dirty="0"/>
              <a:t>Номера сетей VLAN в диапазоне от 1006 до 4096</a:t>
            </a:r>
          </a:p>
          <a:p>
            <a:pPr lvl="2"/>
            <a:r>
              <a:rPr lang="ru-RU" sz="1300" dirty="0"/>
              <a:t>Параметры, сохраненные в файле текущей конфигурации (NVRAM)</a:t>
            </a:r>
          </a:p>
          <a:p>
            <a:pPr lvl="2"/>
            <a:r>
              <a:rPr lang="ru-RU" sz="1300" dirty="0"/>
              <a:t>Протокол VTP не распознает сети VLAN расширенного диапазона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4938325"/>
      </p:ext>
    </p:extLst>
  </p:cSld>
  <p:clrMapOvr>
    <a:masterClrMapping/>
  </p:clrMapOvr>
  <p:transition spd="med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350" dirty="0">
                <a:latin typeface="Arial" charset="0"/>
              </a:rPr>
              <a:t>Назначение сети VLAN</a:t>
            </a:r>
            <a:r>
              <a:t/>
            </a:r>
            <a:br/>
            <a:r>
              <a:rPr lang="ru-RU" dirty="0">
                <a:latin typeface="Arial" charset="0"/>
              </a:rPr>
              <a:t>Создание сети VLAN</a:t>
            </a:r>
            <a:endParaRPr lang="ru-RU" dirty="0">
              <a:solidFill>
                <a:srgbClr val="00B0F0"/>
              </a:solidFill>
              <a:latin typeface="Arial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98523" y="2219832"/>
            <a:ext cx="3572161" cy="22832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523" y="878916"/>
            <a:ext cx="6243173" cy="126073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442" y="2471612"/>
            <a:ext cx="2115871" cy="69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1239551"/>
      </p:ext>
    </p:extLst>
  </p:cSld>
  <p:clrMapOvr>
    <a:masterClrMapping/>
  </p:clrMapOvr>
  <p:transition spd="med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350" dirty="0">
                <a:latin typeface="Arial" charset="0"/>
              </a:rPr>
              <a:t>Назначение сети VLAN</a:t>
            </a:r>
            <a:r>
              <a:t/>
            </a:r>
            <a:br/>
            <a:r>
              <a:rPr lang="ru-RU" dirty="0">
                <a:latin typeface="Arial" charset="0"/>
              </a:rPr>
              <a:t>Назначение портов сетям VLAN</a:t>
            </a:r>
            <a:endParaRPr lang="ru-RU" dirty="0">
              <a:solidFill>
                <a:srgbClr val="00B0F0"/>
              </a:solidFill>
              <a:latin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116" y="2156027"/>
            <a:ext cx="2894968" cy="1933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3665" y="3994424"/>
            <a:ext cx="1870835" cy="5071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5756" y="851248"/>
            <a:ext cx="4332488" cy="106764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7664" y="2144764"/>
            <a:ext cx="2758887" cy="9577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2604" y="3197258"/>
            <a:ext cx="1696805" cy="12010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9898" y="2063747"/>
            <a:ext cx="3931920" cy="2560320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100" b="1" dirty="0">
                <a:solidFill>
                  <a:srgbClr val="000000"/>
                </a:solidFill>
              </a:rPr>
              <a:t>Пример 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57659" y="2063748"/>
            <a:ext cx="3931920" cy="2560320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100" b="1" dirty="0">
                <a:solidFill>
                  <a:srgbClr val="000000"/>
                </a:solidFill>
              </a:rPr>
              <a:t>Пример 2</a:t>
            </a:r>
          </a:p>
        </p:txBody>
      </p:sp>
    </p:spTree>
    <p:extLst>
      <p:ext uri="{BB962C8B-B14F-4D97-AF65-F5344CB8AC3E}">
        <p14:creationId xmlns:p14="http://schemas.microsoft.com/office/powerpoint/2010/main" xmlns="" val="1822916125"/>
      </p:ext>
    </p:extLst>
  </p:cSld>
  <p:clrMapOvr>
    <a:masterClrMapping/>
  </p:clrMapOvr>
  <p:transition spd="med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ru-RU" smtClean="0"/>
              <a:t>Глава 6. Сети VLAN</a:t>
            </a:r>
          </a:p>
        </p:txBody>
      </p:sp>
      <p:sp>
        <p:nvSpPr>
          <p:cNvPr id="3" name="Rectangle 2"/>
          <p:cNvSpPr/>
          <p:nvPr/>
        </p:nvSpPr>
        <p:spPr>
          <a:xfrm>
            <a:off x="628650" y="34360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Routing and Switching Essentials v6.0.</a:t>
            </a:r>
            <a:r>
              <a:t/>
            </a:r>
            <a:br/>
            <a:r>
              <a:rPr lang="ru-RU" b="1" dirty="0"/>
              <a:t>Руководство по планированию</a:t>
            </a:r>
          </a:p>
        </p:txBody>
      </p:sp>
    </p:spTree>
    <p:extLst>
      <p:ext uri="{BB962C8B-B14F-4D97-AF65-F5344CB8AC3E}">
        <p14:creationId xmlns:p14="http://schemas.microsoft.com/office/powerpoint/2010/main" xmlns="" val="9142495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4065" y="836034"/>
            <a:ext cx="8853286" cy="405644"/>
          </a:xfrm>
        </p:spPr>
        <p:txBody>
          <a:bodyPr/>
          <a:lstStyle/>
          <a:p>
            <a:r>
              <a:rPr lang="ru-RU" smtClean="0"/>
              <a:t>Отмена назначения виртуальной локальной сети</a:t>
            </a:r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Назначение сети VLAN</a:t>
            </a:r>
            <a:r>
              <a:t/>
            </a:r>
            <a:br/>
            <a:r>
              <a:rPr lang="ru-RU" smtClean="0"/>
              <a:t>Изменение принадлежности портов VLAN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610" y="1204589"/>
            <a:ext cx="6226829" cy="114352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1702" y="2491422"/>
            <a:ext cx="3389556" cy="23460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75099" y="3103808"/>
            <a:ext cx="2954478" cy="1169551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</a:rPr>
              <a:t>Несмотря на то что интерфейс F0/18 ранее </a:t>
            </a:r>
            <a:r>
              <a:rPr lang="ru-RU" sz="1400" dirty="0" smtClean="0">
                <a:solidFill>
                  <a:srgbClr val="000000"/>
                </a:solidFill>
              </a:rPr>
              <a:t>был </a:t>
            </a:r>
            <a:r>
              <a:rPr lang="ru-RU" sz="1400" dirty="0">
                <a:solidFill>
                  <a:srgbClr val="000000"/>
                </a:solidFill>
              </a:rPr>
              <a:t>назначен </a:t>
            </a:r>
            <a:r>
              <a:rPr lang="en-US" sz="1400" dirty="0" smtClean="0">
                <a:solidFill>
                  <a:srgbClr val="000000"/>
                </a:solidFill>
              </a:rPr>
              <a:t/>
            </a:r>
            <a:br>
              <a:rPr lang="en-US" sz="1400" dirty="0" smtClean="0">
                <a:solidFill>
                  <a:srgbClr val="000000"/>
                </a:solidFill>
              </a:rPr>
            </a:br>
            <a:r>
              <a:rPr lang="ru-RU" sz="1400" dirty="0" smtClean="0">
                <a:solidFill>
                  <a:srgbClr val="000000"/>
                </a:solidFill>
              </a:rPr>
              <a:t>сети </a:t>
            </a:r>
            <a:r>
              <a:rPr lang="ru-RU" sz="1400" dirty="0">
                <a:solidFill>
                  <a:srgbClr val="000000"/>
                </a:solidFill>
              </a:rPr>
              <a:t>VLAN 20, это назначение сбрасывается </a:t>
            </a:r>
            <a:r>
              <a:rPr lang="ru-RU" sz="1400" dirty="0" smtClean="0">
                <a:solidFill>
                  <a:srgbClr val="000000"/>
                </a:solidFill>
              </a:rPr>
              <a:t>в назначение </a:t>
            </a:r>
            <a:r>
              <a:rPr lang="en-US" sz="1400" dirty="0" smtClean="0">
                <a:solidFill>
                  <a:srgbClr val="000000"/>
                </a:solidFill>
              </a:rPr>
              <a:t/>
            </a:r>
            <a:br>
              <a:rPr lang="en-US" sz="1400" dirty="0" smtClean="0">
                <a:solidFill>
                  <a:srgbClr val="000000"/>
                </a:solidFill>
              </a:rPr>
            </a:br>
            <a:r>
              <a:rPr lang="ru-RU" sz="1400" dirty="0" smtClean="0">
                <a:solidFill>
                  <a:srgbClr val="000000"/>
                </a:solidFill>
              </a:rPr>
              <a:t>сети </a:t>
            </a:r>
            <a:r>
              <a:rPr lang="ru-RU" sz="1400" dirty="0">
                <a:solidFill>
                  <a:srgbClr val="000000"/>
                </a:solidFill>
              </a:rPr>
              <a:t>VLAN1 по умолчанию. </a:t>
            </a:r>
          </a:p>
        </p:txBody>
      </p:sp>
      <p:sp>
        <p:nvSpPr>
          <p:cNvPr id="4" name="Right Arrow 3"/>
          <p:cNvSpPr/>
          <p:nvPr/>
        </p:nvSpPr>
        <p:spPr>
          <a:xfrm>
            <a:off x="4597759" y="3490175"/>
            <a:ext cx="643944" cy="347729"/>
          </a:xfrm>
          <a:prstGeom prst="rightArrow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81023925"/>
      </p:ext>
    </p:extLst>
  </p:cSld>
  <p:clrMapOvr>
    <a:masterClrMapping/>
  </p:clrMapOvr>
  <p:transition spd="med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Для удаления сети VLAN используется команда режима глобальной настройки </a:t>
            </a:r>
            <a:r>
              <a:rPr lang="ru-RU" b="1" dirty="0"/>
              <a:t>no vlan </a:t>
            </a:r>
            <a:r>
              <a:rPr lang="ru-RU" i="1" dirty="0"/>
              <a:t>идентификатор vlan</a:t>
            </a:r>
            <a:r>
              <a:rPr lang="ru-RU" dirty="0" smtClean="0"/>
              <a:t>.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>
              <a:spcAft>
                <a:spcPts val="200"/>
              </a:spcAft>
            </a:pPr>
            <a:endParaRPr lang="ru-RU" dirty="0"/>
          </a:p>
          <a:p>
            <a:endParaRPr lang="ru-RU" dirty="0"/>
          </a:p>
          <a:p>
            <a:r>
              <a:rPr lang="ru-RU" dirty="0" smtClean="0"/>
              <a:t>Чтобы удалить файл vlan.dat полностью, используйте команду привилегированного режима EXEC</a:t>
            </a:r>
            <a:r>
              <a:rPr lang="ru-RU" b="1" dirty="0"/>
              <a:t> delete flash:vlan.dat</a:t>
            </a:r>
            <a:r>
              <a:rPr lang="ru-RU" dirty="0" smtClean="0"/>
              <a:t>. </a:t>
            </a:r>
          </a:p>
          <a:p>
            <a:pPr lvl="1"/>
            <a:r>
              <a:rPr lang="ru-RU" dirty="0" smtClean="0"/>
              <a:t>Если файл vlan.dat находится в своем расположении по умолчанию, можно использовать сокращенную версию команды — </a:t>
            </a:r>
            <a:r>
              <a:rPr lang="ru-RU" b="1" dirty="0"/>
              <a:t>delete vlan.dat</a:t>
            </a:r>
            <a:r>
              <a:rPr lang="ru-RU" dirty="0" smtClean="0"/>
              <a:t>.</a:t>
            </a:r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Назначение сети VLAN</a:t>
            </a:r>
            <a:r>
              <a:t/>
            </a:r>
            <a:br/>
            <a:r>
              <a:rPr lang="ru-RU" smtClean="0"/>
              <a:t>Удаление сетей VLAN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788" y="1200365"/>
            <a:ext cx="3908425" cy="237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7219947"/>
      </p:ext>
    </p:extLst>
  </p:cSld>
  <p:clrMapOvr>
    <a:masterClrMapping/>
  </p:clrMapOvr>
  <p:transition spd="med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798944"/>
            <a:ext cx="8853286" cy="605179"/>
          </a:xfrm>
        </p:spPr>
        <p:txBody>
          <a:bodyPr/>
          <a:lstStyle/>
          <a:p>
            <a:r>
              <a:rPr lang="ru-RU" smtClean="0"/>
              <a:t>Настройки сетей VLAN можно проверить с помощью команд Cisco IOS </a:t>
            </a:r>
            <a:r>
              <a:rPr lang="ru-RU" b="1" dirty="0"/>
              <a:t>show vlan</a:t>
            </a:r>
            <a:r>
              <a:rPr lang="ru-RU" smtClean="0"/>
              <a:t> и </a:t>
            </a:r>
            <a:r>
              <a:rPr lang="ru-RU" b="1" dirty="0"/>
              <a:t>show interfaces</a:t>
            </a:r>
            <a:r>
              <a:rPr lang="ru-RU" smtClean="0"/>
              <a:t>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Назначение сети VLAN</a:t>
            </a:r>
            <a:r>
              <a:t/>
            </a:r>
            <a:br/>
            <a:r>
              <a:rPr lang="ru-RU" smtClean="0"/>
              <a:t>Проверка информации о сети VLAN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04" y="1410109"/>
            <a:ext cx="4062586" cy="28312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764" y="1404123"/>
            <a:ext cx="4364885" cy="265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8788147"/>
      </p:ext>
    </p:extLst>
  </p:cSld>
  <p:clrMapOvr>
    <a:masterClrMapping/>
  </p:clrMapOvr>
  <p:transition spd="med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Назначение сети VLAN</a:t>
            </a:r>
            <a:r>
              <a:t/>
            </a:r>
            <a:br/>
            <a:r>
              <a:rPr lang="ru-RU" smtClean="0"/>
              <a:t>Packet Tracer. Настройка сетей VLAN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25002" y="798513"/>
            <a:ext cx="3692408" cy="415607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023249905"/>
      </p:ext>
    </p:extLst>
  </p:cSld>
  <p:clrMapOvr>
    <a:masterClrMapping/>
  </p:clrMapOvr>
  <p:transition spd="med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350" dirty="0">
                <a:latin typeface="Arial" charset="0"/>
              </a:rPr>
              <a:t>Магистрали VLAN</a:t>
            </a:r>
            <a:r>
              <a:t/>
            </a:r>
            <a:br/>
            <a:r>
              <a:rPr lang="ru-RU" smtClean="0"/>
              <a:t>Настройка магистральных каналов IEEE 802.1q</a:t>
            </a:r>
            <a:endParaRPr lang="ru-RU" dirty="0">
              <a:solidFill>
                <a:srgbClr val="00B0F0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630" y="913244"/>
            <a:ext cx="5142741" cy="133488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618" y="2370801"/>
            <a:ext cx="3635386" cy="22530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6649" y="3263780"/>
            <a:ext cx="3477949" cy="7585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6714" y="3324137"/>
            <a:ext cx="1067636" cy="698208"/>
          </a:xfrm>
          <a:prstGeom prst="rect">
            <a:avLst/>
          </a:prstGeom>
          <a:solidFill>
            <a:schemeClr val="accent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/>
              <a:t>VLAN </a:t>
            </a:r>
            <a:r>
              <a:rPr lang="ru-RU" sz="800" dirty="0" smtClean="0"/>
              <a:t>с нетегированным </a:t>
            </a:r>
            <a:r>
              <a:rPr lang="ru-RU" sz="800" dirty="0"/>
              <a:t>трафиком</a:t>
            </a:r>
          </a:p>
          <a:p>
            <a:pPr algn="ctr"/>
            <a:r>
              <a:rPr lang="ru-RU" sz="800" dirty="0"/>
              <a:t>VLAN 99</a:t>
            </a:r>
          </a:p>
          <a:p>
            <a:pPr algn="ctr"/>
            <a:r>
              <a:rPr lang="ru-RU" sz="800" dirty="0"/>
              <a:t>172.17.99.0/24</a:t>
            </a:r>
          </a:p>
        </p:txBody>
      </p:sp>
    </p:spTree>
    <p:extLst>
      <p:ext uri="{BB962C8B-B14F-4D97-AF65-F5344CB8AC3E}">
        <p14:creationId xmlns:p14="http://schemas.microsoft.com/office/powerpoint/2010/main" xmlns="" val="899795575"/>
      </p:ext>
    </p:extLst>
  </p:cSld>
  <p:clrMapOvr>
    <a:masterClrMapping/>
  </p:clrMapOvr>
  <p:transition spd="med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350" dirty="0">
                <a:latin typeface="Arial" charset="0"/>
              </a:rPr>
              <a:t>Магистрали VLAN</a:t>
            </a:r>
            <a:r>
              <a:t/>
            </a:r>
            <a:br/>
            <a:r>
              <a:rPr lang="ru-RU" smtClean="0"/>
              <a:t>Сброс магистрали в состояние по умолчанию</a:t>
            </a:r>
            <a:endParaRPr lang="ru-RU" dirty="0">
              <a:solidFill>
                <a:srgbClr val="00B0F0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942" y="756852"/>
            <a:ext cx="5288231" cy="121350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08" y="2114138"/>
            <a:ext cx="2766291" cy="24896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5854" y="2156977"/>
            <a:ext cx="3000997" cy="21610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71059" y="2152176"/>
            <a:ext cx="1247092" cy="15401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noAutofit/>
          </a:bodyPr>
          <a:lstStyle/>
          <a:p>
            <a:r>
              <a:rPr lang="ru-RU" sz="1300" dirty="0">
                <a:solidFill>
                  <a:srgbClr val="000000"/>
                </a:solidFill>
              </a:rPr>
              <a:t>Порт F0/1 настроен как порт доступа, в силу чего функция магистрали удаляется.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518150" y="2230399"/>
            <a:ext cx="287704" cy="284201"/>
          </a:xfrm>
          <a:prstGeom prst="rightArrow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10718085"/>
      </p:ext>
    </p:extLst>
  </p:cSld>
  <p:clrMapOvr>
    <a:masterClrMapping/>
  </p:clrMapOvr>
  <p:transition spd="med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350" dirty="0">
                <a:latin typeface="Arial" charset="0"/>
              </a:rPr>
              <a:t>Магистрали VLAN</a:t>
            </a:r>
            <a:r>
              <a:t/>
            </a:r>
            <a:br/>
            <a:r>
              <a:rPr lang="ru-RU" smtClean="0"/>
              <a:t>Проверка настроек магистрали</a:t>
            </a:r>
            <a:endParaRPr lang="ru-RU" dirty="0">
              <a:solidFill>
                <a:srgbClr val="00B0F0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738" y="862458"/>
            <a:ext cx="4444525" cy="400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2234003"/>
      </p:ext>
    </p:extLst>
  </p:cSld>
  <p:clrMapOvr>
    <a:masterClrMapping/>
  </p:clrMapOvr>
  <p:transition spd="med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77367" y="798513"/>
            <a:ext cx="3787679" cy="415607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Магистрали VLAN</a:t>
            </a:r>
            <a:r>
              <a:t/>
            </a:r>
            <a:br/>
            <a:r>
              <a:rPr lang="ru-RU" smtClean="0"/>
              <a:t>Packet Tracer. Настройка магистралей</a:t>
            </a:r>
          </a:p>
        </p:txBody>
      </p:sp>
    </p:spTree>
    <p:extLst>
      <p:ext uri="{BB962C8B-B14F-4D97-AF65-F5344CB8AC3E}">
        <p14:creationId xmlns:p14="http://schemas.microsoft.com/office/powerpoint/2010/main" xmlns="" val="2974488671"/>
      </p:ext>
    </p:extLst>
  </p:cSld>
  <p:clrMapOvr>
    <a:masterClrMapping/>
  </p:clrMapOvr>
  <p:transition spd="med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Магистрали VLAN</a:t>
            </a:r>
            <a:r>
              <a:t/>
            </a:r>
            <a:br/>
            <a:r>
              <a:rPr lang="ru-RU" smtClean="0"/>
              <a:t>Лабораторная работа. Настройка сетей VLAN и магистралей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66246" y="798513"/>
            <a:ext cx="3409921" cy="415607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84454148"/>
      </p:ext>
    </p:extLst>
  </p:cSld>
  <p:clrMapOvr>
    <a:masterClrMapping/>
  </p:clrMapOvr>
  <p:transition spd="med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4065" y="988181"/>
            <a:ext cx="3778343" cy="1310519"/>
          </a:xfrm>
        </p:spPr>
        <p:txBody>
          <a:bodyPr/>
          <a:lstStyle/>
          <a:p>
            <a:r>
              <a:rPr lang="ru-RU" dirty="0" smtClean="0"/>
              <a:t>Рекомендуется связывать сеть VLAN с сетью IP.</a:t>
            </a:r>
          </a:p>
          <a:p>
            <a:pPr lvl="1"/>
            <a:r>
              <a:rPr lang="ru-RU" dirty="0" smtClean="0"/>
              <a:t>Разные сети IP должны взаимодействовать через маршрутизатор.</a:t>
            </a:r>
          </a:p>
          <a:p>
            <a:pPr lvl="1"/>
            <a:r>
              <a:rPr lang="ru-RU" dirty="0" smtClean="0"/>
              <a:t>Чтобы устройства в сети VLAN могли обмениваться данными, они должны быть подключены одной и той же </a:t>
            </a:r>
            <a:r>
              <a:rPr lang="en-US" dirty="0" smtClean="0"/>
              <a:t>⁪</a:t>
            </a:r>
            <a:r>
              <a:rPr lang="ru-RU" dirty="0" smtClean="0"/>
              <a:t>сети IP.</a:t>
            </a:r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Поиск и устранение неполадок сетей VLAN и магистралей</a:t>
            </a:r>
            <a:r>
              <a:t/>
            </a:r>
            <a:br/>
            <a:r>
              <a:rPr lang="ru-RU" smtClean="0"/>
              <a:t>Проблемы с IP-адресацией сетей VLAN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408" y="988268"/>
            <a:ext cx="4815192" cy="2961343"/>
          </a:xfrm>
          <a:prstGeom prst="rect">
            <a:avLst/>
          </a:prstGeom>
        </p:spPr>
      </p:pic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144064" y="3256548"/>
            <a:ext cx="3653235" cy="820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На рисунке компьютер PC1 не может взаимодействовать с сервером, так как ему задан неправильный IP-адрес.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64984685"/>
      </p:ext>
    </p:extLst>
  </p:cSld>
  <p:clrMapOvr>
    <a:masterClrMapping/>
  </p:clrMapOvr>
  <p:transition spd="med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30000"/>
              </a:spcBef>
              <a:buNone/>
            </a:pPr>
            <a:r>
              <a:rPr lang="ru-RU" smtClean="0"/>
              <a:t>Какие упражнения относятся к данной главе?</a:t>
            </a:r>
            <a:endParaRPr lang="ru-RU" dirty="0">
              <a:solidFill>
                <a:srgbClr val="00B0F0"/>
              </a:solidFill>
            </a:endParaRPr>
          </a:p>
          <a:p>
            <a:pPr marL="0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</p:txBody>
      </p:sp>
      <p:sp>
        <p:nvSpPr>
          <p:cNvPr id="6146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 6. Упражнения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89397752"/>
              </p:ext>
            </p:extLst>
          </p:nvPr>
        </p:nvGraphicFramePr>
        <p:xfrm>
          <a:off x="457291" y="1122081"/>
          <a:ext cx="8229418" cy="2920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733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0001"/>
                    </a:ext>
                  </a:extLst>
                </a:gridCol>
                <a:gridCol w="1857736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3156509146"/>
                    </a:ext>
                  </a:extLst>
                </a:gridCol>
                <a:gridCol w="4080076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0002"/>
                    </a:ext>
                  </a:extLst>
                </a:gridCol>
                <a:gridCol w="1161873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0003"/>
                    </a:ext>
                  </a:extLst>
                </a:gridCol>
              </a:tblGrid>
              <a:tr h="286347"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/>
                        <a:t>Страница №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/>
                        <a:t>Тип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Название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Необязательно?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0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6.0.1.2</a:t>
                      </a:r>
                    </a:p>
                  </a:txBody>
                  <a:tcPr marL="6840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Упражнение в аудитории</a:t>
                      </a:r>
                    </a:p>
                  </a:txBody>
                  <a:tcPr marL="6840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Телепакет на отпуск</a:t>
                      </a:r>
                    </a:p>
                  </a:txBody>
                  <a:tcPr marL="6840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Необязательно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40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1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6.1.1.5</a:t>
                      </a:r>
                    </a:p>
                  </a:txBody>
                  <a:tcPr marL="6840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Packet Tracer</a:t>
                      </a:r>
                    </a:p>
                  </a:txBody>
                  <a:tcPr marL="6840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Получатели широковещательной рассылки</a:t>
                      </a:r>
                      <a:endParaRPr lang="ru-RU" sz="850" dirty="0"/>
                    </a:p>
                  </a:txBody>
                  <a:tcPr marL="6840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8585B"/>
                          </a:solidFill>
                          <a:effectLst/>
                          <a:uLnTx/>
                          <a:uFillTx/>
                          <a:latin typeface="Arial"/>
                        </a:rPr>
                        <a:t>Рекомендуется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8585B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40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2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6.1.2.6</a:t>
                      </a:r>
                    </a:p>
                  </a:txBody>
                  <a:tcPr marL="6840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>
                          <a:solidFill>
                            <a:schemeClr val="dk1"/>
                          </a:solidFill>
                          <a:latin typeface="+mn-lt"/>
                        </a:rPr>
                        <a:t>Интерактивное упражнение</a:t>
                      </a:r>
                    </a:p>
                  </a:txBody>
                  <a:tcPr marL="6840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>
                          <a:solidFill>
                            <a:schemeClr val="dk1"/>
                          </a:solidFill>
                          <a:latin typeface="+mn-lt"/>
                        </a:rPr>
                        <a:t>Прогнозирование поведения коммутатора</a:t>
                      </a:r>
                    </a:p>
                  </a:txBody>
                  <a:tcPr marL="6840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85B"/>
                          </a:solidFill>
                          <a:effectLst/>
                          <a:uLnTx/>
                          <a:uFillTx/>
                          <a:latin typeface="Arial"/>
                        </a:rPr>
                        <a:t>Рекомендуется</a:t>
                      </a:r>
                    </a:p>
                  </a:txBody>
                  <a:tcPr marL="6840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3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6.1.2.7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>
                          <a:solidFill>
                            <a:schemeClr val="dk1"/>
                          </a:solidFill>
                          <a:latin typeface="+mn-lt"/>
                        </a:rPr>
                        <a:t>Packet Tracer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>
                          <a:solidFill>
                            <a:schemeClr val="dk1"/>
                          </a:solidFill>
                          <a:latin typeface="+mn-lt"/>
                        </a:rPr>
                        <a:t>Исследование методов реализации сети VLAN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>
                          <a:solidFill>
                            <a:schemeClr val="dk1"/>
                          </a:solidFill>
                          <a:latin typeface="+mn-lt"/>
                        </a:rPr>
                        <a:t>Рекомендуется</a:t>
                      </a:r>
                    </a:p>
                  </a:txBody>
                  <a:tcPr marL="6840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4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6.2.1.2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>
                          <a:solidFill>
                            <a:schemeClr val="dk1"/>
                          </a:solidFill>
                          <a:latin typeface="+mn-lt"/>
                        </a:rPr>
                        <a:t>Инструмент проверки синтаксиса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>
                          <a:solidFill>
                            <a:schemeClr val="dk1"/>
                          </a:solidFill>
                          <a:latin typeface="+mn-lt"/>
                        </a:rPr>
                        <a:t>Создание сети VLAN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>
                          <a:solidFill>
                            <a:schemeClr val="dk1"/>
                          </a:solidFill>
                          <a:latin typeface="+mn-lt"/>
                        </a:rPr>
                        <a:t>—</a:t>
                      </a:r>
                    </a:p>
                  </a:txBody>
                  <a:tcPr marL="6840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5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6.2.1.3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>
                          <a:solidFill>
                            <a:schemeClr val="dk1"/>
                          </a:solidFill>
                          <a:latin typeface="+mn-lt"/>
                        </a:rPr>
                        <a:t>Инструмент проверки синтаксиса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>
                          <a:solidFill>
                            <a:schemeClr val="dk1"/>
                          </a:solidFill>
                          <a:latin typeface="+mn-lt"/>
                        </a:rPr>
                        <a:t>Назначение портов сетям VLAN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>
                          <a:solidFill>
                            <a:schemeClr val="dk1"/>
                          </a:solidFill>
                          <a:latin typeface="+mn-lt"/>
                        </a:rPr>
                        <a:t>—</a:t>
                      </a:r>
                    </a:p>
                  </a:txBody>
                  <a:tcPr marL="6840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6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6.2.1.4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>
                          <a:solidFill>
                            <a:schemeClr val="dk1"/>
                          </a:solidFill>
                          <a:latin typeface="+mn-lt"/>
                        </a:rPr>
                        <a:t>Инструмент проверки синтаксиса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>
                          <a:solidFill>
                            <a:schemeClr val="dk1"/>
                          </a:solidFill>
                          <a:latin typeface="+mn-lt"/>
                        </a:rPr>
                        <a:t>Изменение принадлежности портов виртуальной локальной сети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>
                          <a:solidFill>
                            <a:schemeClr val="dk1"/>
                          </a:solidFill>
                          <a:latin typeface="+mn-lt"/>
                        </a:rPr>
                        <a:t>—</a:t>
                      </a:r>
                    </a:p>
                  </a:txBody>
                  <a:tcPr marL="6840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7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6.2.1.6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>
                          <a:solidFill>
                            <a:schemeClr val="dk1"/>
                          </a:solidFill>
                          <a:latin typeface="+mn-lt"/>
                        </a:rPr>
                        <a:t>Инструмент проверки синтаксиса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>
                          <a:solidFill>
                            <a:schemeClr val="dk1"/>
                          </a:solidFill>
                          <a:latin typeface="+mn-lt"/>
                        </a:rPr>
                        <a:t>Проверка информации о сети VLAN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>
                          <a:solidFill>
                            <a:schemeClr val="dk1"/>
                          </a:solidFill>
                          <a:latin typeface="+mn-lt"/>
                        </a:rPr>
                        <a:t>—</a:t>
                      </a:r>
                    </a:p>
                  </a:txBody>
                  <a:tcPr marL="6840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8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6.2.1.7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>
                          <a:solidFill>
                            <a:schemeClr val="dk1"/>
                          </a:solidFill>
                          <a:latin typeface="+mn-lt"/>
                        </a:rPr>
                        <a:t>Cisco Packet Tracer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>
                          <a:solidFill>
                            <a:schemeClr val="dk1"/>
                          </a:solidFill>
                          <a:latin typeface="+mn-lt"/>
                        </a:rPr>
                        <a:t>Настройка сети VLAN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>
                          <a:solidFill>
                            <a:schemeClr val="dk1"/>
                          </a:solidFill>
                          <a:latin typeface="+mn-lt"/>
                        </a:rPr>
                        <a:t>Рекомендуется</a:t>
                      </a:r>
                    </a:p>
                  </a:txBody>
                  <a:tcPr marL="6840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3406068602"/>
                  </a:ext>
                </a:extLst>
              </a:tr>
            </a:tbl>
          </a:graphicData>
        </a:graphic>
      </p:graphicFrame>
      <p:sp>
        <p:nvSpPr>
          <p:cNvPr id="8" name="Rectangle 34"/>
          <p:cNvSpPr txBox="1">
            <a:spLocks noChangeArrowheads="1"/>
          </p:cNvSpPr>
          <p:nvPr/>
        </p:nvSpPr>
        <p:spPr bwMode="auto">
          <a:xfrm>
            <a:off x="1136614" y="4438227"/>
            <a:ext cx="6948000" cy="269247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61593" tIns="30796" rIns="61593" bIns="30796" numCol="1" anchor="ctr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ct val="30000"/>
              </a:spcBef>
              <a:buNone/>
            </a:pPr>
            <a:r>
              <a:rPr lang="ru-RU" sz="1000" kern="0" dirty="0">
                <a:solidFill>
                  <a:srgbClr val="000000"/>
                </a:solidFill>
              </a:rPr>
              <a:t>В этой главе для выполнения упражнений с программой Packet Tracer используйте следующий пароль: </a:t>
            </a:r>
            <a:r>
              <a:rPr lang="ru-RU" sz="1000" b="1" kern="0" dirty="0">
                <a:solidFill>
                  <a:srgbClr val="000000"/>
                </a:solidFill>
              </a:rPr>
              <a:t>PT_ccna5</a:t>
            </a:r>
            <a:r>
              <a:rPr sz="1000" dirty="0" smtClean="0"/>
              <a:t>.</a:t>
            </a: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xmlns="" val="2145273728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5358" y="875887"/>
            <a:ext cx="8853286" cy="4155319"/>
          </a:xfrm>
        </p:spPr>
        <p:txBody>
          <a:bodyPr/>
          <a:lstStyle/>
          <a:p>
            <a:r>
              <a:rPr lang="ru-RU" sz="1400" dirty="0" smtClean="0"/>
              <a:t>Если все несоответствия IP-адресов были исправлены, но устройство по-прежнему не может подключиться, проверьте, существует ли эта сеть VLAN на коммутаторе.</a:t>
            </a:r>
          </a:p>
          <a:p>
            <a:endParaRPr lang="ru-RU" dirty="0"/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Поиск и устранение неполадок сетей VLAN и магистралей</a:t>
            </a:r>
            <a:r>
              <a:t/>
            </a:r>
            <a:br/>
            <a:r>
              <a:rPr lang="ru-RU" smtClean="0"/>
              <a:t>Отсутствующие сети VLAN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877" y="1654055"/>
            <a:ext cx="4673212" cy="26829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804" y="2740875"/>
            <a:ext cx="3514148" cy="18580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91805" y="1413672"/>
            <a:ext cx="3558496" cy="11763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1200" dirty="0">
                <a:solidFill>
                  <a:srgbClr val="000000"/>
                </a:solidFill>
              </a:rPr>
              <a:t>Если сеть VLAN, к которой относится порт, удаляется, порт становится неактивным </a:t>
            </a:r>
            <a:r>
              <a:rPr lang="ru-RU" sz="1200" dirty="0" smtClean="0">
                <a:solidFill>
                  <a:srgbClr val="000000"/>
                </a:solidFill>
              </a:rPr>
              <a:t>и не </a:t>
            </a:r>
            <a:r>
              <a:rPr lang="ru-RU" sz="1200" dirty="0">
                <a:solidFill>
                  <a:srgbClr val="000000"/>
                </a:solidFill>
              </a:rPr>
              <a:t>может взаимодействовать с другими сегментами сети. </a:t>
            </a:r>
          </a:p>
          <a:p>
            <a:pPr marL="114300" lvl="1" indent="-11430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000000"/>
                </a:solidFill>
              </a:rPr>
              <a:t>Он не будет работать до тех пор, пока не будет создана отсутствующая сеть VLAN или пока эта сеть не будет удалена из порта.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ru-RU" sz="105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49608" y="1413672"/>
            <a:ext cx="3798541" cy="3336128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60580968"/>
      </p:ext>
    </p:extLst>
  </p:cSld>
  <p:clrMapOvr>
    <a:masterClrMapping/>
  </p:clrMapOvr>
  <p:transition spd="med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350" dirty="0">
                <a:latin typeface="Arial" charset="0"/>
              </a:rPr>
              <a:t>Поиск и устранение неполадок сетей VLAN и магистралей</a:t>
            </a:r>
            <a:r>
              <a:rPr dirty="0"/>
              <a:t/>
            </a:r>
            <a:br>
              <a:rPr dirty="0"/>
            </a:br>
            <a:r>
              <a:rPr lang="ru-RU" sz="2300" dirty="0" smtClean="0"/>
              <a:t>Общие сведения о поиске и устранении неполадок магистралей</a:t>
            </a:r>
            <a:endParaRPr lang="ru-RU" sz="2300" dirty="0">
              <a:solidFill>
                <a:srgbClr val="00B0F0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35" y="878422"/>
            <a:ext cx="4326130" cy="23704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800" y="3535825"/>
            <a:ext cx="5448844" cy="12164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43425" y="2150772"/>
            <a:ext cx="4343400" cy="117762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1100">
                <a:solidFill>
                  <a:srgbClr val="000000"/>
                </a:solidFill>
              </a:defRPr>
            </a:lvl1pPr>
            <a:lvl2pPr marL="114300" lvl="1" indent="-114300">
              <a:buFont typeface="Arial" panose="020B0604020202020204" pitchFamily="34" charset="0"/>
              <a:buChar char="•"/>
              <a:defRPr sz="1050">
                <a:solidFill>
                  <a:srgbClr val="000000"/>
                </a:solidFill>
              </a:defRPr>
            </a:lvl2pPr>
          </a:lstStyle>
          <a:p>
            <a:pPr marL="0" lvl="1" indent="0">
              <a:buNone/>
            </a:pPr>
            <a:r>
              <a:rPr lang="ru-RU" sz="1200" dirty="0"/>
              <a:t>В этом примере сетью VLAN с нетегированным трафиком должна быть сеть VLAN 99, но в выходных данных команды указано, что в качестве VLAN </a:t>
            </a:r>
            <a:r>
              <a:rPr lang="ru-RU" sz="1200" dirty="0" smtClean="0"/>
              <a:t>с нетегированным </a:t>
            </a:r>
            <a:r>
              <a:rPr lang="ru-RU" sz="1200" dirty="0"/>
              <a:t>трафиком определена сеть VLAN 2.</a:t>
            </a:r>
          </a:p>
          <a:p>
            <a:pPr lvl="1"/>
            <a:r>
              <a:rPr lang="ru-RU" sz="1100" dirty="0"/>
              <a:t>Чтобы решить эту проблему, настройте одну и ту же сеть VLAN с нетегированным трафиком на обеих сторонах.</a:t>
            </a:r>
          </a:p>
        </p:txBody>
      </p:sp>
      <p:sp>
        <p:nvSpPr>
          <p:cNvPr id="5" name="Down Arrow 4"/>
          <p:cNvSpPr/>
          <p:nvPr/>
        </p:nvSpPr>
        <p:spPr>
          <a:xfrm>
            <a:off x="6204222" y="3328393"/>
            <a:ext cx="374106" cy="207432"/>
          </a:xfrm>
          <a:prstGeom prst="downArrow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73433286"/>
      </p:ext>
    </p:extLst>
  </p:cSld>
  <p:clrMapOvr>
    <a:masterClrMapping/>
  </p:clrMapOvr>
  <p:transition spd="med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4065" y="798944"/>
            <a:ext cx="8929102" cy="4155319"/>
          </a:xfrm>
        </p:spPr>
        <p:txBody>
          <a:bodyPr/>
          <a:lstStyle/>
          <a:p>
            <a:r>
              <a:rPr lang="ru-RU" dirty="0" smtClean="0"/>
              <a:t>Причиной неполадок в магистральных каналах обычно является неправильная конфигурация. </a:t>
            </a:r>
          </a:p>
          <a:p>
            <a:endParaRPr lang="ru-RU" dirty="0"/>
          </a:p>
          <a:p>
            <a:r>
              <a:rPr lang="ru-RU" dirty="0" smtClean="0"/>
              <a:t>Ниже приведены наиболее распространенные ошибки конфигурации магистральных каналов.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sz="100" dirty="0"/>
          </a:p>
          <a:p>
            <a:r>
              <a:rPr lang="ru-RU" dirty="0" smtClean="0"/>
              <a:t>Если есть подозрение, что в магистрали возникла проблема, рекомендуется выполнить поиск и устранение неполадок в показанном выше порядке.</a:t>
            </a:r>
          </a:p>
          <a:p>
            <a:endParaRPr lang="ru-RU" dirty="0"/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Поиск и устранение неполадок сетей VLAN и магистралей</a:t>
            </a:r>
            <a:r>
              <a:t/>
            </a:r>
            <a:br/>
            <a:r>
              <a:rPr lang="ru-RU" smtClean="0"/>
              <a:t>Распространенные проблемы с магистралями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010" y="1910344"/>
            <a:ext cx="7425980" cy="186891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804713590"/>
      </p:ext>
    </p:extLst>
  </p:cSld>
  <p:clrMapOvr>
    <a:masterClrMapping/>
  </p:clrMapOvr>
  <p:transition spd="med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4065" y="798944"/>
            <a:ext cx="5434011" cy="4155319"/>
          </a:xfrm>
        </p:spPr>
        <p:txBody>
          <a:bodyPr/>
          <a:lstStyle/>
          <a:p>
            <a:r>
              <a:rPr lang="ru-RU" dirty="0" smtClean="0"/>
              <a:t>В этом примере компьютер PC4 не может подключиться к веб-серверу.</a:t>
            </a:r>
          </a:p>
          <a:p>
            <a:pPr lvl="1"/>
            <a:r>
              <a:rPr lang="ru-RU" dirty="0" smtClean="0"/>
              <a:t>Проверка магистральных каналов на коммутаторах S1 и S3 показала, что магистральный порт S3 настроен как порт доступа.</a:t>
            </a:r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350" dirty="0">
                <a:latin typeface="Arial" charset="0"/>
              </a:rPr>
              <a:t>Поиск и устранение неполадок сетей VLAN и магистралей</a:t>
            </a:r>
            <a:r>
              <a:t/>
            </a:r>
            <a:br/>
            <a:r>
              <a:rPr lang="ru-RU" smtClean="0"/>
              <a:t>Неправильный режим порта</a:t>
            </a:r>
            <a:endParaRPr lang="ru-RU" dirty="0">
              <a:solidFill>
                <a:srgbClr val="00B0F0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0" y="2156675"/>
            <a:ext cx="3530600" cy="23014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8076" y="311715"/>
            <a:ext cx="3217079" cy="17934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3140" y="2244220"/>
            <a:ext cx="2011314" cy="10036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2303" y="3875678"/>
            <a:ext cx="2702032" cy="6703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42303" y="3378121"/>
            <a:ext cx="2702032" cy="116790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tIns="36000" rtlCol="0">
            <a:noAutofit/>
          </a:bodyPr>
          <a:lstStyle>
            <a:defPPr>
              <a:defRPr lang="en-US"/>
            </a:defPPr>
            <a:lvl1pPr>
              <a:defRPr sz="1100">
                <a:solidFill>
                  <a:srgbClr val="000000"/>
                </a:solidFill>
              </a:defRPr>
            </a:lvl1pPr>
            <a:lvl2pPr marL="114300" lvl="1" indent="-114300">
              <a:buFont typeface="Arial" panose="020B0604020202020204" pitchFamily="34" charset="0"/>
              <a:buChar char="•"/>
              <a:defRPr sz="1050">
                <a:solidFill>
                  <a:srgbClr val="000000"/>
                </a:solidFill>
              </a:defRPr>
            </a:lvl2pPr>
          </a:lstStyle>
          <a:p>
            <a:pPr marL="0" lvl="1" indent="0">
              <a:buNone/>
            </a:pPr>
            <a:r>
              <a:rPr lang="ru-RU" sz="950" dirty="0"/>
              <a:t>Для решения этой проблемы порт F03 коммутатора S3 настраивается как магистральный канал.</a:t>
            </a:r>
          </a:p>
        </p:txBody>
      </p:sp>
    </p:spTree>
    <p:extLst>
      <p:ext uri="{BB962C8B-B14F-4D97-AF65-F5344CB8AC3E}">
        <p14:creationId xmlns:p14="http://schemas.microsoft.com/office/powerpoint/2010/main" xmlns="" val="420096665"/>
      </p:ext>
    </p:extLst>
  </p:cSld>
  <p:clrMapOvr>
    <a:masterClrMapping/>
  </p:clrMapOvr>
  <p:transition spd="med"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4065" y="798944"/>
            <a:ext cx="8999935" cy="4155319"/>
          </a:xfrm>
        </p:spPr>
        <p:txBody>
          <a:bodyPr/>
          <a:lstStyle/>
          <a:p>
            <a:r>
              <a:rPr lang="ru-RU" sz="1400" dirty="0" smtClean="0"/>
              <a:t>В этом примере компьютер PC5 не может подключиться к серверу электронной почты для студентов.</a:t>
            </a:r>
          </a:p>
          <a:p>
            <a:pPr lvl="1">
              <a:spcBef>
                <a:spcPts val="0"/>
              </a:spcBef>
            </a:pPr>
            <a:r>
              <a:rPr lang="ru-RU" sz="1200" dirty="0" smtClean="0"/>
              <a:t>В выходных данных команды </a:t>
            </a:r>
            <a:r>
              <a:rPr lang="ru-RU" sz="1200" b="1" dirty="0"/>
              <a:t>switchport trunk allowed vlan</a:t>
            </a:r>
            <a:r>
              <a:rPr lang="ru-RU" sz="1200" dirty="0" smtClean="0"/>
              <a:t> указано, что на коммутаторе S1 сеть VLAN 20 не разрешена.</a:t>
            </a:r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350" dirty="0">
                <a:latin typeface="Arial" charset="0"/>
              </a:rPr>
              <a:t>Поиск и устранение неполадок сетей VLAN и магистралей</a:t>
            </a:r>
            <a:r>
              <a:t/>
            </a:r>
            <a:br/>
            <a:r>
              <a:rPr lang="ru-RU" smtClean="0"/>
              <a:t>Неправильный список сетей VLAN</a:t>
            </a:r>
            <a:endParaRPr lang="ru-RU" dirty="0">
              <a:solidFill>
                <a:srgbClr val="00B0F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0" y="1556930"/>
            <a:ext cx="4462833" cy="30035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7443" y="1556495"/>
            <a:ext cx="2963546" cy="10172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7443" y="3297847"/>
            <a:ext cx="3121257" cy="15055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27777" y="2807172"/>
            <a:ext cx="3120923" cy="199617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tIns="36000" rtlCol="0">
            <a:noAutofit/>
          </a:bodyPr>
          <a:lstStyle>
            <a:defPPr>
              <a:defRPr lang="en-US"/>
            </a:defPPr>
            <a:lvl1pPr>
              <a:defRPr sz="1100">
                <a:solidFill>
                  <a:srgbClr val="000000"/>
                </a:solidFill>
              </a:defRPr>
            </a:lvl1pPr>
            <a:lvl2pPr marL="114300" lvl="1" indent="-114300">
              <a:buFont typeface="Arial" panose="020B0604020202020204" pitchFamily="34" charset="0"/>
              <a:buChar char="•"/>
              <a:defRPr sz="1050">
                <a:solidFill>
                  <a:srgbClr val="000000"/>
                </a:solidFill>
              </a:defRPr>
            </a:lvl2pPr>
          </a:lstStyle>
          <a:p>
            <a:pPr marL="0" lvl="1" indent="0">
              <a:buNone/>
            </a:pPr>
            <a:r>
              <a:rPr lang="ru-RU" sz="950" dirty="0"/>
              <a:t>Чтобы устранить эту проблему, на порту F0/1 коммутатора S1 настраивается разрешение сетей VLAN 10, 20 и 99.</a:t>
            </a:r>
          </a:p>
        </p:txBody>
      </p:sp>
    </p:spTree>
    <p:extLst>
      <p:ext uri="{BB962C8B-B14F-4D97-AF65-F5344CB8AC3E}">
        <p14:creationId xmlns:p14="http://schemas.microsoft.com/office/powerpoint/2010/main" xmlns="" val="3201152082"/>
      </p:ext>
    </p:extLst>
  </p:cSld>
  <p:clrMapOvr>
    <a:masterClrMapping/>
  </p:clrMapOvr>
  <p:transition spd="med"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350" dirty="0">
                <a:latin typeface="Arial" charset="0"/>
              </a:rPr>
              <a:t>Поиск и устранение неполадок сетей VLAN и магистралей</a:t>
            </a:r>
            <a:r>
              <a:t/>
            </a:r>
            <a:br/>
            <a:r>
              <a:rPr lang="ru-RU" sz="2000" dirty="0"/>
              <a:t>Packet Tracer. Поиск и устранение неполадок при реализации VLAN. Сценарий 1</a:t>
            </a:r>
            <a:endParaRPr lang="ru-RU" sz="2000" dirty="0">
              <a:solidFill>
                <a:srgbClr val="00B0F0"/>
              </a:solidFill>
              <a:latin typeface="Arial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91493" y="798513"/>
            <a:ext cx="3559427" cy="415607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921998260"/>
      </p:ext>
    </p:extLst>
  </p:cSld>
  <p:clrMapOvr>
    <a:masterClrMapping/>
  </p:clrMapOvr>
  <p:transition spd="med"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350" dirty="0">
                <a:latin typeface="Arial" charset="0"/>
              </a:rPr>
              <a:t>Поиск и устранение неполадок сетей VLAN и магистралей</a:t>
            </a:r>
            <a:r>
              <a:t/>
            </a:r>
            <a:br/>
            <a:r>
              <a:rPr lang="ru-RU" sz="2000" dirty="0"/>
              <a:t>Packet Tracer. Поиск и устранение неполадок при реализации VLAN. Сценарий 2</a:t>
            </a:r>
            <a:endParaRPr lang="ru-RU" sz="2000" dirty="0">
              <a:solidFill>
                <a:srgbClr val="00B0F0"/>
              </a:solidFill>
              <a:latin typeface="Arial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16507" y="798513"/>
            <a:ext cx="3509399" cy="415607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729808207"/>
      </p:ext>
    </p:extLst>
  </p:cSld>
  <p:clrMapOvr>
    <a:masterClrMapping/>
  </p:clrMapOvr>
  <p:transition spd="med"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350" dirty="0">
                <a:latin typeface="Arial" charset="0"/>
              </a:rPr>
              <a:t>Поиск и устранение неполадок сетей VLAN и магистралей</a:t>
            </a:r>
            <a:r>
              <a:t/>
            </a:r>
            <a:br/>
            <a:r>
              <a:rPr lang="ru-RU" sz="2000" dirty="0"/>
              <a:t>Лабораторная работа. Поиск и устранение неполадок в конфигурации VLAN</a:t>
            </a:r>
            <a:endParaRPr lang="ru-RU" sz="2000" dirty="0">
              <a:solidFill>
                <a:srgbClr val="00B0F0"/>
              </a:solidFill>
              <a:latin typeface="Arial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56853" y="798513"/>
            <a:ext cx="3628707" cy="415607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642946476"/>
      </p:ext>
    </p:extLst>
  </p:cSld>
  <p:clrMapOvr>
    <a:masterClrMapping/>
  </p:clrMapOvr>
  <p:transition spd="med"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ru-RU" sz="3200" dirty="0"/>
              <a:t>6.3. Маршрутизация между сетями VLAN с помощью маршрутизаторов</a:t>
            </a:r>
          </a:p>
        </p:txBody>
      </p:sp>
    </p:spTree>
    <p:extLst>
      <p:ext uri="{BB962C8B-B14F-4D97-AF65-F5344CB8AC3E}">
        <p14:creationId xmlns:p14="http://schemas.microsoft.com/office/powerpoint/2010/main" xmlns="" val="4258953779"/>
      </p:ext>
    </p:extLst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4064" y="798944"/>
            <a:ext cx="8999935" cy="4155319"/>
          </a:xfrm>
        </p:spPr>
        <p:txBody>
          <a:bodyPr/>
          <a:lstStyle/>
          <a:p>
            <a:r>
              <a:rPr lang="ru-RU" sz="1400" dirty="0" smtClean="0"/>
              <a:t>Коммутаторы 2-го уровня не могут пересылать трафик между сетями VLAN без помощи маршрутизатора.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sz="14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/>
              <a:t>Маршрутизация между сетями VLAN — это процесс переадресации сетевого трафика из одной сети VLAN в другую с помощью маршрутизатора.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sz="1400" dirty="0"/>
          </a:p>
          <a:p>
            <a:pPr>
              <a:spcBef>
                <a:spcPts val="0"/>
              </a:spcBef>
            </a:pPr>
            <a:r>
              <a:rPr lang="ru-RU" sz="1400" dirty="0" smtClean="0"/>
              <a:t>Существуют три варианта маршрутизации между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400" dirty="0" smtClean="0"/>
              <a:t>сетями VLAN.</a:t>
            </a:r>
          </a:p>
          <a:p>
            <a:pPr lvl="1"/>
            <a:r>
              <a:rPr lang="ru-RU" dirty="0" smtClean="0"/>
              <a:t>Устаревший метод маршрутизации между VLAN.</a:t>
            </a:r>
          </a:p>
          <a:p>
            <a:pPr lvl="1"/>
            <a:r>
              <a:rPr lang="ru-RU" dirty="0" smtClean="0"/>
              <a:t>Конфигурация ROS (Router-on-a-stick)</a:t>
            </a:r>
          </a:p>
          <a:p>
            <a:pPr lvl="1"/>
            <a:r>
              <a:rPr lang="ru-RU" dirty="0" smtClean="0"/>
              <a:t>Коммутация 3-го уровня с использованием SVI.</a:t>
            </a:r>
          </a:p>
          <a:p>
            <a:pPr lvl="1"/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Процесс маршрутизации между сетями VLAN</a:t>
            </a:r>
            <a:r>
              <a:t/>
            </a:r>
            <a:br/>
            <a:r>
              <a:rPr lang="ru-RU" smtClean="0"/>
              <a:t>Что такое маршрутизация между сетями VLAN?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664" y="2063722"/>
            <a:ext cx="3767319" cy="272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564021"/>
      </p:ext>
    </p:extLst>
  </p:cSld>
  <p:clrMapOvr>
    <a:masterClrMapping/>
  </p:clrMapOvr>
  <p:transition spd="med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30000"/>
              </a:spcBef>
              <a:buNone/>
            </a:pPr>
            <a:r>
              <a:rPr lang="ru-RU" smtClean="0"/>
              <a:t>Какие упражнения относятся к данной главе?</a:t>
            </a:r>
            <a:endParaRPr lang="ru-RU" dirty="0">
              <a:solidFill>
                <a:srgbClr val="00B0F0"/>
              </a:solidFill>
            </a:endParaRPr>
          </a:p>
          <a:p>
            <a:pPr marL="0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</p:txBody>
      </p:sp>
      <p:sp>
        <p:nvSpPr>
          <p:cNvPr id="6146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 6. Упражнения (продолжение)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766482160"/>
              </p:ext>
            </p:extLst>
          </p:nvPr>
        </p:nvGraphicFramePr>
        <p:xfrm>
          <a:off x="457291" y="1122081"/>
          <a:ext cx="8229418" cy="30936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733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0001"/>
                    </a:ext>
                  </a:extLst>
                </a:gridCol>
                <a:gridCol w="1857736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3156509146"/>
                    </a:ext>
                  </a:extLst>
                </a:gridCol>
                <a:gridCol w="4080076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0002"/>
                    </a:ext>
                  </a:extLst>
                </a:gridCol>
                <a:gridCol w="1161873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0003"/>
                    </a:ext>
                  </a:extLst>
                </a:gridCol>
              </a:tblGrid>
              <a:tr h="286347"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/>
                        <a:t>Страница №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/>
                        <a:t>Тип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Название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Необязательно?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0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marL="0" algn="ctr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6.2.2.3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Инструмент проверки синтаксиса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algn="l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Проверка конфигурации магистрального канала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algn="l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—</a:t>
                      </a:r>
                    </a:p>
                  </a:txBody>
                  <a:tcPr marL="6840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1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marL="0" algn="ctr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6.2.2.4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Cisco Packet Tracer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Конфигурация транковых каналов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algn="l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Рекомендуется</a:t>
                      </a:r>
                    </a:p>
                  </a:txBody>
                  <a:tcPr marL="6840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2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marL="0" algn="ctr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6.2.2.5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Лабораторная работа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algn="l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Настройка сети VLAN и транкинга</a:t>
                      </a:r>
                      <a:endParaRPr lang="ru-RU" sz="8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algn="l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Рекомендуется</a:t>
                      </a:r>
                    </a:p>
                  </a:txBody>
                  <a:tcPr marL="6840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3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marL="0" algn="ctr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6.2.3.7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Cisco Packet Tracer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Поиск и устранение неполадок, связанных с реализацией сети VLAN (сценарий 1)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algn="l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Рекомендуется</a:t>
                      </a:r>
                    </a:p>
                  </a:txBody>
                  <a:tcPr marL="6840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4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marL="0" algn="ctr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6.2.3.8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Cisco Packet Tracer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algn="l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Поиск и устранение неполадок, связанных с реализацией сети VLAN (сценарий 2)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algn="l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Рекомендуется</a:t>
                      </a:r>
                    </a:p>
                  </a:txBody>
                  <a:tcPr marL="6840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5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marL="0" algn="ctr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6.2.3.9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Лабораторная работа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algn="l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Поиск и устранение неполадок при реализации сети VLAN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algn="l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Необязательно</a:t>
                      </a:r>
                    </a:p>
                  </a:txBody>
                  <a:tcPr marL="6840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6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marL="0" algn="ctr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6.3.1.4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Упражнение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algn="l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Определение типов маршрутизации между сетями VLAN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algn="l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Рекомендуется</a:t>
                      </a:r>
                    </a:p>
                  </a:txBody>
                  <a:tcPr marL="6840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7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marL="0" algn="ctr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6.3.2.4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Лабораторная работа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algn="l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Настройка маршрутизации между сетями VLAN для каждого интерфейса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algn="l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Рекомендуется</a:t>
                      </a:r>
                    </a:p>
                  </a:txBody>
                  <a:tcPr marL="6840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8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marL="0" algn="ctr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6.3.3.4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Инструмент проверки синтаксиса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algn="l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Настройка маршрутизации между сетями VLAN </a:t>
                      </a:r>
                      <a:r>
                        <a:rPr lang="ru-RU" sz="850" kern="1200" dirty="0" smtClean="0">
                          <a:solidFill>
                            <a:schemeClr val="dk1"/>
                          </a:solidFill>
                          <a:latin typeface="+mn-lt"/>
                        </a:rPr>
                        <a:t>с использованием </a:t>
                      </a:r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метода Router-on-a-Stick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algn="l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—</a:t>
                      </a:r>
                    </a:p>
                  </a:txBody>
                  <a:tcPr marL="6840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582900979"/>
                  </a:ext>
                </a:extLst>
              </a:tr>
            </a:tbl>
          </a:graphicData>
        </a:graphic>
      </p:graphicFrame>
      <p:sp>
        <p:nvSpPr>
          <p:cNvPr id="6" name="Rectangle 34"/>
          <p:cNvSpPr txBox="1">
            <a:spLocks noChangeArrowheads="1"/>
          </p:cNvSpPr>
          <p:nvPr/>
        </p:nvSpPr>
        <p:spPr bwMode="auto">
          <a:xfrm>
            <a:off x="1136614" y="4438227"/>
            <a:ext cx="6948000" cy="269247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61593" tIns="30796" rIns="61593" bIns="30796" numCol="1" anchor="ctr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ct val="30000"/>
              </a:spcBef>
              <a:buNone/>
            </a:pPr>
            <a:r>
              <a:rPr lang="ru-RU" sz="1000" kern="0" dirty="0">
                <a:solidFill>
                  <a:srgbClr val="000000"/>
                </a:solidFill>
              </a:rPr>
              <a:t>В этой главе для выполнения упражнений с программой Packet Tracer используйте следующий пароль: </a:t>
            </a:r>
            <a:r>
              <a:rPr lang="ru-RU" sz="1000" b="1" kern="0" dirty="0">
                <a:solidFill>
                  <a:srgbClr val="000000"/>
                </a:solidFill>
              </a:rPr>
              <a:t>PT_ccna5</a:t>
            </a:r>
            <a:r>
              <a:rPr sz="1000" dirty="0" smtClean="0"/>
              <a:t>.</a:t>
            </a: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xmlns="" val="2663136925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4065" y="974325"/>
            <a:ext cx="3983435" cy="3597675"/>
          </a:xfrm>
        </p:spPr>
        <p:txBody>
          <a:bodyPr/>
          <a:lstStyle/>
          <a:p>
            <a:r>
              <a:rPr lang="ru-RU" sz="1400" dirty="0" smtClean="0"/>
              <a:t>Раньше:</a:t>
            </a:r>
          </a:p>
          <a:p>
            <a:pPr lvl="1"/>
            <a:r>
              <a:rPr lang="ru-RU" sz="1200" dirty="0" smtClean="0"/>
              <a:t>Для маршрутизации между сетями VLAN использовались интерфейсы маршрутизаторов.</a:t>
            </a:r>
          </a:p>
          <a:p>
            <a:pPr lvl="1"/>
            <a:r>
              <a:rPr lang="ru-RU" sz="1200" dirty="0" smtClean="0"/>
              <a:t>Разные сети VLAN были подключены к разным физическим интерфейсам маршрутизатора.</a:t>
            </a:r>
          </a:p>
          <a:p>
            <a:pPr lvl="1"/>
            <a:r>
              <a:rPr lang="ru-RU" sz="1200" dirty="0" smtClean="0"/>
              <a:t>Пакеты поступали на маршрутизатор через один интерфейс, </a:t>
            </a:r>
            <a:r>
              <a:rPr lang="ru-RU" sz="1200" smtClean="0"/>
              <a:t>распределялись и отправлялись </a:t>
            </a:r>
            <a:r>
              <a:rPr lang="ru-RU" sz="1200" dirty="0" smtClean="0"/>
              <a:t>через другой.</a:t>
            </a:r>
          </a:p>
          <a:p>
            <a:pPr lvl="1"/>
            <a:r>
              <a:rPr lang="ru-RU" sz="1200" dirty="0" smtClean="0"/>
              <a:t>Поскольку интерфейсы маршрутизатора были подключены к сетям VLAN и имели IP-адреса из этих сетей VLAN, выполнялась маршрутизация между сетями VLAN.</a:t>
            </a:r>
          </a:p>
          <a:p>
            <a:pPr lvl="1"/>
            <a:r>
              <a:rPr lang="ru-RU" sz="1200" dirty="0" smtClean="0"/>
              <a:t>Для больших сетей с огромным количеством сетей VLAN требовалось много интерфейсов маршрутизатора.</a:t>
            </a:r>
          </a:p>
          <a:p>
            <a:endParaRPr lang="ru-RU" sz="1400" dirty="0"/>
          </a:p>
          <a:p>
            <a:endParaRPr lang="ru-RU" sz="1400" dirty="0"/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Процесс маршрутизации между сетями VLAN</a:t>
            </a:r>
            <a:r>
              <a:t/>
            </a:r>
            <a:br/>
            <a:r>
              <a:rPr lang="ru-RU" smtClean="0"/>
              <a:t>Устаревший метод маршрутизации между сетями VLAN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960" y="1677493"/>
            <a:ext cx="4700143" cy="25007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25960" y="1034325"/>
            <a:ext cx="4785597" cy="5852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1100">
                <a:solidFill>
                  <a:srgbClr val="000000"/>
                </a:solidFill>
              </a:defRPr>
            </a:lvl1pPr>
            <a:lvl2pPr marL="0" lvl="1" indent="0">
              <a:buFont typeface="Arial" panose="020B0604020202020204" pitchFamily="34" charset="0"/>
              <a:buNone/>
              <a:defRPr sz="1100">
                <a:solidFill>
                  <a:srgbClr val="000000"/>
                </a:solidFill>
              </a:defRPr>
            </a:lvl2pPr>
          </a:lstStyle>
          <a:p>
            <a:r>
              <a:rPr lang="ru-RU" sz="1200" dirty="0"/>
              <a:t>В этом примере для взаимодействия с разными сетями VLAN </a:t>
            </a:r>
            <a:r>
              <a:rPr lang="ru-RU" sz="1200" dirty="0" smtClean="0"/>
              <a:t>и выполнения </a:t>
            </a:r>
            <a:r>
              <a:rPr lang="ru-RU" sz="1200" dirty="0"/>
              <a:t>маршрутизации на маршрутизаторе были настроены два отдельных физических интерфейса.</a:t>
            </a:r>
          </a:p>
        </p:txBody>
      </p:sp>
    </p:spTree>
    <p:extLst>
      <p:ext uri="{BB962C8B-B14F-4D97-AF65-F5344CB8AC3E}">
        <p14:creationId xmlns:p14="http://schemas.microsoft.com/office/powerpoint/2010/main" xmlns="" val="2998634969"/>
      </p:ext>
    </p:extLst>
  </p:cSld>
  <p:clrMapOvr>
    <a:masterClrMapping/>
  </p:clrMapOvr>
  <p:transition spd="med"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4065" y="1047170"/>
            <a:ext cx="3989785" cy="3724675"/>
          </a:xfrm>
        </p:spPr>
        <p:txBody>
          <a:bodyPr/>
          <a:lstStyle/>
          <a:p>
            <a:r>
              <a:rPr lang="ru-RU" sz="1400" dirty="0" smtClean="0"/>
              <a:t>В методе Router-on-a-stick используется только один физический интерфейс маршрутизатора.</a:t>
            </a:r>
          </a:p>
          <a:p>
            <a:pPr lvl="1"/>
            <a:r>
              <a:rPr lang="ru-RU" sz="1200" dirty="0" smtClean="0"/>
              <a:t>Один из физических интерфейсов маршрутизатора настроен в качестве магистрального порта 802.1Q, чтобы распознавать теги сети VLAN.</a:t>
            </a:r>
          </a:p>
          <a:p>
            <a:pPr lvl="1"/>
            <a:r>
              <a:rPr lang="ru-RU" sz="1200" dirty="0" smtClean="0"/>
              <a:t>Выполняется создание логических подчиненных интерфейсов — по одному для каждой сети VLAN.</a:t>
            </a:r>
          </a:p>
          <a:p>
            <a:pPr lvl="1"/>
            <a:r>
              <a:rPr lang="ru-RU" sz="1200" dirty="0" smtClean="0"/>
              <a:t>На каждом подчиненном интерфейсе настраивается IP-адрес из той сети VLAN, которую он представляет.</a:t>
            </a:r>
          </a:p>
          <a:p>
            <a:pPr lvl="1"/>
            <a:r>
              <a:rPr lang="ru-RU" sz="1200" dirty="0" smtClean="0"/>
              <a:t>Участники (хосты) сети VLAN настраиваются для использования адреса </a:t>
            </a:r>
            <a:r>
              <a:rPr lang="ru-RU" sz="1200" smtClean="0"/>
              <a:t>подынтерфейса в качестве </a:t>
            </a:r>
            <a:r>
              <a:rPr lang="ru-RU" sz="1200" dirty="0" smtClean="0"/>
              <a:t>шлюза по умолчанию.</a:t>
            </a:r>
          </a:p>
          <a:p>
            <a:endParaRPr lang="ru-RU" sz="1400" dirty="0"/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Процесс маршрутизации между сетями VLAN</a:t>
            </a:r>
            <a:r>
              <a:rPr dirty="0"/>
              <a:t/>
            </a:r>
            <a:br>
              <a:rPr dirty="0"/>
            </a:br>
            <a:r>
              <a:rPr lang="ru-RU" sz="2000" dirty="0" smtClean="0"/>
              <a:t>Маршрутизация между сетями VLAN с помощью метода Router-on-a-Stick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245" y="2312375"/>
            <a:ext cx="4327253" cy="25854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69046" y="1065640"/>
            <a:ext cx="4733653" cy="124669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Ins="72000" rtlCol="0" anchor="ctr">
            <a:noAutofit/>
          </a:bodyPr>
          <a:lstStyle>
            <a:defPPr>
              <a:defRPr lang="en-US"/>
            </a:defPPr>
            <a:lvl1pPr>
              <a:defRPr sz="1100">
                <a:solidFill>
                  <a:srgbClr val="000000"/>
                </a:solidFill>
              </a:defRPr>
            </a:lvl1pPr>
            <a:lvl2pPr marL="0" lvl="1" indent="0">
              <a:buFont typeface="Arial" panose="020B0604020202020204" pitchFamily="34" charset="0"/>
              <a:buNone/>
              <a:defRPr sz="1100">
                <a:solidFill>
                  <a:srgbClr val="000000"/>
                </a:solidFill>
              </a:defRPr>
            </a:lvl2pPr>
          </a:lstStyle>
          <a:p>
            <a:r>
              <a:rPr lang="ru-RU" sz="900" dirty="0"/>
              <a:t>В этом примере интерфейс маршрутизатора R1 настроен </a:t>
            </a:r>
            <a:r>
              <a:rPr lang="ru-RU" sz="900" dirty="0" smtClean="0"/>
              <a:t>в качестве </a:t>
            </a:r>
            <a:r>
              <a:rPr lang="ru-RU" sz="900" dirty="0"/>
              <a:t>магистрального канала и подключен </a:t>
            </a:r>
            <a:r>
              <a:rPr lang="ru-RU" sz="900" dirty="0" smtClean="0"/>
              <a:t>к магистральному </a:t>
            </a:r>
            <a:r>
              <a:rPr lang="ru-RU" sz="900" dirty="0"/>
              <a:t>порту F0/4 на коммутаторе S1.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/>
              <a:t>Маршрутизатор принимает тегированный трафик VLAN на магистральный интерфейс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/>
              <a:t>Маршрутизатор формирует внутренние маршруты между сетями </a:t>
            </a:r>
            <a:r>
              <a:rPr lang="ru-RU" sz="900"/>
              <a:t>VLAN </a:t>
            </a:r>
            <a:r>
              <a:rPr lang="ru-RU" sz="900" smtClean="0"/>
              <a:t>с помощью </a:t>
            </a:r>
            <a:r>
              <a:rPr lang="ru-RU" sz="900" dirty="0"/>
              <a:t>подчиненных интерфейсов.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/>
              <a:t>Затем маршрутизатор пересылает маршрутизируемый трафик с тегом </a:t>
            </a:r>
            <a:r>
              <a:rPr lang="ru-RU" sz="900"/>
              <a:t>VLAN </a:t>
            </a:r>
            <a:r>
              <a:rPr lang="ru-RU" sz="900" smtClean="0"/>
              <a:t>в целевую </a:t>
            </a:r>
            <a:r>
              <a:rPr lang="ru-RU" sz="900" dirty="0"/>
              <a:t>сеть VLAN через магистральный канал.</a:t>
            </a:r>
          </a:p>
        </p:txBody>
      </p:sp>
    </p:spTree>
    <p:extLst>
      <p:ext uri="{BB962C8B-B14F-4D97-AF65-F5344CB8AC3E}">
        <p14:creationId xmlns:p14="http://schemas.microsoft.com/office/powerpoint/2010/main" xmlns="" val="1770062329"/>
      </p:ext>
    </p:extLst>
  </p:cSld>
  <p:clrMapOvr>
    <a:masterClrMapping/>
  </p:clrMapOvr>
  <p:transition spd="med"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4066" y="938645"/>
            <a:ext cx="4103844" cy="3023756"/>
          </a:xfrm>
        </p:spPr>
        <p:txBody>
          <a:bodyPr/>
          <a:lstStyle/>
          <a:p>
            <a:r>
              <a:rPr lang="ru-RU" sz="1400" dirty="0" smtClean="0"/>
              <a:t>Для реализации устаревшего метода маршрутизации между сетями VLAN маршрутизаторы должны иметь несколько физических интерфейсов.</a:t>
            </a:r>
          </a:p>
          <a:p>
            <a:r>
              <a:rPr lang="ru-RU" sz="1400" dirty="0" smtClean="0"/>
              <a:t>Каждый физический интерфейс маршрутизатора подключен к отдельной сети VLAN.</a:t>
            </a:r>
          </a:p>
          <a:p>
            <a:r>
              <a:rPr lang="ru-RU" sz="1400" dirty="0" smtClean="0"/>
              <a:t>Кроме того, на каждом интерфейсе настраивается IP-адрес для той подсети, которая соответствует подключенной сети VLAN.</a:t>
            </a:r>
          </a:p>
          <a:p>
            <a:r>
              <a:rPr lang="ru-RU" sz="1400" dirty="0" smtClean="0"/>
              <a:t>Сетевые устройства используют маршрутизатор в качестве шлюза для доступа к устройствам, подключенным к другим сетям VLAN.</a:t>
            </a:r>
          </a:p>
          <a:p>
            <a:endParaRPr lang="ru-RU" sz="1400" dirty="0"/>
          </a:p>
          <a:p>
            <a:endParaRPr lang="ru-RU" sz="1400" dirty="0"/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dirty="0"/>
              <a:t>Настройка маршрутизации между сетями VLAN с помощью устаревшего метода</a:t>
            </a:r>
            <a:r>
              <a:rPr sz="2000" dirty="0"/>
              <a:t/>
            </a:r>
            <a:br>
              <a:rPr sz="2000" dirty="0"/>
            </a:br>
            <a:r>
              <a:rPr lang="ru-RU" sz="2000" dirty="0" smtClean="0"/>
              <a:t>Настройка маршрутизации между сетями VLAN с помощью устаревшего метода: подготовка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390" y="1015303"/>
            <a:ext cx="4467720" cy="299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2454375"/>
      </p:ext>
    </p:extLst>
  </p:cSld>
  <p:clrMapOvr>
    <a:masterClrMapping/>
  </p:clrMapOvr>
  <p:transition spd="med">
    <p:wipe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2699" y="1041300"/>
            <a:ext cx="4641301" cy="1837900"/>
          </a:xfrm>
        </p:spPr>
        <p:txBody>
          <a:bodyPr rIns="108000"/>
          <a:lstStyle/>
          <a:p>
            <a:r>
              <a:rPr lang="ru-RU" dirty="0" smtClean="0"/>
              <a:t>Настройте сети VLAN на коммутаторе, а затем назначьте порты соответствующим сетям VLAN.</a:t>
            </a:r>
            <a:endParaRPr lang="ru-RU" sz="800" dirty="0"/>
          </a:p>
          <a:p>
            <a:r>
              <a:rPr lang="ru-RU" dirty="0" smtClean="0"/>
              <a:t>В данном примере порты коммутатора S1 настраиваются следующим образом:</a:t>
            </a:r>
          </a:p>
          <a:p>
            <a:pPr lvl="1"/>
            <a:r>
              <a:rPr lang="ru-RU" dirty="0" smtClean="0"/>
              <a:t>порты F0/4 и F0/11 назначены сети VLAN 10; </a:t>
            </a:r>
          </a:p>
          <a:p>
            <a:pPr lvl="1"/>
            <a:r>
              <a:rPr lang="ru-RU" dirty="0" smtClean="0"/>
              <a:t>порты F0/5 и F0/16 назначены сети VLAN 30.</a:t>
            </a:r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dirty="0"/>
              <a:t>Настройка маршрутизации между сетями VLAN с помощью устаревшего метода</a:t>
            </a:r>
            <a:r>
              <a:rPr sz="2000" dirty="0"/>
              <a:t/>
            </a:r>
            <a:br>
              <a:rPr sz="2000" dirty="0"/>
            </a:br>
            <a:r>
              <a:rPr lang="ru-RU" sz="2000" dirty="0" smtClean="0"/>
              <a:t>Настройка маршрутизации между сетями VLAN с помощью устаревшего метода: настройка коммутатора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445" y="3060700"/>
            <a:ext cx="2807659" cy="1619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00" y="1133900"/>
            <a:ext cx="4324899" cy="2447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40300" y="3898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68296597"/>
      </p:ext>
    </p:extLst>
  </p:cSld>
  <p:clrMapOvr>
    <a:masterClrMapping/>
  </p:clrMapOvr>
  <p:transition spd="med">
    <p:wipe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dirty="0"/>
              <a:t>Настройка маршрутизации между сетями VLAN с помощью устаревшего метода</a:t>
            </a:r>
            <a:r>
              <a:rPr sz="2000" dirty="0"/>
              <a:t/>
            </a:r>
            <a:br>
              <a:rPr sz="2000" dirty="0"/>
            </a:br>
            <a:r>
              <a:rPr lang="ru-RU" sz="2000" dirty="0"/>
              <a:t>Настройка маршрутизации между сетями VLAN с помощью устаревшего метода: настройка интерфейсов маршрутизатора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54" y="1282700"/>
            <a:ext cx="3949751" cy="2235200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387251" y="1282700"/>
            <a:ext cx="3744018" cy="420255"/>
          </a:xfrm>
        </p:spPr>
        <p:txBody>
          <a:bodyPr/>
          <a:lstStyle/>
          <a:p>
            <a:r>
              <a:rPr lang="ru-RU" smtClean="0"/>
              <a:t>Далее настройте интерфейсы маршрутизатора.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387251" y="2126024"/>
            <a:ext cx="4533900" cy="1253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00259745"/>
      </p:ext>
    </p:extLst>
  </p:cSld>
  <p:clrMapOvr>
    <a:masterClrMapping/>
  </p:clrMapOvr>
  <p:transition spd="med">
    <p:wipe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dirty="0"/>
              <a:t>Настройка маршрутизации между сетями VLAN с помощью устаревшего метода</a:t>
            </a:r>
            <a:r>
              <a:rPr sz="2000" dirty="0"/>
              <a:t/>
            </a:r>
            <a:br>
              <a:rPr sz="2000" dirty="0"/>
            </a:br>
            <a:r>
              <a:rPr lang="ru-RU" sz="2000" dirty="0" smtClean="0"/>
              <a:t>Лабораторная работа. Настройка маршрутизации между сетями VLAN для каждого интерфейса</a:t>
            </a:r>
            <a:endParaRPr lang="ru-RU" sz="1800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97624" y="798513"/>
            <a:ext cx="3747165" cy="415607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906523423"/>
      </p:ext>
    </p:extLst>
  </p:cSld>
  <p:clrMapOvr>
    <a:masterClrMapping/>
  </p:clrMapOvr>
  <p:transition spd="med">
    <p:wipe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8666" y="900544"/>
            <a:ext cx="4160880" cy="3493656"/>
          </a:xfrm>
        </p:spPr>
        <p:txBody>
          <a:bodyPr/>
          <a:lstStyle/>
          <a:p>
            <a:r>
              <a:rPr lang="ru-RU" sz="1200" dirty="0" smtClean="0"/>
              <a:t>Альтернативой традиционному методу настройки маршрутизации между сетями VLAN является транкинг VLAN и подчиненные интерфейсы.</a:t>
            </a:r>
          </a:p>
          <a:p>
            <a:r>
              <a:rPr lang="ru-RU" sz="1200" dirty="0" smtClean="0"/>
              <a:t>Транкинг в сети VLAN позволяет одному физическому интерфейсу маршрутизировать трафик между несколькими сетями VLAN.</a:t>
            </a:r>
          </a:p>
          <a:p>
            <a:r>
              <a:rPr lang="ru-RU" sz="1200" dirty="0" smtClean="0"/>
              <a:t>Физический интерфейс маршрутизатора должен быть подключен к магистральному каналу смежного коммутатора.</a:t>
            </a:r>
          </a:p>
          <a:p>
            <a:r>
              <a:rPr lang="ru-RU" sz="1200" dirty="0" smtClean="0"/>
              <a:t>Подчиненные интерфейсы на маршрутизаторе создаются для каждой отдельной сети VLAN.</a:t>
            </a:r>
          </a:p>
          <a:p>
            <a:r>
              <a:rPr lang="ru-RU" sz="1200" dirty="0" smtClean="0"/>
              <a:t>Каждому подчиненному интерфейсу назначается IP-адрес, соответствующий его подсети или сети VLAN, а также определяется сеть VLAN, для которой будет выполняться тегирование кадров.</a:t>
            </a:r>
          </a:p>
          <a:p>
            <a:endParaRPr lang="ru-RU" sz="1200" dirty="0"/>
          </a:p>
          <a:p>
            <a:endParaRPr lang="ru-RU" sz="1200" dirty="0"/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Настройка маршрутизации между сетями VLAN с помощью метода Router-on-a-Stick</a:t>
            </a:r>
            <a:r>
              <a:t/>
            </a:r>
            <a:br/>
            <a:r>
              <a:rPr lang="ru-RU" smtClean="0"/>
              <a:t>Настройка с помощью метода Router-on-a-Stick: подготовка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545" y="1014909"/>
            <a:ext cx="4640469" cy="308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2415425"/>
      </p:ext>
    </p:extLst>
  </p:cSld>
  <p:clrMapOvr>
    <a:masterClrMapping/>
  </p:clrMapOvr>
  <p:transition spd="med">
    <p:wipe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7456" y="1277371"/>
            <a:ext cx="2912287" cy="1244779"/>
          </a:xfrm>
        </p:spPr>
        <p:txBody>
          <a:bodyPr/>
          <a:lstStyle/>
          <a:p>
            <a:r>
              <a:rPr lang="ru-RU" sz="1400" dirty="0" smtClean="0"/>
              <a:t>Для того чтобы включить маршрутизацию между VLAN с использованием метода router-on-a-stick, необходимо активировать транковую связь на порте коммутатора, подключенном к маршрутизатору.</a:t>
            </a:r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dirty="0"/>
              <a:t>Настройка маршрутизации между сетями VLAN с помощью метода Router-on-a-Stick</a:t>
            </a:r>
            <a:r>
              <a:rPr sz="2000" dirty="0"/>
              <a:t/>
            </a:r>
            <a:br>
              <a:rPr sz="2000" dirty="0"/>
            </a:br>
            <a:r>
              <a:rPr lang="ru-RU" sz="2000" dirty="0" smtClean="0"/>
              <a:t>Настройка маршрутизации с помощью метода Router-on-a-Stick: настройка коммутатора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456" y="2884854"/>
            <a:ext cx="2912287" cy="10648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652" y="1386256"/>
            <a:ext cx="5249985" cy="255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1727166"/>
      </p:ext>
    </p:extLst>
  </p:cSld>
  <p:clrMapOvr>
    <a:masterClrMapping/>
  </p:clrMapOvr>
  <p:transition spd="med">
    <p:wipe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0" y="982756"/>
            <a:ext cx="4825999" cy="1701881"/>
          </a:xfrm>
        </p:spPr>
        <p:txBody>
          <a:bodyPr/>
          <a:lstStyle/>
          <a:p>
            <a:r>
              <a:rPr lang="ru-RU" dirty="0" smtClean="0"/>
              <a:t>Для использования метода Router-on-a-Stick требуется настроить подчиненные интерфейсы для каждой маршрутизируемой сети VLAN.</a:t>
            </a:r>
          </a:p>
          <a:p>
            <a:pPr lvl="1"/>
            <a:r>
              <a:rPr lang="ru-RU" dirty="0" smtClean="0"/>
              <a:t>Подчиненные интерфейсы настраиваются для поддержки сетей VLAN с помощью команды настройки интерфейсов </a:t>
            </a:r>
            <a:r>
              <a:rPr lang="ru-RU" b="1" dirty="0"/>
              <a:t>encapsulation dot1Q </a:t>
            </a:r>
            <a:r>
              <a:rPr lang="ru-RU" i="1" dirty="0"/>
              <a:t>VLAN-ID</a:t>
            </a:r>
            <a:r>
              <a:rPr lang="ru-RU" dirty="0" smtClean="0"/>
              <a:t>.</a:t>
            </a:r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dirty="0"/>
              <a:t>Настройка маршрутизации между сетями VLAN с помощью метода Router-on-a-Stick</a:t>
            </a:r>
            <a:r>
              <a:rPr sz="2000" dirty="0"/>
              <a:t/>
            </a:r>
            <a:br>
              <a:rPr sz="2000" dirty="0"/>
            </a:br>
            <a:r>
              <a:rPr lang="ru-RU" sz="2000" dirty="0" smtClean="0"/>
              <a:t>Настройка с помощью метода Router-on-a-Stick: настройка подчиненных интерфейсов маршрутизатора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821" y="2868449"/>
            <a:ext cx="5526360" cy="16206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00" y="1014844"/>
            <a:ext cx="3587749" cy="170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0836759"/>
      </p:ext>
    </p:extLst>
  </p:cSld>
  <p:clrMapOvr>
    <a:masterClrMapping/>
  </p:clrMapOvr>
  <p:transition spd="med"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901700"/>
            <a:ext cx="8853286" cy="4052563"/>
          </a:xfrm>
        </p:spPr>
        <p:txBody>
          <a:bodyPr/>
          <a:lstStyle/>
          <a:p>
            <a:r>
              <a:rPr lang="ru-RU" sz="1300" dirty="0" smtClean="0"/>
              <a:t>По умолчанию маршрутизаторы Cisco настроены для маршрутизации трафика между локальными подынтерфейсами. </a:t>
            </a:r>
          </a:p>
          <a:p>
            <a:pPr lvl="1"/>
            <a:r>
              <a:rPr lang="ru-RU" sz="1200" dirty="0" smtClean="0"/>
              <a:t>В связи с этим функцию маршрутизации не нужно активировать индивидуально.</a:t>
            </a:r>
          </a:p>
          <a:p>
            <a:r>
              <a:rPr lang="ru-RU" sz="1300" dirty="0" smtClean="0"/>
              <a:t>Чтобы проверить настройки подчиненных интерфейсов, используйте команды </a:t>
            </a:r>
            <a:r>
              <a:rPr lang="ru-RU" sz="1300" b="1" dirty="0"/>
              <a:t>show vlan </a:t>
            </a:r>
            <a:r>
              <a:rPr lang="ru-RU" sz="1300" dirty="0" smtClean="0"/>
              <a:t>и </a:t>
            </a:r>
            <a:r>
              <a:rPr lang="ru-RU" sz="1300" b="1" dirty="0" smtClean="0"/>
              <a:t>show </a:t>
            </a:r>
            <a:r>
              <a:rPr lang="ru-RU" sz="1300" b="1" dirty="0"/>
              <a:t>ip route</a:t>
            </a:r>
            <a:r>
              <a:rPr lang="ru-RU" sz="1300" dirty="0" smtClean="0"/>
              <a:t>.</a:t>
            </a:r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dirty="0"/>
              <a:t>Настройка маршрутизации между сетями VLAN с помощью метода Router-on-a-Stick</a:t>
            </a:r>
            <a:r>
              <a:rPr sz="2000" dirty="0"/>
              <a:t/>
            </a:r>
            <a:br>
              <a:rPr sz="2000" dirty="0"/>
            </a:br>
            <a:r>
              <a:rPr lang="ru-RU" sz="2000" dirty="0" smtClean="0"/>
              <a:t>Настройка с помощью метода Router-on-a-Stick: проверка подчиненных интерфейсов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11" y="2062853"/>
            <a:ext cx="3840578" cy="19979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708" y="2109023"/>
            <a:ext cx="4293892" cy="19055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3511" y="4088245"/>
            <a:ext cx="3840578" cy="4561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1100" dirty="0">
                <a:solidFill>
                  <a:srgbClr val="000000"/>
                </a:solidFill>
              </a:rPr>
              <a:t>Команда </a:t>
            </a:r>
            <a:r>
              <a:rPr lang="ru-RU" sz="1100" b="1" dirty="0">
                <a:solidFill>
                  <a:srgbClr val="000000"/>
                </a:solidFill>
              </a:rPr>
              <a:t>show vlan</a:t>
            </a:r>
            <a:r>
              <a:rPr lang="ru-RU" sz="1100" dirty="0">
                <a:solidFill>
                  <a:srgbClr val="000000"/>
                </a:solidFill>
              </a:rPr>
              <a:t> отображает информацию </a:t>
            </a:r>
            <a:r>
              <a:rPr lang="ru-RU" sz="1100" dirty="0" smtClean="0">
                <a:solidFill>
                  <a:srgbClr val="000000"/>
                </a:solidFill>
              </a:rPr>
              <a:t>о подчиненных </a:t>
            </a:r>
            <a:r>
              <a:rPr lang="ru-RU" sz="1100" dirty="0">
                <a:solidFill>
                  <a:srgbClr val="000000"/>
                </a:solidFill>
              </a:rPr>
              <a:t>интерфейсах VLAN в Cisco IOS. 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26258" y="4075546"/>
            <a:ext cx="4338342" cy="4561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1100" dirty="0">
                <a:solidFill>
                  <a:srgbClr val="000000"/>
                </a:solidFill>
              </a:rPr>
              <a:t>Команда </a:t>
            </a:r>
            <a:r>
              <a:rPr lang="ru-RU" sz="1100" b="1" dirty="0">
                <a:solidFill>
                  <a:srgbClr val="000000"/>
                </a:solidFill>
              </a:rPr>
              <a:t>show ip route </a:t>
            </a:r>
            <a:r>
              <a:rPr lang="ru-RU" sz="1100" dirty="0">
                <a:solidFill>
                  <a:srgbClr val="000000"/>
                </a:solidFill>
              </a:rPr>
              <a:t>отображает таблицу маршрутизации, содержащую сети, связанные с исходящими подчиненными интерфейсами. </a:t>
            </a:r>
          </a:p>
        </p:txBody>
      </p:sp>
    </p:spTree>
    <p:extLst>
      <p:ext uri="{BB962C8B-B14F-4D97-AF65-F5344CB8AC3E}">
        <p14:creationId xmlns:p14="http://schemas.microsoft.com/office/powerpoint/2010/main" xmlns="" val="4080448064"/>
      </p:ext>
    </p:extLst>
  </p:cSld>
  <p:clrMapOvr>
    <a:masterClrMapping/>
  </p:clrMapOvr>
  <p:transition spd="med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30000"/>
              </a:spcBef>
              <a:buNone/>
            </a:pPr>
            <a:r>
              <a:rPr lang="ru-RU" smtClean="0"/>
              <a:t>Какие упражнения относятся к данной главе?</a:t>
            </a:r>
            <a:endParaRPr lang="ru-RU" dirty="0">
              <a:solidFill>
                <a:srgbClr val="00B0F0"/>
              </a:solidFill>
            </a:endParaRPr>
          </a:p>
          <a:p>
            <a:pPr marL="0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</p:txBody>
      </p:sp>
      <p:sp>
        <p:nvSpPr>
          <p:cNvPr id="6146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 6. Упражнения (продолжение)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755282853"/>
              </p:ext>
            </p:extLst>
          </p:nvPr>
        </p:nvGraphicFramePr>
        <p:xfrm>
          <a:off x="457291" y="1122081"/>
          <a:ext cx="8229418" cy="1865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733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0001"/>
                    </a:ext>
                  </a:extLst>
                </a:gridCol>
                <a:gridCol w="1857736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3156509146"/>
                    </a:ext>
                  </a:extLst>
                </a:gridCol>
                <a:gridCol w="4080076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0002"/>
                    </a:ext>
                  </a:extLst>
                </a:gridCol>
                <a:gridCol w="1161873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0003"/>
                    </a:ext>
                  </a:extLst>
                </a:gridCol>
              </a:tblGrid>
              <a:tr h="286347"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/>
                        <a:t>Страница №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/>
                        <a:t>Тип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Название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Необязательно?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0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marL="0" algn="ctr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6.3.3.6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Cisco Packet Tracer 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algn="l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Настройка маршрутизации между сетями </a:t>
                      </a:r>
                      <a:r>
                        <a:rPr lang="ru-RU" sz="850" kern="1200">
                          <a:solidFill>
                            <a:schemeClr val="dk1"/>
                          </a:solidFill>
                          <a:latin typeface="+mn-lt"/>
                        </a:rPr>
                        <a:t>VLAN </a:t>
                      </a:r>
                      <a:r>
                        <a:rPr lang="ru-RU" sz="850" kern="1200" smtClean="0">
                          <a:solidFill>
                            <a:schemeClr val="dk1"/>
                          </a:solidFill>
                          <a:latin typeface="+mn-lt"/>
                        </a:rPr>
                        <a:t>с использованием </a:t>
                      </a:r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метода Router-on-a-Stick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algn="l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Рекомендуется</a:t>
                      </a:r>
                    </a:p>
                  </a:txBody>
                  <a:tcPr marL="6840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1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marL="0" algn="ctr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6.3.3.7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Лабораторная работа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Настройка маршрутизации между сетями VLAN на основе стандарта 801.2Q и магистрального канала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algn="l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Необязательно</a:t>
                      </a:r>
                    </a:p>
                  </a:txBody>
                  <a:tcPr marL="6840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2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marL="0" algn="ctr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6.3.3.8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Packet Tracer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algn="l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Устранение неполадок маршрутизации между сетями VLAN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algn="l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Необязательно</a:t>
                      </a:r>
                    </a:p>
                  </a:txBody>
                  <a:tcPr marL="6840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3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marL="0" algn="ctr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6.4.1.1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Работа в аудитории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Кратчайший путь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algn="l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Необязательно</a:t>
                      </a:r>
                    </a:p>
                  </a:txBody>
                  <a:tcPr marL="6840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4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marL="0" algn="ctr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6.4.1.2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Packet Tracer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Отработка комплексных практических навыков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algn="l" defTabSz="685777" rtl="0" eaLnBrk="1" latinLnBrk="0" hangingPunct="1"/>
                      <a:r>
                        <a:rPr lang="ru-RU" sz="850" kern="1200" dirty="0">
                          <a:solidFill>
                            <a:schemeClr val="dk1"/>
                          </a:solidFill>
                          <a:latin typeface="+mn-lt"/>
                        </a:rPr>
                        <a:t>Рекомендовано</a:t>
                      </a:r>
                    </a:p>
                  </a:txBody>
                  <a:tcPr marL="6840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5"/>
                  </a:ext>
                </a:extLst>
              </a:tr>
            </a:tbl>
          </a:graphicData>
        </a:graphic>
      </p:graphicFrame>
      <p:sp>
        <p:nvSpPr>
          <p:cNvPr id="6" name="Rectangle 34"/>
          <p:cNvSpPr txBox="1">
            <a:spLocks noChangeArrowheads="1"/>
          </p:cNvSpPr>
          <p:nvPr/>
        </p:nvSpPr>
        <p:spPr bwMode="auto">
          <a:xfrm>
            <a:off x="1136614" y="4438227"/>
            <a:ext cx="6948000" cy="269247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61593" tIns="30796" rIns="61593" bIns="30796" numCol="1" anchor="ctr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ct val="30000"/>
              </a:spcBef>
              <a:buNone/>
            </a:pPr>
            <a:r>
              <a:rPr lang="ru-RU" sz="1000" kern="0" dirty="0">
                <a:solidFill>
                  <a:srgbClr val="000000"/>
                </a:solidFill>
              </a:rPr>
              <a:t>В этой главе для выполнения упражнений с программой Packet Tracer используйте следующий пароль: </a:t>
            </a:r>
            <a:r>
              <a:rPr lang="ru-RU" sz="1000" b="1" kern="0" dirty="0">
                <a:solidFill>
                  <a:srgbClr val="000000"/>
                </a:solidFill>
              </a:rPr>
              <a:t>PT_ccna5</a:t>
            </a:r>
            <a:r>
              <a:rPr sz="1000" dirty="0" smtClean="0"/>
              <a:t>.</a:t>
            </a: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xmlns="" val="1845037568"/>
      </p:ext>
    </p:extLst>
  </p:cSld>
  <p:clrMapOvr>
    <a:masterClrMapping/>
  </p:clrMapOvr>
  <p:transition spd="slow">
    <p:wip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4065" y="913245"/>
            <a:ext cx="4890922" cy="3684156"/>
          </a:xfrm>
        </p:spPr>
        <p:txBody>
          <a:bodyPr/>
          <a:lstStyle/>
          <a:p>
            <a:r>
              <a:rPr lang="ru-RU" sz="1400" dirty="0" smtClean="0"/>
              <a:t>Удаленное подключение к устройствам в сети VLAN можно проверить с помощью команды</a:t>
            </a:r>
            <a:r>
              <a:rPr lang="ru-RU" sz="1400" b="1" dirty="0"/>
              <a:t> ping</a:t>
            </a:r>
            <a:r>
              <a:rPr lang="ru-RU" sz="1400" dirty="0" smtClean="0"/>
              <a:t>.</a:t>
            </a:r>
          </a:p>
          <a:p>
            <a:pPr lvl="1"/>
            <a:r>
              <a:rPr lang="ru-RU" sz="1200" dirty="0" smtClean="0"/>
              <a:t>Эта команда отправляет эхо-запрос ICMP. Когда хост получает эхо-запрос ICMP, он отправляет эхо-ответ ICMP.</a:t>
            </a:r>
          </a:p>
          <a:p>
            <a:endParaRPr lang="ru-RU" sz="1050" b="1" dirty="0"/>
          </a:p>
          <a:p>
            <a:r>
              <a:rPr lang="ru-RU" sz="1400" dirty="0" smtClean="0"/>
              <a:t>Команда </a:t>
            </a:r>
            <a:r>
              <a:rPr lang="ru-RU" sz="1400" b="1" dirty="0"/>
              <a:t>tracert</a:t>
            </a:r>
            <a:r>
              <a:rPr lang="ru-RU" sz="1400" dirty="0" smtClean="0"/>
              <a:t> — это полезный инструмент для подтверждения существования пути между двумя устройствами.</a:t>
            </a:r>
          </a:p>
          <a:p>
            <a:endParaRPr lang="ru-RU" sz="1400" dirty="0"/>
          </a:p>
          <a:p>
            <a:endParaRPr lang="ru-RU" sz="1400" dirty="0"/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dirty="0"/>
              <a:t>Настройка маршрутизации между сетями VLAN с помощью метода Router-on-a-Stick</a:t>
            </a:r>
            <a:r>
              <a:rPr sz="2000" dirty="0"/>
              <a:t/>
            </a:r>
            <a:br>
              <a:rPr sz="2000" dirty="0"/>
            </a:br>
            <a:r>
              <a:rPr lang="ru-RU" sz="2000" dirty="0" smtClean="0"/>
              <a:t>Настройка маршрутизации с помощью метода Router-on-a-Stick: проверка маршрутизации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150" y="2615543"/>
            <a:ext cx="3876580" cy="18907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150" y="913244"/>
            <a:ext cx="3284623" cy="13685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550" y="3127887"/>
            <a:ext cx="3441033" cy="137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7435457"/>
      </p:ext>
    </p:extLst>
  </p:cSld>
  <p:clrMapOvr>
    <a:masterClrMapping/>
  </p:clrMapOvr>
  <p:transition spd="med">
    <p:wipe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12756" y="856388"/>
            <a:ext cx="4116900" cy="415607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dirty="0"/>
              <a:t>Настройка маршрутизации между сетями VLAN с помощью метода Router-on-a-Stick</a:t>
            </a:r>
            <a:r>
              <a:rPr sz="2000" dirty="0"/>
              <a:t/>
            </a:r>
            <a:br>
              <a:rPr sz="2000" dirty="0"/>
            </a:br>
            <a:r>
              <a:rPr lang="ru-RU" sz="2000" dirty="0" smtClean="0"/>
              <a:t>Packet Tracer. Настройка маршрутизации между сетями VLAN с помощью метода Router-on-a-Stick</a:t>
            </a:r>
          </a:p>
        </p:txBody>
      </p:sp>
    </p:spTree>
    <p:extLst>
      <p:ext uri="{BB962C8B-B14F-4D97-AF65-F5344CB8AC3E}">
        <p14:creationId xmlns:p14="http://schemas.microsoft.com/office/powerpoint/2010/main" xmlns="" val="1889070574"/>
      </p:ext>
    </p:extLst>
  </p:cSld>
  <p:clrMapOvr>
    <a:masterClrMapping/>
  </p:clrMapOvr>
  <p:transition spd="med">
    <p:wipe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42122" y="891113"/>
            <a:ext cx="5058168" cy="415607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dirty="0"/>
              <a:t>Настройка маршрутизации между сетями VLAN с помощью метода Router-on-a-Stick</a:t>
            </a:r>
            <a:r>
              <a:rPr sz="2000" dirty="0"/>
              <a:t/>
            </a:r>
            <a:br>
              <a:rPr sz="2000" dirty="0"/>
            </a:br>
            <a:r>
              <a:rPr lang="ru-RU" sz="2000" dirty="0" smtClean="0"/>
              <a:t>Лабораторная работа. Настройка маршрутизации между сетями VLAN на основе магистрали по протоколу 801.2Q</a:t>
            </a:r>
          </a:p>
        </p:txBody>
      </p:sp>
    </p:spTree>
    <p:extLst>
      <p:ext uri="{BB962C8B-B14F-4D97-AF65-F5344CB8AC3E}">
        <p14:creationId xmlns:p14="http://schemas.microsoft.com/office/powerpoint/2010/main" xmlns="" val="88745093"/>
      </p:ext>
    </p:extLst>
  </p:cSld>
  <p:clrMapOvr>
    <a:masterClrMapping/>
  </p:clrMapOvr>
  <p:transition spd="med">
    <p:wipe dir="r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02408" y="798513"/>
            <a:ext cx="4337596" cy="415607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dirty="0"/>
              <a:t>Настройка маршрутизации между сетями VLAN с помощью метода Router-on-a-Stick</a:t>
            </a:r>
            <a:r>
              <a:rPr sz="2000" dirty="0"/>
              <a:t/>
            </a:r>
            <a:br>
              <a:rPr sz="2000" dirty="0"/>
            </a:br>
            <a:r>
              <a:rPr lang="ru-RU" sz="2000" dirty="0" smtClean="0"/>
              <a:t>Packet Tracer. Задача настройки маршрутизации между сетями VLAN</a:t>
            </a:r>
          </a:p>
        </p:txBody>
      </p:sp>
    </p:spTree>
    <p:extLst>
      <p:ext uri="{BB962C8B-B14F-4D97-AF65-F5344CB8AC3E}">
        <p14:creationId xmlns:p14="http://schemas.microsoft.com/office/powerpoint/2010/main" xmlns="" val="1200253664"/>
      </p:ext>
    </p:extLst>
  </p:cSld>
  <p:clrMapOvr>
    <a:masterClrMapping/>
  </p:clrMapOvr>
  <p:transition spd="med">
    <p:wipe dir="r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ru-RU" smtClean="0"/>
              <a:t>6.4. Обзор главы</a:t>
            </a:r>
          </a:p>
        </p:txBody>
      </p:sp>
    </p:spTree>
    <p:extLst>
      <p:ext uri="{BB962C8B-B14F-4D97-AF65-F5344CB8AC3E}">
        <p14:creationId xmlns:p14="http://schemas.microsoft.com/office/powerpoint/2010/main" xmlns="" val="2791503674"/>
      </p:ext>
    </p:extLst>
  </p:cSld>
  <p:clrMapOvr>
    <a:masterClrMapping/>
  </p:clrMapOvr>
  <p:transition spd="slow">
    <p:wip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Заключение</a:t>
            </a:r>
            <a:r>
              <a:t/>
            </a:r>
            <a:br/>
            <a:r>
              <a:rPr lang="ru-RU" smtClean="0"/>
              <a:t>Packet Tracer. Отработка комплексных практических навыков </a:t>
            </a:r>
            <a:endParaRPr lang="ru-R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67336" y="798513"/>
            <a:ext cx="6207741" cy="415607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938948854"/>
      </p:ext>
    </p:extLst>
  </p:cSld>
  <p:clrMapOvr>
    <a:masterClrMapping/>
  </p:clrMapOvr>
  <p:transition spd="slow">
    <p:wip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1417131" y="1154627"/>
            <a:ext cx="6450388" cy="186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61593" tIns="30796" rIns="61593" bIns="30796" numCol="1" anchor="t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Объясните, как сети VLAN выполняют сегментацию доменов широковещательной рассылки в сетях предприятий малого и среднего бизнеса.</a:t>
            </a:r>
          </a:p>
          <a:p>
            <a:r>
              <a:rPr lang="ru-RU" smtClean="0"/>
              <a:t>Внедрение VLAN с целью сегментирования сети предприятия малого и среднего бизнеса. </a:t>
            </a:r>
          </a:p>
          <a:p>
            <a:r>
              <a:rPr lang="ru-RU" smtClean="0"/>
              <a:t>Настройте маршрутизацию между сетями VLAN на предприятиях малого и среднего бизнеса.</a:t>
            </a:r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dirty="0">
                <a:latin typeface="Arial" charset="0"/>
              </a:rPr>
              <a:t>Заключение</a:t>
            </a:r>
            <a:r>
              <a:t/>
            </a:r>
            <a:br/>
            <a:r>
              <a:rPr lang="ru-RU" dirty="0">
                <a:latin typeface="Arial" charset="0"/>
              </a:rPr>
              <a:t>Глава 6. Сети VLAN</a:t>
            </a:r>
          </a:p>
        </p:txBody>
      </p:sp>
    </p:spTree>
    <p:extLst>
      <p:ext uri="{BB962C8B-B14F-4D97-AF65-F5344CB8AC3E}">
        <p14:creationId xmlns:p14="http://schemas.microsoft.com/office/powerpoint/2010/main" xmlns="" val="2943567178"/>
      </p:ext>
    </p:extLst>
  </p:cSld>
  <p:clrMapOvr>
    <a:masterClrMapping/>
  </p:clrMapOvr>
  <p:transition spd="slow">
    <p:wip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400" dirty="0">
                <a:latin typeface="Arial" charset="0"/>
              </a:rPr>
              <a:t>Раздел 6.1</a:t>
            </a:r>
            <a:r>
              <a:t/>
            </a:r>
            <a:br/>
            <a:r>
              <a:rPr lang="ru-RU" dirty="0">
                <a:latin typeface="Arial" charset="0"/>
              </a:rPr>
              <a:t>Новые термины и команды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598580894"/>
              </p:ext>
            </p:extLst>
          </p:nvPr>
        </p:nvGraphicFramePr>
        <p:xfrm>
          <a:off x="144461" y="798513"/>
          <a:ext cx="8472890" cy="36880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36445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731093094"/>
                    </a:ext>
                  </a:extLst>
                </a:gridCol>
                <a:gridCol w="4236445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3534962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Сеть VLAN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Логический домен широковещательной рассылки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Сеть VLAN для данных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Сеть VLAN по умолчанию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VLAN с нетегированным трафиком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Сеть VLAN управления (Management VLAN)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  <a:latin typeface="+mn-lt"/>
                        </a:rPr>
                        <a:t>show vlan brief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Голосовая сеть VLAN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Магистрали сети VLAN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Сегментация виртуальных локальных сетей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IEEE 802.1Q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Тегирование в сети VLAN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Идентификатор канонического формата (CFI)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Приоритет пользователя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Идентификатор сети VLAN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Тип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show interfaces </a:t>
                      </a:r>
                      <a:r>
                        <a:rPr lang="ru-RU" sz="1400" b="0" i="1" kern="1200" dirty="0">
                          <a:solidFill>
                            <a:schemeClr val="tx1"/>
                          </a:solidFill>
                          <a:latin typeface="+mn-lt"/>
                        </a:rPr>
                        <a:t>int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 switchport</a:t>
                      </a:r>
                    </a:p>
                    <a:p>
                      <a:pPr marL="285750" indent="-285750" algn="l" defTabSz="685777" rtl="0" eaLnBrk="1" latinLnBrk="0" hangingPunct="1">
                        <a:buFont typeface="Arial" panose="020B0604020202020204" pitchFamily="34" charset="0"/>
                        <a:buChar char="•"/>
                      </a:pPr>
                      <a:endParaRPr lang="ru-RU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600795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09129321"/>
      </p:ext>
    </p:extLst>
  </p:cSld>
  <p:clrMapOvr>
    <a:masterClrMapping/>
  </p:clrMapOvr>
  <p:transition spd="slow">
    <p:wip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400" dirty="0">
                <a:latin typeface="Arial" charset="0"/>
              </a:rPr>
              <a:t>Раздел 6.2</a:t>
            </a:r>
            <a:r>
              <a:t/>
            </a:r>
            <a:br/>
            <a:r>
              <a:rPr lang="ru-RU" dirty="0">
                <a:latin typeface="Arial" charset="0"/>
              </a:rPr>
              <a:t>Новые термины и команды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083601157"/>
              </p:ext>
            </p:extLst>
          </p:nvPr>
        </p:nvGraphicFramePr>
        <p:xfrm>
          <a:off x="144463" y="798513"/>
          <a:ext cx="8853486" cy="3799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51162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731093094"/>
                    </a:ext>
                  </a:extLst>
                </a:gridCol>
                <a:gridCol w="2951162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353496225"/>
                    </a:ext>
                  </a:extLst>
                </a:gridCol>
                <a:gridCol w="2951162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819591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Виртуальные локальные сети стандартного диапазона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Сети VLAN расширенного диапазона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  <a:latin typeface="+mn-lt"/>
                        </a:rPr>
                        <a:t>vlan </a:t>
                      </a:r>
                      <a:r>
                        <a:rPr lang="ru-RU" sz="1400" b="0" i="1" kern="1200" dirty="0">
                          <a:solidFill>
                            <a:schemeClr val="tx1"/>
                          </a:solidFill>
                          <a:latin typeface="+mn-lt"/>
                        </a:rPr>
                        <a:t>vlan-id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name</a:t>
                      </a:r>
                      <a:r>
                        <a:rPr dirty="0"/>
                        <a:t> </a:t>
                      </a:r>
                      <a:r>
                        <a:rPr lang="ru-RU" sz="1400" b="0" i="1" kern="1200" dirty="0">
                          <a:solidFill>
                            <a:schemeClr val="tx1"/>
                          </a:solidFill>
                          <a:latin typeface="+mn-lt"/>
                        </a:rPr>
                        <a:t>имя_vlan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switchport mode access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switchport access vlan </a:t>
                      </a:r>
                      <a:r>
                        <a:rPr lang="ru-RU" sz="1400" b="0" i="1" kern="1200" dirty="0">
                          <a:solidFill>
                            <a:schemeClr val="tx1"/>
                          </a:solidFill>
                          <a:latin typeface="+mn-lt"/>
                        </a:rPr>
                        <a:t>идентификатор-vlan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interface range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no switchport access vlan </a:t>
                      </a:r>
                      <a:r>
                        <a:rPr lang="ru-RU" sz="1400" b="0" i="1" kern="1200" dirty="0">
                          <a:solidFill>
                            <a:schemeClr val="tx1"/>
                          </a:solidFill>
                          <a:latin typeface="+mn-lt"/>
                        </a:rPr>
                        <a:t>идентификатор-vlan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no vlan </a:t>
                      </a:r>
                      <a:r>
                        <a:rPr lang="ru-RU" sz="1400" b="0" i="1" kern="1200" dirty="0">
                          <a:solidFill>
                            <a:schemeClr val="tx1"/>
                          </a:solidFill>
                          <a:latin typeface="+mn-lt"/>
                        </a:rPr>
                        <a:t>идентификатор-vlan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delete flash:vlan.dat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delete vlan.dat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show vlan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show interfaces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show vlan summary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show interfaces vlan </a:t>
                      </a:r>
                      <a:r>
                        <a:rPr lang="ru-RU" sz="1400" b="0" i="1" kern="1200" dirty="0">
                          <a:solidFill>
                            <a:schemeClr val="tx1"/>
                          </a:solidFill>
                          <a:latin typeface="+mn-lt"/>
                        </a:rPr>
                        <a:t>идентификатор-vlan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switchport mode trunk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switchport trunk allowed vlan </a:t>
                      </a:r>
                      <a:r>
                        <a:rPr lang="ru-RU" sz="1400" b="0" i="1" kern="1200" dirty="0">
                          <a:solidFill>
                            <a:schemeClr val="tx1"/>
                          </a:solidFill>
                          <a:latin typeface="+mn-lt"/>
                        </a:rPr>
                        <a:t>список_vlan</a:t>
                      </a:r>
                      <a:endParaRPr lang="ru-RU" sz="1400" b="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switchport trunk native vlan </a:t>
                      </a:r>
                      <a:r>
                        <a:rPr lang="ru-RU" sz="1400" b="0" i="1" kern="1200" dirty="0">
                          <a:solidFill>
                            <a:schemeClr val="tx1"/>
                          </a:solidFill>
                          <a:latin typeface="+mn-lt"/>
                        </a:rPr>
                        <a:t>идентификатор-vlan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no switchport trunk allowed vlan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no switchport trunk native vlan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show interfaces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switchport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no switchport access vlan </a:t>
                      </a:r>
                      <a:r>
                        <a:rPr lang="ru-RU" sz="1400" b="0" i="1" kern="1200" dirty="0">
                          <a:solidFill>
                            <a:schemeClr val="tx1"/>
                          </a:solidFill>
                          <a:latin typeface="+mn-lt"/>
                        </a:rPr>
                        <a:t>идентификатор_vlan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show interfaces trunk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show interfaces </a:t>
                      </a:r>
                      <a:r>
                        <a:rPr lang="ru-RU" sz="1400" b="0" i="1" kern="1200" dirty="0">
                          <a:solidFill>
                            <a:schemeClr val="tx1"/>
                          </a:solidFill>
                          <a:latin typeface="+mn-lt"/>
                        </a:rPr>
                        <a:t>int_id</a:t>
                      </a:r>
                      <a:r>
                        <a:t>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trunk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600795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798333706"/>
      </p:ext>
    </p:extLst>
  </p:cSld>
  <p:clrMapOvr>
    <a:masterClrMapping/>
  </p:clrMapOvr>
  <p:transition spd="slow">
    <p:wip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400" dirty="0">
                <a:latin typeface="Arial" charset="0"/>
              </a:rPr>
              <a:t>Раздел 6.3</a:t>
            </a:r>
            <a:r>
              <a:t/>
            </a:r>
            <a:br/>
            <a:r>
              <a:rPr lang="ru-RU" dirty="0">
                <a:latin typeface="Arial" charset="0"/>
              </a:rPr>
              <a:t>Новые термины и команды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7763943"/>
              </p:ext>
            </p:extLst>
          </p:nvPr>
        </p:nvGraphicFramePr>
        <p:xfrm>
          <a:off x="144461" y="798513"/>
          <a:ext cx="8472890" cy="22148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36445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731093094"/>
                    </a:ext>
                  </a:extLst>
                </a:gridCol>
                <a:gridCol w="4236445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3534962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Устаревшие методы маршрутизации между сетями VLAN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Маршрутизация между сетями VLAN 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с использованием </a:t>
                      </a: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метода Router-on-a-Stick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  <a:latin typeface="+mn-lt"/>
                        </a:rPr>
                        <a:t>interface</a:t>
                      </a:r>
                      <a:r>
                        <a:rPr dirty="0"/>
                        <a:t> </a:t>
                      </a:r>
                      <a:r>
                        <a:rPr lang="ru-RU" sz="1400" b="0" i="1" kern="1200" dirty="0">
                          <a:solidFill>
                            <a:schemeClr val="tx1"/>
                          </a:solidFill>
                          <a:latin typeface="+mn-lt"/>
                        </a:rPr>
                        <a:t>идентификатор_интерфейса.идентификатор_подчиненного_интерфейса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  <a:latin typeface="+mn-lt"/>
                        </a:rPr>
                        <a:t>encapsulation dot1q</a:t>
                      </a:r>
                      <a:r>
                        <a:rPr dirty="0"/>
                        <a:t> </a:t>
                      </a:r>
                      <a:r>
                        <a:rPr lang="ru-RU" sz="1400" b="0" i="1" kern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идентификатор_vlan </a:t>
                      </a:r>
                      <a:endParaRPr lang="ru-RU" sz="1400" b="0" i="1" kern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IEEE 802.1Q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600795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0099028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30000"/>
              </a:spcBef>
            </a:pPr>
            <a:r>
              <a:rPr lang="ru-RU" smtClean="0"/>
              <a:t>После прохождения главы 6 учащиеся должны пройти проверку на знание материала главы 6.</a:t>
            </a:r>
          </a:p>
          <a:p>
            <a:pPr eaLnBrk="1" hangingPunct="1">
              <a:spcBef>
                <a:spcPct val="30000"/>
              </a:spcBef>
            </a:pPr>
            <a:r>
              <a:rPr lang="ru-RU" smtClean="0"/>
              <a:t>Для неформальной оценки успехов учащихся можно использовать контрольные работы, лабораторные работы, работу с симулятором Packet Tracer и другие упражнения.</a:t>
            </a:r>
          </a:p>
        </p:txBody>
      </p:sp>
      <p:sp>
        <p:nvSpPr>
          <p:cNvPr id="7170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 6. Проверка на знание материала главы</a:t>
            </a:r>
          </a:p>
        </p:txBody>
      </p:sp>
    </p:spTree>
    <p:extLst>
      <p:ext uri="{BB962C8B-B14F-4D97-AF65-F5344CB8AC3E}">
        <p14:creationId xmlns:p14="http://schemas.microsoft.com/office/powerpoint/2010/main" xmlns="" val="1296080354"/>
      </p:ext>
    </p:extLst>
  </p:cSld>
  <p:clrMapOvr>
    <a:masterClrMapping/>
  </p:clrMapOvr>
  <p:transition spd="slow">
    <p:wip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90828277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85000"/>
              </a:lnSpc>
              <a:spcBef>
                <a:spcPct val="30000"/>
              </a:spcBef>
              <a:buNone/>
            </a:pPr>
            <a:r>
              <a:rPr lang="ru-RU" smtClean="0"/>
              <a:t>Прежде чем излагать материал главы 6, обратите внимание на следующее:</a:t>
            </a: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r>
              <a:rPr lang="ru-RU" smtClean="0"/>
              <a:t>Инструктор должен пройти проверку на знание материала главы 6.</a:t>
            </a: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r>
              <a:rPr lang="ru-RU" smtClean="0"/>
              <a:t>Цели этой главы: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200" dirty="0"/>
              <a:t>Объясните, как сети VLAN выполняют сегментацию доменов широковещательной рассылки в сетях предприятий малого и среднего бизнеса.</a:t>
            </a:r>
          </a:p>
          <a:p>
            <a:pPr marL="630238" lvl="2" indent="-214313">
              <a:buFont typeface="Arial" panose="020B0604020202020204" pitchFamily="34" charset="0"/>
              <a:buChar char="•"/>
            </a:pPr>
            <a:r>
              <a:rPr lang="ru-RU" sz="1000" dirty="0"/>
              <a:t>Объяснение назначения сетей VLAN в коммутируемой сети.</a:t>
            </a:r>
          </a:p>
          <a:p>
            <a:pPr marL="630238" lvl="2" indent="-214313">
              <a:buFont typeface="Arial" panose="020B0604020202020204" pitchFamily="34" charset="0"/>
              <a:buChar char="•"/>
            </a:pPr>
            <a:r>
              <a:rPr lang="ru-RU" sz="1000" dirty="0"/>
              <a:t>Объясните, как коммутатор пересылает кадры с использованием конфигурации сети VLAN в среде с несколькими коммутаторами.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200" dirty="0"/>
              <a:t>Внедрение VLAN с целью сегментирования сети предприятия малого и среднего бизнеса.</a:t>
            </a:r>
          </a:p>
          <a:p>
            <a:pPr marL="630238" lvl="2" indent="-214313">
              <a:buFont typeface="Arial" panose="020B0604020202020204" pitchFamily="34" charset="0"/>
              <a:buChar char="•"/>
            </a:pPr>
            <a:r>
              <a:rPr lang="ru-RU" sz="1000" dirty="0"/>
              <a:t>Настроить коммутационный порт для назначения сети VLAN в соответствии с требованиями.</a:t>
            </a:r>
          </a:p>
          <a:p>
            <a:pPr marL="630238" lvl="2" indent="-214313">
              <a:buFont typeface="Arial" panose="020B0604020202020204" pitchFamily="34" charset="0"/>
              <a:buChar char="•"/>
            </a:pPr>
            <a:r>
              <a:rPr lang="ru-RU" sz="1000" dirty="0"/>
              <a:t>Настроить магистральный порт на коммутаторе LAN.</a:t>
            </a:r>
          </a:p>
          <a:p>
            <a:pPr marL="630238" lvl="2" indent="-214313">
              <a:buFont typeface="Arial" panose="020B0604020202020204" pitchFamily="34" charset="0"/>
              <a:buChar char="•"/>
            </a:pPr>
            <a:r>
              <a:rPr lang="ru-RU" sz="1000" dirty="0"/>
              <a:t>выполнить поиск и устранение неполадок в сети VLAN и настроить магистральный канал в коммутируемой сети.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200" dirty="0"/>
              <a:t>Настройте маршрутизацию между сетями VLAN на предприятиях малого и среднего бизнеса.</a:t>
            </a:r>
          </a:p>
          <a:p>
            <a:pPr marL="630238" lvl="2" indent="-214313">
              <a:buFont typeface="Arial" panose="020B0604020202020204" pitchFamily="34" charset="0"/>
              <a:buChar char="•"/>
            </a:pPr>
            <a:r>
              <a:rPr lang="ru-RU" sz="1000" dirty="0"/>
              <a:t>Опишите два метода настройки маршрутизации между сетями VLAN.</a:t>
            </a:r>
          </a:p>
          <a:p>
            <a:pPr marL="630238" lvl="2" indent="-214313">
              <a:buFont typeface="Arial" panose="020B0604020202020204" pitchFamily="34" charset="0"/>
              <a:buChar char="•"/>
            </a:pPr>
            <a:r>
              <a:rPr lang="ru-RU" sz="1000" dirty="0"/>
              <a:t>Настройка маршрутизации между VLAN с использованием устаревшего метода.</a:t>
            </a:r>
          </a:p>
          <a:p>
            <a:pPr marL="630238" lvl="2" indent="-214313">
              <a:buFont typeface="Arial" panose="020B0604020202020204" pitchFamily="34" charset="0"/>
              <a:buChar char="•"/>
            </a:pPr>
            <a:r>
              <a:rPr lang="ru-RU" sz="1000" dirty="0"/>
              <a:t>Настройте маршрутизацию между сетями VLAN с использованием метода Router-on-a-Stick.</a:t>
            </a: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endParaRPr lang="ru-RU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 6. Практические рекомендации</a:t>
            </a:r>
          </a:p>
        </p:txBody>
      </p:sp>
    </p:spTree>
    <p:extLst>
      <p:ext uri="{BB962C8B-B14F-4D97-AF65-F5344CB8AC3E}">
        <p14:creationId xmlns:p14="http://schemas.microsoft.com/office/powerpoint/2010/main" xmlns="" val="2379341361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30000"/>
              </a:spcBef>
            </a:pPr>
            <a:r>
              <a:rPr lang="ru-RU" dirty="0" smtClean="0"/>
              <a:t>После прохождения главы 6 студенты должны выполнить проверочную работу на знание материала главы 6, приведенную в разделе 6.1. Контрольные работы, лабораторные работы и работа с симулятором Packet Tracer. Для неформальной оценки успехов студентов можно использовать и другие упражнения.</a:t>
            </a:r>
          </a:p>
          <a:p>
            <a:pPr>
              <a:spcBef>
                <a:spcPct val="30000"/>
              </a:spcBef>
            </a:pPr>
            <a:endParaRPr lang="ru-RU" dirty="0"/>
          </a:p>
          <a:p>
            <a:pPr>
              <a:spcBef>
                <a:spcPct val="30000"/>
              </a:spcBef>
            </a:pPr>
            <a:r>
              <a:rPr lang="ru-RU" dirty="0" smtClean="0"/>
              <a:t>В разделе 6.2, когда студенты выполнят лабораторные работы по поиску и устранению неполадок, поставьте дополнительные задачи или сформируйте одну группу студентов, которая будет создавать проблемы для конфигурации другой группы. Убедитесь, что все проблемы и способы их решения задокументированы. </a:t>
            </a:r>
          </a:p>
          <a:p>
            <a:pPr>
              <a:spcBef>
                <a:spcPct val="30000"/>
              </a:spcBef>
            </a:pPr>
            <a:endParaRPr lang="ru-RU" dirty="0"/>
          </a:p>
          <a:p>
            <a:pPr>
              <a:spcBef>
                <a:spcPct val="30000"/>
              </a:spcBef>
            </a:pPr>
            <a:r>
              <a:rPr lang="ru-RU" dirty="0" smtClean="0"/>
              <a:t>В разделе 6.3, после того как студенты выполнят лабораторные работы по настройке маршрутизации между сетями VLAN с использованием традиционного метода и с помощью метода Router-on-a-Stick, попросите их указать преимущества и недостатки каждого метода.</a:t>
            </a:r>
          </a:p>
          <a:p>
            <a:pPr>
              <a:spcBef>
                <a:spcPct val="30000"/>
              </a:spcBef>
            </a:pPr>
            <a:endParaRPr lang="ru-RU" dirty="0"/>
          </a:p>
          <a:p>
            <a:pPr>
              <a:spcBef>
                <a:spcPct val="30000"/>
              </a:spcBef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 6. Практические рекомендации (продолжение)</a:t>
            </a:r>
          </a:p>
        </p:txBody>
      </p:sp>
    </p:spTree>
    <p:extLst>
      <p:ext uri="{BB962C8B-B14F-4D97-AF65-F5344CB8AC3E}">
        <p14:creationId xmlns:p14="http://schemas.microsoft.com/office/powerpoint/2010/main" xmlns="" val="3929071732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Default Theme">
  <a:themeElements>
    <a:clrScheme name="Custom 6">
      <a:dk1>
        <a:srgbClr val="58585B"/>
      </a:dk1>
      <a:lt1>
        <a:srgbClr val="FFFFFF"/>
      </a:lt1>
      <a:dk2>
        <a:srgbClr val="58585B"/>
      </a:dk2>
      <a:lt2>
        <a:srgbClr val="81C569"/>
      </a:lt2>
      <a:accent1>
        <a:srgbClr val="004C69"/>
      </a:accent1>
      <a:accent2>
        <a:srgbClr val="9E0B0F"/>
      </a:accent2>
      <a:accent3>
        <a:srgbClr val="FFFFFF"/>
      </a:accent3>
      <a:accent4>
        <a:srgbClr val="367187"/>
      </a:accent4>
      <a:accent5>
        <a:srgbClr val="38C6F4"/>
      </a:accent5>
      <a:accent6>
        <a:srgbClr val="FBAB18"/>
      </a:accent6>
      <a:hlink>
        <a:srgbClr val="38C6F4"/>
      </a:hlink>
      <a:folHlink>
        <a:srgbClr val="81C56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Default Theme" id="{A3178FD6-045E-43BB-9FF9-79BDC55288A1}" vid="{B3635A64-254C-4D4D-B1C2-6197525273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8944</TotalTime>
  <Words>3452</Words>
  <Application>Microsoft Office PowerPoint</Application>
  <PresentationFormat>On-screen Show (16:9)</PresentationFormat>
  <Paragraphs>684</Paragraphs>
  <Slides>70</Slides>
  <Notes>70</Notes>
  <HiddenSlides>12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Default Theme</vt:lpstr>
      <vt:lpstr>Глава 6. Сети VLAN</vt:lpstr>
      <vt:lpstr>Материалы для инструкторов. Глава 6. Руководство по планированию</vt:lpstr>
      <vt:lpstr>Глава 6. Сети VLAN</vt:lpstr>
      <vt:lpstr>Глава 6. Упражнения</vt:lpstr>
      <vt:lpstr>Глава 6. Упражнения (продолжение)</vt:lpstr>
      <vt:lpstr>Глава 6. Упражнения (продолжение)</vt:lpstr>
      <vt:lpstr>Глава 6. Проверка на знание материала главы</vt:lpstr>
      <vt:lpstr>Глава 6. Практические рекомендации</vt:lpstr>
      <vt:lpstr>Глава 6. Практические рекомендации (продолжение)</vt:lpstr>
      <vt:lpstr>Глава 6. Дополнительная помощь</vt:lpstr>
      <vt:lpstr>Slide 11</vt:lpstr>
      <vt:lpstr>Глава 6. Сети VLAN</vt:lpstr>
      <vt:lpstr>Глава 6. Разделы и задачи</vt:lpstr>
      <vt:lpstr>6.1. Сегментация сети VLAN</vt:lpstr>
      <vt:lpstr>Обзор сетей VLAN Определение сети VLAN</vt:lpstr>
      <vt:lpstr>Обзор сетей VLAN Преимущества сетей VLAN</vt:lpstr>
      <vt:lpstr>Обзор сетей VLAN Типы сетей VLAN</vt:lpstr>
      <vt:lpstr>Обзор сетей VLAN Голосовые сети VLAN</vt:lpstr>
      <vt:lpstr>Обзор сетей VLAN Packet Tracer. Получатели широковещательной рассылки</vt:lpstr>
      <vt:lpstr>Сети VLAN в среде с несколькими коммутаторами Магистрали сетей VLAN</vt:lpstr>
      <vt:lpstr>Сети VLAN в среде с несколькими коммутаторами Управление доменами широковещательной рассылки с помощью сетей VLAN</vt:lpstr>
      <vt:lpstr>Сети VLAN в среде с несколькими коммутаторами Тегирование кадров Ethernet для идентификации сети VLAN</vt:lpstr>
      <vt:lpstr>Сети VLAN в среде с несколькими коммутаторами VLAN с нетегированным трафиком и тегирование по протоколу 802.1Q</vt:lpstr>
      <vt:lpstr>Сети VLAN в среде с несколькими коммутаторами Тегирование голосовой сети VLAN</vt:lpstr>
      <vt:lpstr>Сети VLAN в среде с несколькими коммутаторами Packet Tracer. Исследование реализации сети VLAN</vt:lpstr>
      <vt:lpstr>6.2 Реализация сети VLAN</vt:lpstr>
      <vt:lpstr>Назначение сети VLAN Диапазоны сетей VLAN на коммутаторах Catalyst</vt:lpstr>
      <vt:lpstr>Назначение сети VLAN Создание сети VLAN</vt:lpstr>
      <vt:lpstr>Назначение сети VLAN Назначение портов сетям VLAN</vt:lpstr>
      <vt:lpstr>Назначение сети VLAN Изменение принадлежности портов VLAN</vt:lpstr>
      <vt:lpstr>Назначение сети VLAN Удаление сетей VLAN</vt:lpstr>
      <vt:lpstr>Назначение сети VLAN Проверка информации о сети VLAN</vt:lpstr>
      <vt:lpstr>Назначение сети VLAN Packet Tracer. Настройка сетей VLAN</vt:lpstr>
      <vt:lpstr>Магистрали VLAN Настройка магистральных каналов IEEE 802.1q</vt:lpstr>
      <vt:lpstr>Магистрали VLAN Сброс магистрали в состояние по умолчанию</vt:lpstr>
      <vt:lpstr>Магистрали VLAN Проверка настроек магистрали</vt:lpstr>
      <vt:lpstr>Магистрали VLAN Packet Tracer. Настройка магистралей</vt:lpstr>
      <vt:lpstr>Магистрали VLAN Лабораторная работа. Настройка сетей VLAN и магистралей</vt:lpstr>
      <vt:lpstr>Поиск и устранение неполадок сетей VLAN и магистралей Проблемы с IP-адресацией сетей VLAN</vt:lpstr>
      <vt:lpstr>Поиск и устранение неполадок сетей VLAN и магистралей Отсутствующие сети VLAN</vt:lpstr>
      <vt:lpstr>Поиск и устранение неполадок сетей VLAN и магистралей Общие сведения о поиске и устранении неполадок магистралей</vt:lpstr>
      <vt:lpstr>Поиск и устранение неполадок сетей VLAN и магистралей Распространенные проблемы с магистралями</vt:lpstr>
      <vt:lpstr>Поиск и устранение неполадок сетей VLAN и магистралей Неправильный режим порта</vt:lpstr>
      <vt:lpstr>Поиск и устранение неполадок сетей VLAN и магистралей Неправильный список сетей VLAN</vt:lpstr>
      <vt:lpstr>Поиск и устранение неполадок сетей VLAN и магистралей Packet Tracer. Поиск и устранение неполадок при реализации VLAN. Сценарий 1</vt:lpstr>
      <vt:lpstr>Поиск и устранение неполадок сетей VLAN и магистралей Packet Tracer. Поиск и устранение неполадок при реализации VLAN. Сценарий 2</vt:lpstr>
      <vt:lpstr>Поиск и устранение неполадок сетей VLAN и магистралей Лабораторная работа. Поиск и устранение неполадок в конфигурации VLAN</vt:lpstr>
      <vt:lpstr>6.3. Маршрутизация между сетями VLAN с помощью маршрутизаторов</vt:lpstr>
      <vt:lpstr>Процесс маршрутизации между сетями VLAN Что такое маршрутизация между сетями VLAN?</vt:lpstr>
      <vt:lpstr>Процесс маршрутизации между сетями VLAN Устаревший метод маршрутизации между сетями VLAN</vt:lpstr>
      <vt:lpstr>Процесс маршрутизации между сетями VLAN Маршрутизация между сетями VLAN с помощью метода Router-on-a-Stick</vt:lpstr>
      <vt:lpstr>Настройка маршрутизации между сетями VLAN с помощью устаревшего метода Настройка маршрутизации между сетями VLAN с помощью устаревшего метода: подготовка</vt:lpstr>
      <vt:lpstr>Настройка маршрутизации между сетями VLAN с помощью устаревшего метода Настройка маршрутизации между сетями VLAN с помощью устаревшего метода: настройка коммутатора</vt:lpstr>
      <vt:lpstr>Настройка маршрутизации между сетями VLAN с помощью устаревшего метода Настройка маршрутизации между сетями VLAN с помощью устаревшего метода: настройка интерфейсов маршрутизатора</vt:lpstr>
      <vt:lpstr>Настройка маршрутизации между сетями VLAN с помощью устаревшего метода Лабораторная работа. Настройка маршрутизации между сетями VLAN для каждого интерфейса</vt:lpstr>
      <vt:lpstr>Настройка маршрутизации между сетями VLAN с помощью метода Router-on-a-Stick Настройка с помощью метода Router-on-a-Stick: подготовка</vt:lpstr>
      <vt:lpstr>Настройка маршрутизации между сетями VLAN с помощью метода Router-on-a-Stick Настройка маршрутизации с помощью метода Router-on-a-Stick: настройка коммутатора</vt:lpstr>
      <vt:lpstr>Настройка маршрутизации между сетями VLAN с помощью метода Router-on-a-Stick Настройка с помощью метода Router-on-a-Stick: настройка подчиненных интерфейсов маршрутизатора</vt:lpstr>
      <vt:lpstr>Настройка маршрутизации между сетями VLAN с помощью метода Router-on-a-Stick Настройка с помощью метода Router-on-a-Stick: проверка подчиненных интерфейсов</vt:lpstr>
      <vt:lpstr>Настройка маршрутизации между сетями VLAN с помощью метода Router-on-a-Stick Настройка маршрутизации с помощью метода Router-on-a-Stick: проверка маршрутизации</vt:lpstr>
      <vt:lpstr>Настройка маршрутизации между сетями VLAN с помощью метода Router-on-a-Stick Packet Tracer. Настройка маршрутизации между сетями VLAN с помощью метода Router-on-a-Stick</vt:lpstr>
      <vt:lpstr>Настройка маршрутизации между сетями VLAN с помощью метода Router-on-a-Stick Лабораторная работа. Настройка маршрутизации между сетями VLAN на основе магистрали по протоколу 801.2Q</vt:lpstr>
      <vt:lpstr>Настройка маршрутизации между сетями VLAN с помощью метода Router-on-a-Stick Packet Tracer. Задача настройки маршрутизации между сетями VLAN</vt:lpstr>
      <vt:lpstr>6.4. Обзор главы</vt:lpstr>
      <vt:lpstr>Заключение Packet Tracer. Отработка комплексных практических навыков </vt:lpstr>
      <vt:lpstr>Заключение Глава 6. Сети VLAN</vt:lpstr>
      <vt:lpstr>Раздел 6.1 Новые термины и команды</vt:lpstr>
      <vt:lpstr>Раздел 6.2 Новые термины и команды</vt:lpstr>
      <vt:lpstr>Раздел 6.3 Новые термины и команды</vt:lpstr>
      <vt:lpstr>Slide 70</vt:lpstr>
    </vt:vector>
  </TitlesOfParts>
  <Company>Cisco Systems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bvachon@cisco.com</dc:creator>
  <cp:lastModifiedBy>SDWM</cp:lastModifiedBy>
  <cp:revision>380</cp:revision>
  <dcterms:created xsi:type="dcterms:W3CDTF">2016-08-22T22:27:36Z</dcterms:created>
  <dcterms:modified xsi:type="dcterms:W3CDTF">2018-10-26T10:25:41Z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ProviderInitializationData">
    <vt:lpwstr>https://cisco.jiveon.com</vt:lpwstr>
  </property>
  <property fmtid="{D5CDD505-2E9C-101B-9397-08002B2CF9AE}" pid="3" name="Offisync_UpdateToken">
    <vt:lpwstr>1</vt:lpwstr>
  </property>
  <property fmtid="{D5CDD505-2E9C-101B-9397-08002B2CF9AE}" pid="4" name="Offisync_ServerID">
    <vt:lpwstr>07841bbc-cd3c-4a76-827f-75a2226890f4</vt:lpwstr>
  </property>
  <property fmtid="{D5CDD505-2E9C-101B-9397-08002B2CF9AE}" pid="5" name="Offisync_UniqueId">
    <vt:lpwstr>1702406</vt:lpwstr>
  </property>
  <property fmtid="{D5CDD505-2E9C-101B-9397-08002B2CF9AE}" pid="6" name="Jive_VersionGuid">
    <vt:lpwstr>fd96a0b3-f68d-4727-8e4f-2128d37ed30a</vt:lpwstr>
  </property>
  <property fmtid="{D5CDD505-2E9C-101B-9397-08002B2CF9AE}" pid="7" name="Jive_LatestUserAccountName">
    <vt:lpwstr>alljohns</vt:lpwstr>
  </property>
</Properties>
</file>