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61"/>
  </p:notesMasterIdLst>
  <p:sldIdLst>
    <p:sldId id="513" r:id="rId2"/>
    <p:sldId id="730" r:id="rId3"/>
    <p:sldId id="747" r:id="rId4"/>
    <p:sldId id="763" r:id="rId5"/>
    <p:sldId id="735" r:id="rId6"/>
    <p:sldId id="736" r:id="rId7"/>
    <p:sldId id="750" r:id="rId8"/>
    <p:sldId id="834" r:id="rId9"/>
    <p:sldId id="835" r:id="rId10"/>
    <p:sldId id="836" r:id="rId11"/>
    <p:sldId id="837" r:id="rId12"/>
    <p:sldId id="838" r:id="rId13"/>
    <p:sldId id="839" r:id="rId14"/>
    <p:sldId id="745" r:id="rId15"/>
    <p:sldId id="777" r:id="rId16"/>
    <p:sldId id="758" r:id="rId17"/>
    <p:sldId id="760" r:id="rId18"/>
    <p:sldId id="759" r:id="rId19"/>
    <p:sldId id="628" r:id="rId20"/>
    <p:sldId id="840" r:id="rId21"/>
    <p:sldId id="630" r:id="rId22"/>
    <p:sldId id="633" r:id="rId23"/>
    <p:sldId id="841" r:id="rId24"/>
    <p:sldId id="842" r:id="rId25"/>
    <p:sldId id="843" r:id="rId26"/>
    <p:sldId id="845" r:id="rId27"/>
    <p:sldId id="847" r:id="rId28"/>
    <p:sldId id="848" r:id="rId29"/>
    <p:sldId id="850" r:id="rId30"/>
    <p:sldId id="851" r:id="rId31"/>
    <p:sldId id="852" r:id="rId32"/>
    <p:sldId id="853" r:id="rId33"/>
    <p:sldId id="854" r:id="rId34"/>
    <p:sldId id="855" r:id="rId35"/>
    <p:sldId id="856" r:id="rId36"/>
    <p:sldId id="762" r:id="rId37"/>
    <p:sldId id="673" r:id="rId38"/>
    <p:sldId id="869" r:id="rId39"/>
    <p:sldId id="857" r:id="rId40"/>
    <p:sldId id="858" r:id="rId41"/>
    <p:sldId id="859" r:id="rId42"/>
    <p:sldId id="860" r:id="rId43"/>
    <p:sldId id="861" r:id="rId44"/>
    <p:sldId id="862" r:id="rId45"/>
    <p:sldId id="863" r:id="rId46"/>
    <p:sldId id="871" r:id="rId47"/>
    <p:sldId id="872" r:id="rId48"/>
    <p:sldId id="864" r:id="rId49"/>
    <p:sldId id="873" r:id="rId50"/>
    <p:sldId id="865" r:id="rId51"/>
    <p:sldId id="874" r:id="rId52"/>
    <p:sldId id="866" r:id="rId53"/>
    <p:sldId id="867" r:id="rId54"/>
    <p:sldId id="868" r:id="rId55"/>
    <p:sldId id="771" r:id="rId56"/>
    <p:sldId id="823" r:id="rId57"/>
    <p:sldId id="765" r:id="rId58"/>
    <p:sldId id="766" r:id="rId59"/>
    <p:sldId id="291" r:id="rId6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E9E7E8"/>
    <a:srgbClr val="0000CC"/>
    <a:srgbClr val="000099"/>
    <a:srgbClr val="CC99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906" autoAdjust="0"/>
    <p:restoredTop sz="99404" autoAdjust="0"/>
  </p:normalViewPr>
  <p:slideViewPr>
    <p:cSldViewPr snapToGrid="0" showGuides="1">
      <p:cViewPr varScale="1">
        <p:scale>
          <a:sx n="99" d="100"/>
          <a:sy n="99" d="100"/>
        </p:scale>
        <p:origin x="-90" y="-930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baseline="0" dirty="0"/>
              <a:t>Routing and Switching Essentials v6.0</a:t>
            </a:r>
            <a:endParaRPr lang="ru-RU" b="0" dirty="0"/>
          </a:p>
          <a:p>
            <a:pPr>
              <a:buFontTx/>
              <a:buNone/>
            </a:pPr>
            <a:r>
              <a:rPr lang="ru-RU" sz="1200" b="0" dirty="0"/>
              <a:t>Глава 5. Конфигурация коммутатора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10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8166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11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998937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12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5338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13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38670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14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91573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8187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 5. Конфигурация коммутатора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680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17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 5. Конфигурация коммутатора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4752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Настройка коммутатора</a:t>
            </a:r>
          </a:p>
          <a:p>
            <a:pPr>
              <a:buFontTx/>
              <a:buNone/>
            </a:pPr>
            <a:r>
              <a:rPr lang="ru-RU" sz="1200" b="0" dirty="0"/>
              <a:t>5.1. Начальная настройка параметров коммутатора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529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5.1.1.1. Последовательность загрузки коммутатора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519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5.1.1.1. Последовательность загрузки коммутатора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68646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5.1.1.2. Восстановление после сбоя системы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3782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5.1.1.3. Светодиодные индикаторы коммутатора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1587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5.1.1.4. Подготовка к базовому управлению коммутатором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8958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5.1.1.5. Настройка основных параметров доступа для управления коммутаторами с помощью IPv4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0045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5.1.1. Начальная настройка параметров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5.1.1.6. Лабораторная работа. Базовая настройка коммутатора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7412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5.1.2.1. Дуплексная связь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2100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5.1.2.2. Настройка портов коммутатора на физическом уровне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8153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5.1.2.3. Функция Auto-MDIX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650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5.1.2.3. Функция Auto-MDIX (продолжение)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293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 5. Конфигурация коммутатора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r>
              <a:rPr lang="ru-RU" smtClean="0"/>
              <a:t>5.1.2.4. Проверка конфигурации портов коммутатора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7746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r>
              <a:rPr lang="ru-RU" smtClean="0"/>
              <a:t>5.1.2.4. Проверка конфигурации портов коммутатора (продолжение)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9251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r>
              <a:rPr lang="ru-RU" smtClean="0"/>
              <a:t>5.1.2.4. Проверка конфигурации портов коммутатора (продолжение)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1428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5.1.2.5. Проблемы на уровне сетевого доступа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0184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5.1.2.5. Проблемы на уровне сетевого доступа (продолжение)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07142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5.1. </a:t>
            </a:r>
            <a:r>
              <a:rPr lang="ru-RU" sz="1200" b="0" dirty="0"/>
              <a:t>Настройка основных параметров коммутатора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5.1.2. Настройка портов коммутатора</a:t>
            </a:r>
          </a:p>
          <a:p>
            <a:r>
              <a:rPr lang="ru-RU" smtClean="0"/>
              <a:t>5.1.2.6. Поиск и устранение неполадок на уровне сетевого доступа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8327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Конфигурация коммутатора</a:t>
            </a:r>
          </a:p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7932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37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5.2.1. Удаленный защищенный доступ</a:t>
            </a:r>
          </a:p>
          <a:p>
            <a:r>
              <a:rPr lang="ru-RU" smtClean="0"/>
              <a:t>5.2.1.1. Принцип работы протокола SSH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483547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38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5.2.1. Удаленный защищенный доступ</a:t>
            </a:r>
          </a:p>
          <a:p>
            <a:r>
              <a:rPr lang="ru-RU" smtClean="0"/>
              <a:t>5.2.1.1. Принцип работы протокола SSH (продолжение)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2485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39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5.2.1. Удаленный защищенный доступ</a:t>
            </a:r>
          </a:p>
          <a:p>
            <a:r>
              <a:rPr lang="ru-RU" smtClean="0"/>
              <a:t>5.2.1.2. Настройка протокола SSH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864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40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5.2.1. Удаленный защищенный доступ</a:t>
            </a:r>
          </a:p>
          <a:p>
            <a:r>
              <a:rPr lang="ru-RU" smtClean="0"/>
              <a:t>5.2.1.3. Проверка работы протокола SSH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7020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41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5.2.1. Удаленный защищенный доступ</a:t>
            </a:r>
          </a:p>
          <a:p>
            <a:r>
              <a:rPr lang="ru-RU" smtClean="0"/>
              <a:t>5.2.1.4. Packet Tracer. Настройка протокола SSH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88151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42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5.2.2.1. Защита неиспользуемых портов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02548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43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5.2.2.2. Функция безопасности портов. Принцип работы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7744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44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5.2.2.3. Безопасность портов: режимы реагирования на нарушения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141508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45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5.2.2.4. Безопасность портов: настройка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2917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46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5.2.2.4. Безопасность портов: настройка (продолжение)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403858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47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5.2.2.4. Безопасность портов: настройка (продолжение)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81731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48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5.2.2.5. Безопасность портов: проверка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33974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49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5.2.2.5. Безопасность портов: проверка (продолжение)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277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5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226138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50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5.2.2.6. Порты в состоянии отключения после ошибки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77190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51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5.2.2.6. Порты в состоянии отключения после ошибки (продолжение)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96187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52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5.2.2.7. Packet Tracer. Настройка функции информационной безопасности коммутационных портов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27123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53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5.2.2.8. Packet Tracer. Поиск и устранение неполадок функции информационной безопасности коммутационных портов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76344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54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5.2. Безопасность коммутатора</a:t>
            </a:r>
            <a:endParaRPr lang="ru-RU" b="0" dirty="0"/>
          </a:p>
          <a:p>
            <a:r>
              <a:rPr lang="ru-RU" smtClean="0"/>
              <a:t>5.2.2. Безопасность портов коммутатора</a:t>
            </a:r>
          </a:p>
          <a:p>
            <a:r>
              <a:rPr lang="ru-RU" smtClean="0"/>
              <a:t>5.2.2.9. Лабораторная работа. Настройка функций безопасности коммутатора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47382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5. Конфигурация коммутатора</a:t>
            </a:r>
          </a:p>
          <a:p>
            <a:pPr>
              <a:buFontTx/>
              <a:buNone/>
            </a:pPr>
            <a:r>
              <a:rPr lang="ru-RU" sz="1200" b="0" dirty="0"/>
              <a:t>5.3. Краткий обзор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4100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5.3. Краткий обзор</a:t>
            </a:r>
          </a:p>
          <a:p>
            <a:r>
              <a:rPr lang="ru-RU" smtClean="0"/>
              <a:t>5.3.1.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5.3.1.2. Packet Tracer. Отработка комплексных практических навыков 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1239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57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5.3. Краткий обзор</a:t>
            </a:r>
          </a:p>
          <a:p>
            <a:r>
              <a:rPr lang="ru-RU" smtClean="0"/>
              <a:t>5.3.1.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5.3.1.3. Настройка коммутатора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23798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58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Глава 5. 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6647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090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6057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2454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5435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9622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65304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97461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=""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n.wikiversity.org/wiki/Cisco_Networking/CCENT" TargetMode="External"/><Relationship Id="rId4" Type="http://schemas.openxmlformats.org/officeDocument/2006/relationships/hyperlink" Target="https://www.netacad.com/group/communities/ccna-blo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773198" cy="644730"/>
          </a:xfrm>
        </p:spPr>
        <p:txBody>
          <a:bodyPr/>
          <a:lstStyle/>
          <a:p>
            <a:r>
              <a:rPr lang="ru-RU" smtClean="0"/>
              <a:t>Глава 5. Конфигурация коммутатора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2986625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Напишите следующие команды на доске или введите их в коммутатор в Packet Tracer. Объясните, что рекомендуется назначать IP-адрес, шлюз по умолчанию, а также имя сети VLAN. Если коммутатор доступен в сети, его можно настраивать с удаленного устройства. Отметьте, что команды "vlan 99" и "name Management" рассматриваются в следующей главе, но обычно вводятся при настройке IP-адреса коммутатора.</a:t>
            </a:r>
          </a:p>
          <a:p>
            <a:pPr lvl="1"/>
            <a:r>
              <a:rPr lang="ru-RU" sz="1300" b="1" dirty="0"/>
              <a:t>config t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interface vlan 99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ip address 172.17.99.11 255.255.255.0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no shutdown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ip default-gateway 172.16.99.1 </a:t>
            </a:r>
            <a:r>
              <a:rPr lang="ru-RU" sz="1300" dirty="0" smtClean="0"/>
              <a:t>(адрес маршрутизатора, который находится в той же сети 172.17.99.0)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vlan 99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name Management</a:t>
            </a:r>
            <a:r>
              <a:rPr sz="1300" dirty="0"/>
              <a:t/>
            </a:r>
            <a:br>
              <a:rPr sz="1300" dirty="0"/>
            </a:br>
            <a:r>
              <a:rPr lang="ru-RU" sz="1300" b="1" dirty="0"/>
              <a:t>exit</a:t>
            </a:r>
          </a:p>
          <a:p>
            <a:r>
              <a:rPr lang="ru-RU" sz="1400" dirty="0" smtClean="0"/>
              <a:t>Опишите, что очень важное соединение, например от коммутатора к сетевому принтеру, может быть автоматически согласовано с полудуплексом или со сниженной скоростью. Опишите, почему полезной бывает настройка дуплекса и скорости на устройстве вручную. Также расскажите, что это позволяет избежать проблем с подключением.</a:t>
            </a:r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15453592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08000"/>
          <a:lstStyle/>
          <a:p>
            <a:r>
              <a:rPr lang="ru-RU" sz="1400" dirty="0" smtClean="0"/>
              <a:t>Откройте раздел 5.1.2.5 учебного плана и объясните следующие состояния.</a:t>
            </a:r>
          </a:p>
          <a:p>
            <a:pPr lvl="1">
              <a:lnSpc>
                <a:spcPct val="95000"/>
              </a:lnSpc>
            </a:pPr>
            <a:r>
              <a:rPr lang="ru-RU" sz="1300" dirty="0" smtClean="0"/>
              <a:t>Состояние интерфейса Up — состояние протокола линии связи Up (Up и Up в выходных данных команды</a:t>
            </a:r>
            <a:r>
              <a:rPr lang="ru-RU" sz="1300" b="1" dirty="0"/>
              <a:t> show interfaces </a:t>
            </a:r>
            <a:r>
              <a:rPr lang="ru-RU" sz="1300" dirty="0" smtClean="0"/>
              <a:t>или </a:t>
            </a:r>
            <a:r>
              <a:rPr lang="ru-RU" sz="1300" b="1" dirty="0"/>
              <a:t>show ip interface brief</a:t>
            </a:r>
            <a:r>
              <a:rPr lang="ru-RU" sz="1300" dirty="0" smtClean="0"/>
              <a:t>): состояние готовности</a:t>
            </a:r>
          </a:p>
          <a:p>
            <a:pPr lvl="1">
              <a:lnSpc>
                <a:spcPct val="95000"/>
              </a:lnSpc>
            </a:pPr>
            <a:r>
              <a:rPr lang="ru-RU" sz="1300" dirty="0" smtClean="0"/>
              <a:t>Состояние интерфейса Up — состояние протокола линии связи Down (Up и Down): обычно это проблема на уровне 2 с инкапсуляцией на другой стороне канала, или, возможно, возникла проблема с аппаратным обеспечением, хотя это менее вероятно.</a:t>
            </a:r>
          </a:p>
          <a:p>
            <a:pPr lvl="1">
              <a:lnSpc>
                <a:spcPct val="95000"/>
              </a:lnSpc>
            </a:pPr>
            <a:r>
              <a:rPr lang="ru-RU" sz="1300" dirty="0" smtClean="0"/>
              <a:t>Состояние интерфейса Down — состояние протокола линии связи Down (Down и Down): обычно это проблема на уровне 1 — проверьте кабель или порт.</a:t>
            </a:r>
          </a:p>
          <a:p>
            <a:pPr lvl="1">
              <a:lnSpc>
                <a:spcPct val="95000"/>
              </a:lnSpc>
            </a:pPr>
            <a:r>
              <a:rPr lang="ru-RU" sz="1300" dirty="0" smtClean="0"/>
              <a:t>Состояние интерфейса administratively down: используйте команду </a:t>
            </a:r>
            <a:r>
              <a:rPr lang="ru-RU" sz="1300" b="1" dirty="0"/>
              <a:t>no shutdown</a:t>
            </a:r>
            <a:r>
              <a:rPr lang="ru-RU" sz="1300" dirty="0" smtClean="0"/>
              <a:t>, чтобы запустить интерфейс.</a:t>
            </a:r>
          </a:p>
          <a:p>
            <a:pPr>
              <a:lnSpc>
                <a:spcPct val="95000"/>
              </a:lnSpc>
            </a:pPr>
            <a:r>
              <a:rPr lang="ru-RU" sz="1400" dirty="0" smtClean="0"/>
              <a:t>Опишите, почему важно использовать протокол SSH вместо Telnet, но он должен поддерживаться версией IOS.</a:t>
            </a:r>
          </a:p>
          <a:p>
            <a:pPr>
              <a:lnSpc>
                <a:spcPct val="95000"/>
              </a:lnSpc>
            </a:pPr>
            <a:r>
              <a:rPr lang="ru-RU" sz="1400" dirty="0" smtClean="0"/>
              <a:t>Покажите рис. 1 из раздела 5.2.1.2 учебного плана и опишите действия для настройки протокола SSH.</a:t>
            </a:r>
          </a:p>
          <a:p>
            <a:pPr lvl="1">
              <a:lnSpc>
                <a:spcPct val="95000"/>
              </a:lnSpc>
            </a:pPr>
            <a:r>
              <a:rPr lang="ru-RU" sz="1300" dirty="0" smtClean="0"/>
              <a:t>Не забудьте объяснить, что команда </a:t>
            </a:r>
            <a:r>
              <a:rPr lang="ru-RU" sz="1300" b="1" dirty="0"/>
              <a:t>ip domain-name</a:t>
            </a:r>
            <a:r>
              <a:rPr lang="ru-RU" sz="1300" dirty="0" smtClean="0"/>
              <a:t> используется для создания ключей RSA для SSH. Если доменное имя не задано, то при выполнении команды </a:t>
            </a:r>
            <a:r>
              <a:rPr lang="ru-RU" sz="1300" b="1" dirty="0"/>
              <a:t>crypto key generate</a:t>
            </a:r>
            <a:r>
              <a:rPr lang="ru-RU" sz="1300" dirty="0" smtClean="0"/>
              <a:t> появится сообщение об ошибке, гласящее, что сначала необходимо определить доменное имя.</a:t>
            </a:r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27181117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Рекомендации по обеспечению информационной безопасности:</a:t>
            </a:r>
          </a:p>
          <a:p>
            <a:pPr lvl="1"/>
            <a:r>
              <a:rPr lang="ru-RU" smtClean="0"/>
              <a:t>Отключите порты, к которым не подключены устройства, с помощью команды </a:t>
            </a:r>
            <a:r>
              <a:rPr lang="ru-RU" b="1" dirty="0"/>
              <a:t>shutdown</a:t>
            </a:r>
            <a:r>
              <a:rPr lang="ru-RU" smtClean="0"/>
              <a:t>.</a:t>
            </a:r>
          </a:p>
          <a:p>
            <a:pPr lvl="1"/>
            <a:r>
              <a:rPr lang="ru-RU" smtClean="0"/>
              <a:t>Не используйте имя VLAN 1, так как оно чаще всего подвергается атакам.</a:t>
            </a:r>
          </a:p>
          <a:p>
            <a:pPr lvl="1"/>
            <a:r>
              <a:rPr lang="ru-RU" smtClean="0"/>
              <a:t>Используйте безопасность портов, чтобы не допустить подключение к сети частных устройств вместо корпоративных проводных устройств.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11846160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Полезные команды для использования на коммутаторе:</a:t>
            </a:r>
          </a:p>
          <a:p>
            <a:pPr lvl="1"/>
            <a:r>
              <a:rPr lang="ru-RU" b="1" dirty="0"/>
              <a:t>show interfaces </a:t>
            </a:r>
            <a:r>
              <a:rPr lang="ru-RU" b="1" i="1" dirty="0"/>
              <a:t>ид_интерфейса</a:t>
            </a:r>
            <a:r>
              <a:rPr lang="ru-RU" smtClean="0"/>
              <a:t> или </a:t>
            </a:r>
            <a:r>
              <a:rPr lang="ru-RU" b="1" dirty="0"/>
              <a:t>show ip interface brief</a:t>
            </a:r>
          </a:p>
          <a:p>
            <a:pPr lvl="1"/>
            <a:r>
              <a:rPr lang="ru-RU" b="1" dirty="0"/>
              <a:t>show ip interface </a:t>
            </a:r>
            <a:r>
              <a:rPr lang="ru-RU" b="1" i="1" dirty="0"/>
              <a:t>ид_интерфейса</a:t>
            </a:r>
            <a:endParaRPr lang="ru-RU" b="1" dirty="0"/>
          </a:p>
          <a:p>
            <a:pPr lvl="1"/>
            <a:r>
              <a:rPr lang="ru-RU" b="1" dirty="0"/>
              <a:t>show running-config</a:t>
            </a:r>
          </a:p>
          <a:p>
            <a:pPr lvl="1"/>
            <a:r>
              <a:rPr lang="ru-RU" b="1" dirty="0"/>
              <a:t>show flash</a:t>
            </a:r>
          </a:p>
          <a:p>
            <a:pPr lvl="1"/>
            <a:r>
              <a:rPr lang="ru-RU" b="1" dirty="0"/>
              <a:t>show version</a:t>
            </a:r>
          </a:p>
          <a:p>
            <a:pPr lvl="1"/>
            <a:r>
              <a:rPr lang="ru-RU" b="1" dirty="0"/>
              <a:t>show mac-address-table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260232559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lnSpc>
                <a:spcPct val="97000"/>
              </a:lnSpc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lnSpc>
                <a:spcPct val="97000"/>
              </a:lnSpc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pPr>
              <a:lnSpc>
                <a:spcPct val="97000"/>
              </a:lnSpc>
            </a:pPr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(для самостоятельного изучения).</a:t>
            </a:r>
          </a:p>
          <a:p>
            <a:pPr>
              <a:lnSpc>
                <a:spcPct val="97000"/>
              </a:lnSpc>
            </a:pPr>
            <a:r>
              <a:rPr lang="ru-RU" dirty="0" smtClean="0"/>
              <a:t>Студенты, которые готовятся к экзаменам по главам, финальному экзамену по курсу RSE или сертификации CCENT, могут просмотреть 15 занятий и видеороликов на веб-сайте Cisco Networking/CCENT Wikiversity: </a:t>
            </a:r>
            <a:r>
              <a:rPr lang="ru-RU" dirty="0">
                <a:hlinkClick r:id="rId5"/>
              </a:rPr>
              <a:t>https://en.wikiversity.org/wiki/Cisco_Networking/CCENT</a:t>
            </a:r>
            <a:r>
              <a:rPr lang="ru-RU" dirty="0" smtClean="0"/>
              <a:t> 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Дополнительная помощь</a:t>
            </a:r>
          </a:p>
        </p:txBody>
      </p:sp>
    </p:spTree>
    <p:extLst>
      <p:ext uri="{BB962C8B-B14F-4D97-AF65-F5344CB8AC3E}">
        <p14:creationId xmlns=""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 5. Конфигурация коммутатора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621857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sz="1600" dirty="0"/>
              <a:t>5.1. Настройка основных параметров коммутатора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Настройка базовых параметров коммутации в соответствии с сетевыми требованиями.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Настройка начальных параметров на коммутаторе Cisco.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Настройка портов коммутатора в соответствии с требованиями сети.</a:t>
            </a:r>
          </a:p>
          <a:p>
            <a:r>
              <a:rPr lang="ru-RU" sz="1600" dirty="0"/>
              <a:t>5.2. Базовая настройка устройства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Настройте коммутатор с применением практических рекомендаций по обеспечению информационной безопасности в сетях предприятий малого и среднего бизнеса.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Настройте виртуальный интерфейс управления на коммутаторе.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Настройте функцию обеспечения безопасности портов для ограничения сетевого доступа.</a:t>
            </a:r>
          </a:p>
          <a:p>
            <a:pPr marL="327818" lvl="2" indent="0">
              <a:buNone/>
            </a:pPr>
            <a:endParaRPr lang="ru-RU" sz="14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Разделы и цели</a:t>
            </a:r>
          </a:p>
        </p:txBody>
      </p:sp>
    </p:spTree>
    <p:extLst>
      <p:ext uri="{BB962C8B-B14F-4D97-AF65-F5344CB8AC3E}">
        <p14:creationId xmlns=""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5.1. Первоначальная настройка коммутатора</a:t>
            </a:r>
          </a:p>
        </p:txBody>
      </p:sp>
    </p:spTree>
    <p:extLst>
      <p:ext uri="{BB962C8B-B14F-4D97-AF65-F5344CB8AC3E}">
        <p14:creationId xmlns=""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6316" y="822191"/>
            <a:ext cx="8853286" cy="4155319"/>
          </a:xfrm>
        </p:spPr>
        <p:txBody>
          <a:bodyPr/>
          <a:lstStyle/>
          <a:p>
            <a:r>
              <a:rPr lang="ru-RU" dirty="0" smtClean="0"/>
              <a:t>При включении коммутатора выполняется последовательность загрузки.</a:t>
            </a:r>
          </a:p>
          <a:p>
            <a:pPr lvl="1"/>
            <a:r>
              <a:rPr lang="ru-RU" dirty="0" smtClean="0"/>
              <a:t>Выполняется программа самодиагностики при включении питания (POST), хранящаяся в ПЗУ, которая проверяет аппаратное обеспечение, например ЦП и ОЗУ.</a:t>
            </a:r>
          </a:p>
          <a:p>
            <a:pPr lvl="1"/>
            <a:r>
              <a:rPr lang="ru-RU" dirty="0" smtClean="0"/>
              <a:t>Запускается начальный загрузчик, также хранящийся в ПЗУ, который инициализирует части ЦП, инициализирует файловую флеш-систему, а затем находит и загружает образ IOS.</a:t>
            </a:r>
          </a:p>
          <a:p>
            <a:pPr lvl="2"/>
            <a:r>
              <a:rPr lang="ru-RU" dirty="0" smtClean="0"/>
              <a:t>Образ IOS можно указать в переменной среды BOOT. </a:t>
            </a:r>
          </a:p>
          <a:p>
            <a:pPr lvl="2"/>
            <a:r>
              <a:rPr lang="ru-RU" dirty="0" smtClean="0"/>
              <a:t>Если эта переменная не задана, коммутатор просматривает файловую флеш-систему в поиске исполняемого файла образа, и если находит такой файл, то загружает его в ОЗУ и запускает. </a:t>
            </a:r>
          </a:p>
          <a:p>
            <a:pPr lvl="2"/>
            <a:r>
              <a:rPr lang="ru-RU" dirty="0" smtClean="0"/>
              <a:t>Если исполняемый файл образа не найден, коммутатор отображает приглашение к вводу команды</a:t>
            </a:r>
            <a:r>
              <a:rPr lang="ru-RU" altLang="ja-JP" dirty="0">
                <a:latin typeface="Courier New" panose="02070309020205020404" pitchFamily="49" charset="0"/>
              </a:rPr>
              <a:t> switch:</a:t>
            </a:r>
            <a:r>
              <a:rPr lang="ru-RU" dirty="0" smtClean="0"/>
              <a:t>, после чего можно ввести несколько команд для обеспечения доступа к файлам операционной системы, находящимся во флеш-памяти, а также к файлам, используемым для загрузки или перезагрузки операционной системы.</a:t>
            </a:r>
          </a:p>
          <a:p>
            <a:pPr lvl="1"/>
            <a:r>
              <a:rPr lang="ru-RU" dirty="0" smtClean="0"/>
              <a:t>Если операционная система IOS загружается, инициализируются интерфейсы коммутатора и загружаются все команды, хранящиеся в файле загрузочной конфигурации. </a:t>
            </a:r>
          </a:p>
          <a:p>
            <a:pPr marL="261937" lvl="2" indent="0">
              <a:buNone/>
            </a:pP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Начальная настройка параметров коммутатора</a:t>
            </a:r>
            <a:r>
              <a:t/>
            </a:r>
            <a:br/>
            <a:r>
              <a:rPr lang="ru-RU" smtClean="0"/>
              <a:t>Последовательность загрузки коммутатора</a:t>
            </a:r>
          </a:p>
        </p:txBody>
      </p:sp>
      <p:sp>
        <p:nvSpPr>
          <p:cNvPr id="9" name="Rectangle 34"/>
          <p:cNvSpPr txBox="1">
            <a:spLocks noChangeArrowheads="1"/>
          </p:cNvSpPr>
          <p:nvPr/>
        </p:nvSpPr>
        <p:spPr bwMode="auto">
          <a:xfrm>
            <a:off x="1693689" y="4241914"/>
            <a:ext cx="5868000" cy="265509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200" kern="0" dirty="0">
                <a:solidFill>
                  <a:srgbClr val="000000"/>
                </a:solidFill>
              </a:rPr>
              <a:t>Файл загрузочной конфигурации хранится </a:t>
            </a:r>
            <a:r>
              <a:rPr lang="ru-RU" sz="1200" kern="0" dirty="0" smtClean="0">
                <a:solidFill>
                  <a:srgbClr val="000000"/>
                </a:solidFill>
              </a:rPr>
              <a:t>в энергонезависимом </a:t>
            </a:r>
            <a:r>
              <a:rPr lang="ru-RU" sz="1200" kern="0" dirty="0">
                <a:solidFill>
                  <a:srgbClr val="000000"/>
                </a:solidFill>
              </a:rPr>
              <a:t>ОЗУ (NVRAM).</a:t>
            </a:r>
            <a:endParaRPr lang="ru-RU" sz="1200" b="1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16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 5.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Команда </a:t>
            </a:r>
            <a:r>
              <a:rPr lang="ru-RU" altLang="ja-JP" b="1" dirty="0"/>
              <a:t>boot system</a:t>
            </a:r>
            <a:r>
              <a:rPr lang="ru-RU" smtClean="0"/>
              <a:t> служит для задания переменной среды BOOT.</a:t>
            </a:r>
          </a:p>
          <a:p>
            <a:pPr marL="261937" lvl="2" indent="0">
              <a:buNone/>
            </a:pP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Начальная настройка параметров коммутатора</a:t>
            </a:r>
            <a:r>
              <a:t/>
            </a:r>
            <a:br/>
            <a:r>
              <a:rPr lang="ru-RU" smtClean="0"/>
              <a:t>Последовательность загрузки коммутатора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46" y="1345283"/>
            <a:ext cx="5853095" cy="326352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959817" y="2642462"/>
            <a:ext cx="1681566" cy="1666067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2448179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80000"/>
          <a:lstStyle/>
          <a:p>
            <a:r>
              <a:rPr lang="ru-RU" sz="1250" dirty="0" smtClean="0"/>
              <a:t>Доступ к командной строке начального загрузчика можно получить через консольное подключение к коммутатору.</a:t>
            </a:r>
          </a:p>
          <a:p>
            <a:pPr marL="142875" lvl="1" indent="0">
              <a:buNone/>
            </a:pPr>
            <a:r>
              <a:rPr lang="ru-RU" sz="1150" dirty="0" smtClean="0"/>
              <a:t>1. Подключите ПК к консольному порту коммутатора с помощью кабеля.</a:t>
            </a:r>
          </a:p>
          <a:p>
            <a:pPr marL="142875" lvl="1" indent="0">
              <a:buNone/>
            </a:pPr>
            <a:r>
              <a:rPr lang="ru-RU" sz="1150" dirty="0" smtClean="0"/>
              <a:t>2. Настройте на ПК программу эмуляции терминалов.</a:t>
            </a:r>
          </a:p>
          <a:p>
            <a:pPr marL="142875" lvl="1" indent="0">
              <a:buNone/>
            </a:pPr>
            <a:r>
              <a:rPr lang="ru-RU" sz="1150" dirty="0" smtClean="0"/>
              <a:t>3. Отсоедините кабель питания коммутатора.</a:t>
            </a:r>
          </a:p>
          <a:p>
            <a:pPr marL="142875" lvl="1" indent="0">
              <a:buNone/>
            </a:pPr>
            <a:r>
              <a:rPr lang="ru-RU" sz="1150" dirty="0" smtClean="0"/>
              <a:t>4. Снова подключите кабель питания и одновременно с этим или в течение 15 секунд нажмите и удерживайте кнопку Mode (Режим) на передней панели коммутатора, пока индикатор System не мигнет желтым, а затем загорится зеленым цветом.</a:t>
            </a:r>
          </a:p>
          <a:p>
            <a:r>
              <a:rPr lang="ru-RU" sz="1250" dirty="0" smtClean="0"/>
              <a:t>Командная строка начального загрузчика — </a:t>
            </a:r>
            <a:r>
              <a:rPr lang="ru-RU" altLang="en-US" sz="1250" b="1" dirty="0"/>
              <a:t>switch</a:t>
            </a:r>
            <a:r>
              <a:rPr lang="ru-RU" altLang="en-US" sz="1250" dirty="0">
                <a:latin typeface="Courier New" panose="02070309020205020404" pitchFamily="49" charset="0"/>
              </a:rPr>
              <a:t>:</a:t>
            </a:r>
            <a:r>
              <a:rPr lang="ru-RU" sz="1250" dirty="0" smtClean="0"/>
              <a:t> (а не </a:t>
            </a:r>
            <a:r>
              <a:rPr lang="ru-RU" altLang="en-US" sz="1250" b="1" dirty="0"/>
              <a:t>Switch</a:t>
            </a:r>
            <a:r>
              <a:rPr lang="ru-RU" altLang="en-US" sz="1250" dirty="0">
                <a:latin typeface="Courier New" panose="02070309020205020404" pitchFamily="49" charset="0"/>
              </a:rPr>
              <a:t>&gt;</a:t>
            </a:r>
            <a:r>
              <a:rPr lang="ru-RU" sz="1250" dirty="0" smtClean="0"/>
              <a:t>).</a:t>
            </a:r>
          </a:p>
          <a:p>
            <a:pPr lvl="1"/>
            <a:r>
              <a:rPr lang="ru-RU" sz="1150" dirty="0" smtClean="0"/>
              <a:t>В командной строке начального загрузчика можно выполнять только некоторые команды.</a:t>
            </a:r>
          </a:p>
          <a:p>
            <a:pPr lvl="1"/>
            <a:r>
              <a:rPr lang="ru-RU" sz="1150" dirty="0" smtClean="0"/>
              <a:t>Чтобы отобразить список доступных команд, используйте команду </a:t>
            </a:r>
            <a:r>
              <a:rPr lang="ru-RU" altLang="en-US" sz="1150" b="1" dirty="0"/>
              <a:t>help</a:t>
            </a:r>
            <a:r>
              <a:rPr lang="ru-RU" sz="1150" dirty="0" smtClean="0"/>
              <a:t>.</a:t>
            </a:r>
          </a:p>
          <a:p>
            <a:pPr marL="0" indent="0">
              <a:buNone/>
            </a:pPr>
            <a:endParaRPr lang="ru-RU" altLang="en-US" sz="12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648"/>
            <a:ext cx="9144000" cy="757551"/>
          </a:xfrm>
        </p:spPr>
        <p:txBody>
          <a:bodyPr/>
          <a:lstStyle/>
          <a:p>
            <a:r>
              <a:rPr lang="ru-RU" altLang="en-US" sz="1600" dirty="0"/>
              <a:t>Начальная настройка параметров коммутатора</a:t>
            </a:r>
            <a:r>
              <a:t/>
            </a:r>
            <a:br/>
            <a:r>
              <a:rPr lang="ru-RU" smtClean="0"/>
              <a:t>Восстановление после сбоя системы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53" y="3265073"/>
            <a:ext cx="5897185" cy="1295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412290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Начальная настройка параметров коммутатора</a:t>
            </a:r>
            <a:r>
              <a:t/>
            </a:r>
            <a:br/>
            <a:r>
              <a:rPr lang="ru-RU" smtClean="0"/>
              <a:t>Светодиодные индикаторы коммутатора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5" y="986512"/>
            <a:ext cx="3786524" cy="4155319"/>
          </a:xfrm>
        </p:spPr>
        <p:txBody>
          <a:bodyPr/>
          <a:lstStyle/>
          <a:p>
            <a:r>
              <a:rPr lang="ru-RU" sz="1300" dirty="0" smtClean="0"/>
              <a:t>Светодиодный индикатор System показывает, подается ли на коммутатор питание.</a:t>
            </a:r>
          </a:p>
          <a:p>
            <a:r>
              <a:rPr lang="ru-RU" sz="1300" dirty="0" smtClean="0"/>
              <a:t>Состояния индикатора порта:</a:t>
            </a:r>
          </a:p>
          <a:p>
            <a:pPr lvl="1"/>
            <a:r>
              <a:rPr lang="ru-RU" sz="1100" dirty="0" smtClean="0"/>
              <a:t>Не горит — канал отсутствует или порт выключен</a:t>
            </a:r>
          </a:p>
          <a:p>
            <a:pPr lvl="1"/>
            <a:r>
              <a:rPr lang="ru-RU" sz="1100" dirty="0" smtClean="0"/>
              <a:t>Горит зеленым — канал подключен</a:t>
            </a:r>
          </a:p>
          <a:p>
            <a:pPr lvl="1"/>
            <a:r>
              <a:rPr lang="ru-RU" sz="1100" dirty="0" smtClean="0"/>
              <a:t>Мигает зеленым — выполняется передача данных</a:t>
            </a:r>
          </a:p>
          <a:p>
            <a:pPr lvl="1"/>
            <a:r>
              <a:rPr lang="ru-RU" sz="1100" dirty="0" smtClean="0"/>
              <a:t>Загорается попеременно зеленым и желтым — сбой канала</a:t>
            </a:r>
            <a:endParaRPr lang="en-US" sz="1100" dirty="0" smtClean="0"/>
          </a:p>
          <a:p>
            <a:pPr lvl="1"/>
            <a:r>
              <a:rPr lang="ru-RU" sz="1100" dirty="0" smtClean="0"/>
              <a:t>Горит желтым — порт не отправляет данные; обычно в течение первых 30 секунд после подключения или активации</a:t>
            </a:r>
          </a:p>
          <a:p>
            <a:pPr lvl="1"/>
            <a:r>
              <a:rPr lang="ru-RU" sz="1100" dirty="0" smtClean="0"/>
              <a:t>Мигает желтым — порт блокируется для предотвращения образования петли коммутации</a:t>
            </a:r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790" y="792002"/>
            <a:ext cx="5128149" cy="3477432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2895600" y="1163960"/>
            <a:ext cx="5589722" cy="720000"/>
          </a:xfrm>
          <a:prstGeom prst="bentConnector3">
            <a:avLst>
              <a:gd name="adj1" fmla="val 14766"/>
            </a:avLst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>
            <a:off x="3048785" y="2523366"/>
            <a:ext cx="116238" cy="108488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771693" y="3350542"/>
            <a:ext cx="116238" cy="1084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5047281" y="4993037"/>
            <a:ext cx="116238" cy="108488"/>
          </a:xfrm>
          <a:prstGeom prst="triangl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>
            <a:off x="5199681" y="5145437"/>
            <a:ext cx="116238" cy="108488"/>
          </a:xfrm>
          <a:prstGeom prst="triangl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>
            <a:off x="1487666" y="3350542"/>
            <a:ext cx="116238" cy="108488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602881" y="3401718"/>
            <a:ext cx="140722" cy="6136"/>
          </a:xfrm>
          <a:prstGeom prst="straightConnector1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>
            <a:off x="2552749" y="3952819"/>
            <a:ext cx="116238" cy="1084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/>
          <p:cNvSpPr/>
          <p:nvPr/>
        </p:nvSpPr>
        <p:spPr>
          <a:xfrm>
            <a:off x="2349543" y="3350542"/>
            <a:ext cx="116238" cy="10848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>
            <a:off x="2065516" y="3350542"/>
            <a:ext cx="116238" cy="108488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180731" y="3401718"/>
            <a:ext cx="140722" cy="6136"/>
          </a:xfrm>
          <a:prstGeom prst="straightConnector1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894981" y="3401718"/>
            <a:ext cx="140722" cy="6136"/>
          </a:xfrm>
          <a:prstGeom prst="straightConnector1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083748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Начальная настройка параметров коммутатора</a:t>
            </a:r>
            <a:r>
              <a:t/>
            </a:r>
            <a:br/>
            <a:r>
              <a:rPr lang="ru-RU" smtClean="0"/>
              <a:t>Подготовка к базовому управлению коммутатором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4174109" cy="4155319"/>
          </a:xfrm>
        </p:spPr>
        <p:txBody>
          <a:bodyPr/>
          <a:lstStyle/>
          <a:p>
            <a:r>
              <a:rPr lang="ru-RU" sz="1300" dirty="0" smtClean="0"/>
              <a:t>Чтобы настроить на коммутаторе возможность удаленного доступа, необходимо задать IP-адрес, маску подсети и шлюз по умолчанию.</a:t>
            </a:r>
          </a:p>
          <a:p>
            <a:r>
              <a:rPr lang="ru-RU" sz="1300" dirty="0" smtClean="0"/>
              <a:t>Для управления коммутатором используется один конкретный виртуальный интерфейс коммутатора (SVI).</a:t>
            </a:r>
          </a:p>
          <a:p>
            <a:pPr lvl="1"/>
            <a:r>
              <a:rPr lang="ru-RU" sz="1200" dirty="0" smtClean="0"/>
              <a:t>Виртуальному интерфейсу коммутатора назначается IP-адрес коммутатора.</a:t>
            </a:r>
          </a:p>
          <a:p>
            <a:pPr lvl="1"/>
            <a:r>
              <a:rPr lang="ru-RU" sz="1200" dirty="0" smtClean="0"/>
              <a:t>По умолчанию управляющий виртуальный интерфейс коммутатора </a:t>
            </a:r>
            <a:r>
              <a:rPr lang="ru-RU" sz="1200" smtClean="0"/>
              <a:t>управляется и настраивается </a:t>
            </a:r>
            <a:r>
              <a:rPr lang="ru-RU" sz="1200" dirty="0" smtClean="0"/>
              <a:t>через сеть VLAN 1. </a:t>
            </a:r>
          </a:p>
          <a:p>
            <a:pPr lvl="1"/>
            <a:r>
              <a:rPr lang="ru-RU" sz="1200" dirty="0" smtClean="0"/>
              <a:t>Управляющий виртуальный интерфейс коммутатора обычно называется сетью управления VLAN.</a:t>
            </a:r>
          </a:p>
          <a:p>
            <a:r>
              <a:rPr lang="ru-RU" sz="1300" dirty="0" smtClean="0"/>
              <a:t>В целях безопасности не рекомендуется использовать сеть VLAN 1 в качестве сети управления VLAN.</a:t>
            </a:r>
            <a:endParaRPr lang="ru-RU" alt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360" y="898901"/>
            <a:ext cx="4362944" cy="2713576"/>
          </a:xfrm>
          <a:prstGeom prst="rect">
            <a:avLst/>
          </a:prstGeom>
        </p:spPr>
      </p:pic>
      <p:sp>
        <p:nvSpPr>
          <p:cNvPr id="18" name="Rectangle 34"/>
          <p:cNvSpPr txBox="1">
            <a:spLocks noChangeArrowheads="1"/>
          </p:cNvSpPr>
          <p:nvPr/>
        </p:nvSpPr>
        <p:spPr bwMode="auto">
          <a:xfrm>
            <a:off x="4316278" y="3756301"/>
            <a:ext cx="4742482" cy="432000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200" kern="0" dirty="0">
                <a:solidFill>
                  <a:srgbClr val="000000"/>
                </a:solidFill>
              </a:rPr>
              <a:t>Помните, что консольный порт коммутатора находится на задней панели коммутатора.</a:t>
            </a:r>
            <a:endParaRPr lang="ru-RU" sz="1200" b="1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41905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200" dirty="0"/>
              <a:t>Начальная настройка параметров коммутатора</a:t>
            </a:r>
            <a:r>
              <a:rPr sz="1800" dirty="0"/>
              <a:t/>
            </a:r>
            <a:br>
              <a:rPr sz="1800" dirty="0"/>
            </a:br>
            <a:r>
              <a:rPr lang="ru-RU" sz="1600" dirty="0" smtClean="0"/>
              <a:t>Настройка основных параметров доступа для управления коммутатором с помощью IPv4</a:t>
            </a:r>
            <a:endParaRPr lang="ru-RU" alt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31" y="3972896"/>
            <a:ext cx="3684730" cy="10536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5720" y="815356"/>
            <a:ext cx="7887600" cy="3041882"/>
            <a:chOff x="255720" y="815356"/>
            <a:chExt cx="7887600" cy="30418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720" y="815356"/>
              <a:ext cx="7887600" cy="30418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95987" y="2540000"/>
              <a:ext cx="507838" cy="200055"/>
            </a:xfrm>
            <a:prstGeom prst="rect">
              <a:avLst/>
            </a:prstGeom>
            <a:solidFill>
              <a:srgbClr val="E9E7E8"/>
            </a:solidFill>
          </p:spPr>
          <p:txBody>
            <a:bodyPr wrap="square" rtlCol="0">
              <a:spAutoFit/>
            </a:bodyPr>
            <a:lstStyle/>
            <a:p>
              <a:r>
                <a:rPr lang="ru-RU" sz="700" b="1" dirty="0">
                  <a:latin typeface="Courier New" panose="02070309020205020404" pitchFamily="49" charset="0"/>
                </a:rPr>
                <a:t>exit</a:t>
              </a:r>
            </a:p>
          </p:txBody>
        </p:sp>
      </p:grpSp>
      <p:sp>
        <p:nvSpPr>
          <p:cNvPr id="3" name="Striped Right Arrow 2"/>
          <p:cNvSpPr/>
          <p:nvPr/>
        </p:nvSpPr>
        <p:spPr>
          <a:xfrm flipH="1">
            <a:off x="7315199" y="2735451"/>
            <a:ext cx="1387099" cy="410704"/>
          </a:xfrm>
          <a:prstGeom prst="striped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</a:rPr>
              <a:t>Важная концепция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625885" y="3928820"/>
            <a:ext cx="3518115" cy="1022888"/>
          </a:xfrm>
          <a:prstGeom prst="cloudCallout">
            <a:avLst>
              <a:gd name="adj1" fmla="val -60312"/>
              <a:gd name="adj2" fmla="val -23806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rtlCol="0" anchor="ctr"/>
          <a:lstStyle/>
          <a:p>
            <a:pPr algn="ctr"/>
            <a:r>
              <a:rPr lang="ru-RU" sz="1200" dirty="0"/>
              <a:t>Шлюз по умолчанию — </a:t>
            </a:r>
            <a:r>
              <a:rPr lang="ru-RU" sz="1200" dirty="0" smtClean="0"/>
              <a:t>это адрес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маршрутизатора</a:t>
            </a:r>
            <a:r>
              <a:rPr lang="ru-RU" sz="1200" dirty="0"/>
              <a:t>. </a:t>
            </a:r>
            <a:r>
              <a:rPr lang="ru-RU" sz="1200" dirty="0" smtClean="0"/>
              <a:t>Он </a:t>
            </a:r>
            <a:r>
              <a:rPr lang="ru-RU" sz="1200" dirty="0"/>
              <a:t>используется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коммутатором </a:t>
            </a:r>
            <a:r>
              <a:rPr lang="ru-RU" sz="1200" dirty="0"/>
              <a:t>для обмена </a:t>
            </a:r>
            <a:r>
              <a:rPr lang="ru-RU" sz="1200" dirty="0" smtClean="0"/>
              <a:t>данными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с другими </a:t>
            </a:r>
            <a:r>
              <a:rPr lang="ru-RU" sz="1200" dirty="0"/>
              <a:t>сетями.</a:t>
            </a:r>
          </a:p>
        </p:txBody>
      </p:sp>
    </p:spTree>
    <p:extLst>
      <p:ext uri="{BB962C8B-B14F-4D97-AF65-F5344CB8AC3E}">
        <p14:creationId xmlns="" xmlns:p14="http://schemas.microsoft.com/office/powerpoint/2010/main" val="413715445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Начальная настройка параметров коммутатора</a:t>
            </a:r>
            <a:r>
              <a:t/>
            </a:r>
            <a:br/>
            <a:r>
              <a:rPr lang="ru-RU" smtClean="0"/>
              <a:t>Базовая настройка коммутатора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49" y="843689"/>
            <a:ext cx="4237818" cy="4237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97190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работы полнодуплексных соединений требуются сетевые интерфейсные платы, поддерживающие Gigabit Ethernet и 10Gb Ethernet.</a:t>
            </a:r>
          </a:p>
          <a:p>
            <a:pPr marL="261937" lvl="2" indent="0">
              <a:buNone/>
            </a:pP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Дуплексная связь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23" y="1360511"/>
            <a:ext cx="6018747" cy="1592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234" y="3140115"/>
            <a:ext cx="6004363" cy="1539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659" y="1835679"/>
            <a:ext cx="1800000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Двусторонняя </a:t>
            </a:r>
            <a:r>
              <a:rPr sz="1400" dirty="0"/>
              <a:t/>
            </a:r>
            <a:br>
              <a:rPr sz="1400" dirty="0"/>
            </a:br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связь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659" y="3522411"/>
            <a:ext cx="1800000" cy="52322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Однонаправленная </a:t>
            </a:r>
            <a:r>
              <a:rPr sz="1400" dirty="0"/>
              <a:t/>
            </a:r>
            <a:br>
              <a:rPr sz="1400" dirty="0"/>
            </a:br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связь</a:t>
            </a:r>
          </a:p>
        </p:txBody>
      </p:sp>
    </p:spTree>
    <p:extLst>
      <p:ext uri="{BB962C8B-B14F-4D97-AF65-F5344CB8AC3E}">
        <p14:creationId xmlns="" xmlns:p14="http://schemas.microsoft.com/office/powerpoint/2010/main" val="197533774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44000"/>
          <a:lstStyle/>
          <a:p>
            <a:r>
              <a:rPr lang="ru-RU" sz="1300" dirty="0" smtClean="0"/>
              <a:t>В некоторых коммутаторах по умолчанию установлена автоматический выбор дуплексного режима и скорости.</a:t>
            </a:r>
          </a:p>
          <a:p>
            <a:r>
              <a:rPr lang="ru-RU" sz="1300" dirty="0" smtClean="0"/>
              <a:t>Несоответствие настроек дуплексного режима или скорости может привести к проблемам с подключением.</a:t>
            </a:r>
          </a:p>
          <a:p>
            <a:r>
              <a:rPr lang="ru-RU" sz="1300" dirty="0" smtClean="0"/>
              <a:t>Всегда проверяйте настройки скорости и дуплексного режима с помощью команды </a:t>
            </a:r>
            <a:r>
              <a:rPr lang="ru-RU" altLang="ja-JP" sz="1300" b="1" dirty="0"/>
              <a:t>show interface </a:t>
            </a:r>
            <a:r>
              <a:rPr lang="ru-RU" altLang="ja-JP" sz="1300" i="1" dirty="0"/>
              <a:t>id_интерфейса</a:t>
            </a:r>
            <a:r>
              <a:rPr lang="ru-RU" sz="1300" dirty="0" smtClean="0"/>
              <a:t>.</a:t>
            </a:r>
          </a:p>
          <a:p>
            <a:r>
              <a:rPr lang="ru-RU" sz="1300" dirty="0" smtClean="0"/>
              <a:t>Все волоконно-оптические порты работают на одной скорости и всегда в полнодуплексном режиме.</a:t>
            </a:r>
          </a:p>
          <a:p>
            <a:pPr marL="261937" lvl="2" indent="0">
              <a:buNone/>
            </a:pPr>
            <a:endParaRPr lang="ru-RU" altLang="ja-JP" sz="13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Настройка портов коммутатора на физическом уровне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04" y="2370638"/>
            <a:ext cx="4703954" cy="2385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634987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sz="1400" dirty="0" smtClean="0"/>
              <a:t>В некоторых коммутаторах имеется функция auto-MDIX (автоматический зависящий от среды передачи интерфейс с перекрестным соединением), позволяющая интерфейсу определять требуемый тип кабельного соединения (прямой или с перекрещиванием) и соответствующим образом настраивать подключение.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Функция Auto-MDIX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08" y="1722805"/>
            <a:ext cx="5993799" cy="3039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451479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Для проверки настроек функции auto-MDIX используется команда </a:t>
            </a:r>
            <a:r>
              <a:rPr lang="ru-RU" altLang="ja-JP" b="1" dirty="0"/>
              <a:t>show controllers Ethernet-controller</a:t>
            </a:r>
            <a:r>
              <a:rPr lang="ru-RU" smtClean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Функция Auto-MDIX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56" y="1718755"/>
            <a:ext cx="7447353" cy="20626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724905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479603" cy="1802391"/>
          </a:xfrm>
        </p:spPr>
        <p:txBody>
          <a:bodyPr/>
          <a:lstStyle/>
          <a:p>
            <a:r>
              <a:rPr lang="ru-RU" smtClean="0"/>
              <a:t>Глава 5. Конфигурация коммутатора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Routing and Switching Essentials 6.0.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Проверка конфигурации портов коммутатора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48" y="1109296"/>
            <a:ext cx="7243298" cy="2748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0350395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Проверка конфигурации портов коммутатора (продолжение)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01" y="966015"/>
            <a:ext cx="5519733" cy="3697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312140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Проверка конфигурации портов коммутатора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03" y="901156"/>
            <a:ext cx="5106625" cy="38238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06671" y="2626963"/>
            <a:ext cx="162732" cy="170481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096718" y="2601133"/>
            <a:ext cx="162732" cy="170481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2913682" y="1914041"/>
            <a:ext cx="906651" cy="503695"/>
          </a:xfrm>
          <a:prstGeom prst="wedgeRectCallout">
            <a:avLst>
              <a:gd name="adj1" fmla="val -22542"/>
              <a:gd name="adj2" fmla="val 96346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/>
              <a:t>Layer </a:t>
            </a:r>
            <a:r>
              <a:rPr lang="ru-RU" sz="1400" dirty="0" smtClean="0"/>
              <a:t>1 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OK</a:t>
            </a:r>
            <a:endParaRPr lang="ru-RU" sz="1400" dirty="0"/>
          </a:p>
        </p:txBody>
      </p:sp>
      <p:sp>
        <p:nvSpPr>
          <p:cNvPr id="7" name="Rectangular Callout 6"/>
          <p:cNvSpPr/>
          <p:nvPr/>
        </p:nvSpPr>
        <p:spPr>
          <a:xfrm>
            <a:off x="3933987" y="1911459"/>
            <a:ext cx="906651" cy="503695"/>
          </a:xfrm>
          <a:prstGeom prst="wedgeRectCallout">
            <a:avLst>
              <a:gd name="adj1" fmla="val -22542"/>
              <a:gd name="adj2" fmla="val 96346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/>
              <a:t>Layer </a:t>
            </a:r>
            <a:r>
              <a:rPr lang="ru-RU" sz="1400" dirty="0" smtClean="0"/>
              <a:t>2 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OK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98413833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обнаружения распространенных проблем среды передачи используется команда </a:t>
            </a:r>
            <a:r>
              <a:rPr lang="ru-RU" altLang="ja-JP" b="1" dirty="0"/>
              <a:t>show interfaces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Первый параметр относится к физическому уровню (уровню 1). Он указывает, получает ли интерфейс сигнал обнаружения несущей.</a:t>
            </a:r>
          </a:p>
          <a:p>
            <a:r>
              <a:rPr lang="ru-RU" dirty="0" smtClean="0"/>
              <a:t>Второй параметр (состояние протокола) относится к уровню каналов передачи данных.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Он указывает, правильно ли настроен протокол канального уровня передачи данных и принимаются ли сообщения keepalive.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Проблемы на уровне сетевого доступа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4258"/>
          <a:stretch/>
        </p:blipFill>
        <p:spPr>
          <a:xfrm>
            <a:off x="1619572" y="2813494"/>
            <a:ext cx="6170343" cy="91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074" y="3846953"/>
            <a:ext cx="6118673" cy="868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679466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Проблемы на уровне сетевого доступа (продолжение)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3" y="856911"/>
            <a:ext cx="5099911" cy="2061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95" y="2984862"/>
            <a:ext cx="4740426" cy="2085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938169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портов коммутатора</a:t>
            </a:r>
            <a:r>
              <a:t/>
            </a:r>
            <a:br/>
            <a:r>
              <a:rPr lang="ru-RU" smtClean="0"/>
              <a:t>Поиск и устранение неполадок на уровне сетевого доступа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053" y="789921"/>
            <a:ext cx="5479926" cy="3942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720952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434498" cy="1802391"/>
          </a:xfrm>
        </p:spPr>
        <p:txBody>
          <a:bodyPr/>
          <a:lstStyle/>
          <a:p>
            <a:r>
              <a:rPr lang="ru-RU" sz="4000" dirty="0"/>
              <a:t>5.2. Безопасность коммутаторов</a:t>
            </a:r>
          </a:p>
        </p:txBody>
      </p:sp>
    </p:spTree>
    <p:extLst>
      <p:ext uri="{BB962C8B-B14F-4D97-AF65-F5344CB8AC3E}">
        <p14:creationId xmlns=""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8835812" cy="4155319"/>
          </a:xfrm>
        </p:spPr>
        <p:txBody>
          <a:bodyPr/>
          <a:lstStyle/>
          <a:p>
            <a:r>
              <a:rPr lang="ru-RU" altLang="en-US" sz="1400" dirty="0">
                <a:solidFill>
                  <a:srgbClr val="000000"/>
                </a:solidFill>
              </a:rPr>
              <a:t>Протокол Secure Shell (SSH) </a:t>
            </a:r>
          </a:p>
          <a:p>
            <a:pPr lvl="1"/>
            <a:r>
              <a:rPr lang="ru-RU" altLang="en-US" sz="1200" dirty="0">
                <a:solidFill>
                  <a:srgbClr val="000000"/>
                </a:solidFill>
              </a:rPr>
              <a:t>Протокол, который является альтернативой Telnet. При работе по протоколу Telnet имя пользователя и пароль</a:t>
            </a:r>
            <a:r>
              <a:rPr lang="ru-RU" altLang="en-US" sz="1200">
                <a:solidFill>
                  <a:srgbClr val="000000"/>
                </a:solidFill>
              </a:rPr>
              <a:t>, </a:t>
            </a:r>
            <a:r>
              <a:rPr lang="ru-RU" altLang="en-US" sz="1200" smtClean="0">
                <a:solidFill>
                  <a:srgbClr val="000000"/>
                </a:solidFill>
              </a:rPr>
              <a:t>а также </a:t>
            </a:r>
            <a:r>
              <a:rPr lang="ru-RU" altLang="en-US" sz="1200" dirty="0">
                <a:solidFill>
                  <a:srgbClr val="000000"/>
                </a:solidFill>
              </a:rPr>
              <a:t>данные передаются в виде незащищенного обычного текста.</a:t>
            </a:r>
          </a:p>
          <a:p>
            <a:pPr lvl="1"/>
            <a:r>
              <a:rPr lang="ru-RU" altLang="en-US" sz="1200" dirty="0">
                <a:solidFill>
                  <a:srgbClr val="000000"/>
                </a:solidFill>
              </a:rPr>
              <a:t>Протокол SSH является более безопасным, так как обеспечивает зашифрованное подключение для управления.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t/>
            </a:r>
            <a:br/>
            <a:r>
              <a:rPr lang="ru-RU" smtClean="0"/>
              <a:t>Принцип работы протокола SSH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684" y="2318751"/>
            <a:ext cx="3518115" cy="24141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411" y="2005823"/>
            <a:ext cx="2223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Снимок Telnet, выполненный ПО Wireshark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7418" y="2005823"/>
            <a:ext cx="2097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Снимок SSH, выполненный ПО Wireshark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9" y="2282822"/>
            <a:ext cx="4156327" cy="2241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0077134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7089073" cy="4155319"/>
          </a:xfrm>
        </p:spPr>
        <p:txBody>
          <a:bodyPr/>
          <a:lstStyle/>
          <a:p>
            <a:r>
              <a:rPr lang="ru-RU" dirty="0" smtClean="0"/>
              <a:t>Для настройки и использования протокола SSH на коммутаторе должна быть установлена версия IOS (k9 в конце имени файла IOS), в которой имеются криптографические функции. </a:t>
            </a:r>
          </a:p>
          <a:p>
            <a:pPr lvl="1"/>
            <a:r>
              <a:rPr lang="ru-RU" sz="1300" dirty="0" smtClean="0"/>
              <a:t>Определить версию IOS, используйте команду </a:t>
            </a:r>
            <a:r>
              <a:rPr lang="ru-RU" altLang="en-US" sz="1300" b="1" dirty="0"/>
              <a:t>show version</a:t>
            </a:r>
            <a:r>
              <a:rPr lang="ru-RU" sz="1300" dirty="0" smtClean="0"/>
              <a:t>.</a:t>
            </a:r>
            <a:endParaRPr lang="ru-RU" altLang="en-US" sz="1300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t/>
            </a:r>
            <a:br/>
            <a:r>
              <a:rPr lang="ru-RU" smtClean="0"/>
              <a:t>Принцип работы протокола SSH (продолжение)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70"/>
          <a:stretch/>
        </p:blipFill>
        <p:spPr>
          <a:xfrm>
            <a:off x="1836548" y="1954500"/>
            <a:ext cx="4299649" cy="890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467082" y="1312985"/>
            <a:ext cx="213048" cy="82578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6589482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111412" cy="415531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Проверьте поддержку протокола SSH.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en-US" dirty="0">
                <a:solidFill>
                  <a:srgbClr val="000000"/>
                </a:solidFill>
              </a:rPr>
              <a:t>Задайте имя домена IP.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Создайте пары ключей RSA.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Настройте аутентификацию пользователя.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Настройте каналы vty.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Включите SSH версии 2.</a:t>
            </a:r>
            <a:endParaRPr lang="ru-RU" altLang="en-US" dirty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t/>
            </a:r>
            <a:br/>
            <a:r>
              <a:rPr lang="ru-RU" smtClean="0"/>
              <a:t>Настройка протокола SSH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495" y="1556289"/>
            <a:ext cx="4314825" cy="3162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230678" y="77493"/>
            <a:ext cx="3301139" cy="1022888"/>
          </a:xfrm>
          <a:prstGeom prst="wedgeEllipseCallout">
            <a:avLst>
              <a:gd name="adj1" fmla="val -19223"/>
              <a:gd name="adj2" fmla="val 118392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Команда, используемая при создании ключей, которую обычно забывают</a:t>
            </a:r>
          </a:p>
        </p:txBody>
      </p:sp>
      <p:sp>
        <p:nvSpPr>
          <p:cNvPr id="9" name="Striped Right Arrow 8"/>
          <p:cNvSpPr/>
          <p:nvPr/>
        </p:nvSpPr>
        <p:spPr>
          <a:xfrm flipH="1">
            <a:off x="6803754" y="3246894"/>
            <a:ext cx="2146516" cy="604433"/>
          </a:xfrm>
          <a:prstGeom prst="striped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</a:rPr>
              <a:t>По умолчанию принимается </a:t>
            </a:r>
            <a:r>
              <a:rPr lang="en-US" sz="800" dirty="0" smtClean="0">
                <a:solidFill>
                  <a:schemeClr val="bg1"/>
                </a:solidFill>
              </a:rPr>
              <a:t/>
            </a:r>
            <a:br>
              <a:rPr lang="en-US" sz="800" dirty="0" smtClean="0">
                <a:solidFill>
                  <a:schemeClr val="bg1"/>
                </a:solidFill>
              </a:rPr>
            </a:br>
            <a:r>
              <a:rPr lang="ru-RU" sz="800" dirty="0" smtClean="0">
                <a:solidFill>
                  <a:schemeClr val="bg1"/>
                </a:solidFill>
              </a:rPr>
              <a:t>и Telnet</a:t>
            </a:r>
            <a:r>
              <a:rPr lang="ru-RU" sz="800" dirty="0">
                <a:solidFill>
                  <a:schemeClr val="bg1"/>
                </a:solidFill>
              </a:rPr>
              <a:t>, и SSH (transport input all</a:t>
            </a:r>
            <a:r>
              <a:rPr lang="ru-RU" sz="800" dirty="0" smtClean="0">
                <a:solidFill>
                  <a:schemeClr val="bg1"/>
                </a:solidFill>
              </a:rPr>
              <a:t>)</a:t>
            </a:r>
            <a:r>
              <a:rPr lang="en-US" sz="800" dirty="0" smtClean="0">
                <a:solidFill>
                  <a:schemeClr val="bg1"/>
                </a:solidFill>
              </a:rPr>
              <a:t>  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 flipV="1">
            <a:off x="2882685" y="3107410"/>
            <a:ext cx="356461" cy="643180"/>
          </a:xfrm>
          <a:prstGeom prst="curved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234" y="3487119"/>
            <a:ext cx="2650210" cy="101566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Команда </a:t>
            </a:r>
            <a:r>
              <a:rPr lang="ru-RU" sz="1200" dirty="0">
                <a:solidFill>
                  <a:srgbClr val="000000"/>
                </a:solidFill>
                <a:latin typeface="Courier New" panose="02070309020205020404" pitchFamily="49" charset="0"/>
              </a:rPr>
              <a:t>Login local</a:t>
            </a:r>
            <a:r>
              <a:rPr lang="ru-RU" sz="1200" dirty="0">
                <a:solidFill>
                  <a:srgbClr val="000000"/>
                </a:solidFill>
              </a:rPr>
              <a:t> обеспечивает принудительное использование локальной базы данных для имени пользователя / пароля.</a:t>
            </a:r>
          </a:p>
        </p:txBody>
      </p:sp>
    </p:spTree>
    <p:extLst>
      <p:ext uri="{BB962C8B-B14F-4D97-AF65-F5344CB8AC3E}">
        <p14:creationId xmlns="" xmlns:p14="http://schemas.microsoft.com/office/powerpoint/2010/main" val="1805931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60310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dirty="0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47392442"/>
              </p:ext>
            </p:extLst>
          </p:nvPr>
        </p:nvGraphicFramePr>
        <p:xfrm>
          <a:off x="457291" y="1083447"/>
          <a:ext cx="8229418" cy="354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Запишите число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5.1.1.6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baseline="0" dirty="0"/>
                        <a:t>Лабораторная работа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Базовая настройка коммутатора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5.1.2.2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spc="-30" baseline="0" dirty="0"/>
                        <a:t>Настройка параметров дуплексного режима и скорости коммутационного порта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27662203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5.1.2.3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функции Auto MDIX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3555726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5.2.1.2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Syntax Checker (Средство проверки синтаксиса)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SSH на линиях VTY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45398485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5.2.1.4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Настройка SSH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5.2.2.7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Настройка функции безопасности порта коммутатора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5.2.2.8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Поиск и устранение неполадок в системе безопасности портов коммутатора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5.2.2.9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Лабораторная работа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параметров безопасности коммутатора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5.3.1.1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Упражнение в аудитории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Коммутационное трио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5.3.1.2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Отработка комплексных практических навыков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Рекомендовано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656181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На ПК подключитесь к коммутатору по протоколу SSH.</a:t>
            </a:r>
            <a:endParaRPr lang="ru-RU" alt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t/>
            </a:r>
            <a:br/>
            <a:r>
              <a:rPr lang="ru-RU" smtClean="0"/>
              <a:t>Проверка протокола SSH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0" y="1208925"/>
            <a:ext cx="3054230" cy="3206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284" y="3773836"/>
            <a:ext cx="1670674" cy="1191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160" y="1209974"/>
            <a:ext cx="4280512" cy="287189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23268" y="2774194"/>
            <a:ext cx="325464" cy="216976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283776" y="2562383"/>
            <a:ext cx="638013" cy="219559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riped Right Arrow 11"/>
          <p:cNvSpPr/>
          <p:nvPr/>
        </p:nvSpPr>
        <p:spPr>
          <a:xfrm rot="20820809" flipH="1">
            <a:off x="1924296" y="2068877"/>
            <a:ext cx="1777313" cy="532545"/>
          </a:xfrm>
          <a:prstGeom prst="striped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</a:rPr>
              <a:t>IP-адрес коммутатора</a:t>
            </a:r>
          </a:p>
        </p:txBody>
      </p:sp>
      <p:sp>
        <p:nvSpPr>
          <p:cNvPr id="13" name="Rectangle 34"/>
          <p:cNvSpPr txBox="1">
            <a:spLocks noChangeArrowheads="1"/>
          </p:cNvSpPr>
          <p:nvPr/>
        </p:nvSpPr>
        <p:spPr bwMode="auto">
          <a:xfrm>
            <a:off x="4545272" y="4151504"/>
            <a:ext cx="3961224" cy="497985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200" kern="0" dirty="0">
                <a:solidFill>
                  <a:srgbClr val="000000"/>
                </a:solidFill>
              </a:rPr>
              <a:t>На этом ПК для обмена данными </a:t>
            </a:r>
            <a:r>
              <a:rPr lang="ru-RU" sz="1200" kern="0" dirty="0" smtClean="0">
                <a:solidFill>
                  <a:srgbClr val="000000"/>
                </a:solidFill>
              </a:rPr>
              <a:t>и </a:t>
            </a:r>
            <a:r>
              <a:rPr lang="ru-RU" sz="1200" kern="0" dirty="0">
                <a:solidFill>
                  <a:srgbClr val="000000"/>
                </a:solidFill>
              </a:rPr>
              <a:t>выполнения </a:t>
            </a:r>
            <a:r>
              <a:rPr lang="en-US" sz="1200" kern="0" dirty="0" smtClean="0">
                <a:solidFill>
                  <a:srgbClr val="000000"/>
                </a:solidFill>
              </a:rPr>
              <a:t/>
            </a:r>
            <a:br>
              <a:rPr lang="en-US" sz="1200" kern="0" dirty="0" smtClean="0">
                <a:solidFill>
                  <a:srgbClr val="000000"/>
                </a:solidFill>
              </a:rPr>
            </a:br>
            <a:r>
              <a:rPr lang="ru-RU" sz="1200" kern="0" dirty="0" smtClean="0">
                <a:solidFill>
                  <a:srgbClr val="000000"/>
                </a:solidFill>
              </a:rPr>
              <a:t>команд </a:t>
            </a:r>
            <a:r>
              <a:rPr lang="ru-RU" sz="1200" kern="0" dirty="0">
                <a:solidFill>
                  <a:srgbClr val="000000"/>
                </a:solidFill>
              </a:rPr>
              <a:t>на коммутаторе используется протокол SSH</a:t>
            </a:r>
            <a:r>
              <a:rPr lang="ru-RU" sz="1200" kern="0" dirty="0" smtClean="0">
                <a:solidFill>
                  <a:srgbClr val="000000"/>
                </a:solidFill>
              </a:rPr>
              <a:t>.</a:t>
            </a:r>
            <a:endParaRPr lang="ru-RU" sz="15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070249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t/>
            </a:r>
            <a:br/>
            <a:r>
              <a:rPr lang="ru-RU" smtClean="0"/>
              <a:t>Packet Tracer. Настройка протокола SSH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43" y="836156"/>
            <a:ext cx="5064381" cy="3850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0827532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Защита неиспользуемых портов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71220" y="2123722"/>
            <a:ext cx="3080767" cy="1806554"/>
          </a:xfrm>
          <a:prstGeom prst="rightArrow">
            <a:avLst>
              <a:gd name="adj1" fmla="val 50000"/>
              <a:gd name="adj2" fmla="val 49665"/>
            </a:avLst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ru-RU" sz="1200" dirty="0">
                <a:solidFill>
                  <a:schemeClr val="bg1"/>
                </a:solidFill>
              </a:rPr>
              <a:t>С помощью команды </a:t>
            </a:r>
            <a:r>
              <a:rPr lang="ru-RU" sz="1200" b="1" dirty="0">
                <a:solidFill>
                  <a:schemeClr val="bg1"/>
                </a:solidFill>
                <a:latin typeface="Courier New" panose="02070309020205020404" pitchFamily="49" charset="0"/>
              </a:rPr>
              <a:t>Interface </a:t>
            </a:r>
            <a:r>
              <a:rPr lang="en-US" sz="1200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/>
            </a:r>
            <a:br>
              <a:rPr lang="en-US" sz="1200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range </a:t>
            </a:r>
            <a:r>
              <a:rPr lang="ru-RU" sz="1200" dirty="0">
                <a:solidFill>
                  <a:schemeClr val="bg1"/>
                </a:solidFill>
              </a:rPr>
              <a:t>можно применить </a:t>
            </a:r>
            <a:r>
              <a:rPr lang="en-US" sz="1200" dirty="0" smtClean="0">
                <a:solidFill>
                  <a:schemeClr val="bg1"/>
                </a:solidFill>
              </a:rPr>
              <a:t/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конфигурацию </a:t>
            </a:r>
            <a:r>
              <a:rPr lang="ru-RU" sz="1200" dirty="0">
                <a:solidFill>
                  <a:schemeClr val="bg1"/>
                </a:solidFill>
              </a:rPr>
              <a:t>к нескольким портам </a:t>
            </a:r>
            <a:r>
              <a:rPr lang="en-US" sz="1200" dirty="0" smtClean="0">
                <a:solidFill>
                  <a:schemeClr val="bg1"/>
                </a:solidFill>
              </a:rPr>
              <a:t/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коммутатора </a:t>
            </a:r>
            <a:r>
              <a:rPr lang="ru-RU" sz="1200" dirty="0">
                <a:solidFill>
                  <a:schemeClr val="bg1"/>
                </a:solidFill>
              </a:rPr>
              <a:t>одновременно.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51" y="794738"/>
            <a:ext cx="5148529" cy="36900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822986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22663" cy="4155319"/>
          </a:xfrm>
        </p:spPr>
        <p:txBody>
          <a:bodyPr rIns="108000"/>
          <a:lstStyle/>
          <a:p>
            <a:r>
              <a:rPr lang="ru-RU" altLang="en-US" sz="1400" dirty="0">
                <a:solidFill>
                  <a:srgbClr val="000000"/>
                </a:solidFill>
              </a:rPr>
              <a:t>Функция безопасности портов ограничивает количество допустимых MAC-адресов, которым разрешено передавать данные через порт коммутатора.</a:t>
            </a:r>
          </a:p>
          <a:p>
            <a:pPr lvl="1">
              <a:lnSpc>
                <a:spcPct val="96000"/>
              </a:lnSpc>
            </a:pPr>
            <a:r>
              <a:rPr lang="ru-RU" sz="1200" dirty="0" smtClean="0"/>
              <a:t>Если для порта включена функция безопасности и неизвестный MAC-адрес отправляет на него данные, коммутатор сообщает об инцидентах, связанных с безопасностью.</a:t>
            </a:r>
          </a:p>
          <a:p>
            <a:pPr lvl="1">
              <a:lnSpc>
                <a:spcPct val="96000"/>
              </a:lnSpc>
            </a:pPr>
            <a:r>
              <a:rPr lang="ru-RU" sz="1200" dirty="0" smtClean="0"/>
              <a:t>По умолчанию разрешен 1 безопасный MAC-адрес.</a:t>
            </a:r>
          </a:p>
          <a:p>
            <a:pPr>
              <a:lnSpc>
                <a:spcPct val="96000"/>
              </a:lnSpc>
            </a:pPr>
            <a:r>
              <a:rPr lang="ru-RU" altLang="en-US" sz="1400" dirty="0">
                <a:solidFill>
                  <a:srgbClr val="000000"/>
                </a:solidFill>
              </a:rPr>
              <a:t>Для настройки MAC-адресов в рамках функции безопасности портов используются следующие способы.</a:t>
            </a:r>
          </a:p>
          <a:p>
            <a:pPr lvl="1">
              <a:lnSpc>
                <a:spcPct val="96000"/>
              </a:lnSpc>
            </a:pPr>
            <a:r>
              <a:rPr lang="ru-RU" sz="1200" dirty="0" smtClean="0"/>
              <a:t>Статические безопасные MAC-адреса — задаются вручную</a:t>
            </a:r>
          </a:p>
          <a:p>
            <a:pPr marL="142875" lvl="1" indent="0">
              <a:lnSpc>
                <a:spcPct val="96000"/>
              </a:lnSpc>
              <a:buNone/>
            </a:pPr>
            <a:r>
              <a:rPr lang="en-US" altLang="en-US" sz="1200" dirty="0"/>
              <a:t>	</a:t>
            </a:r>
            <a:r>
              <a:rPr lang="ru-RU" altLang="en-US" sz="1200" b="1" dirty="0" smtClean="0">
                <a:latin typeface="+mj-lt"/>
              </a:rPr>
              <a:t>s</a:t>
            </a:r>
            <a:r>
              <a:rPr lang="ru-RU" altLang="en-US" sz="1200" b="1" dirty="0" smtClean="0">
                <a:solidFill>
                  <a:srgbClr val="000000"/>
                </a:solidFill>
                <a:latin typeface="+mj-lt"/>
              </a:rPr>
              <a:t>witchport </a:t>
            </a:r>
            <a:r>
              <a:rPr lang="ru-RU" altLang="en-US" sz="1200" b="1" dirty="0">
                <a:solidFill>
                  <a:srgbClr val="000000"/>
                </a:solidFill>
                <a:latin typeface="+mj-lt"/>
              </a:rPr>
              <a:t>port-security mac-address </a:t>
            </a:r>
            <a:r>
              <a:rPr lang="ru-RU" altLang="en-US" sz="1200" b="1" i="1" dirty="0">
                <a:solidFill>
                  <a:srgbClr val="000000"/>
                </a:solidFill>
                <a:latin typeface="+mj-lt"/>
              </a:rPr>
              <a:t>mac-адрес</a:t>
            </a:r>
            <a:r>
              <a:rPr lang="ru-RU" sz="1200" dirty="0" smtClean="0"/>
              <a:t> </a:t>
            </a:r>
            <a:endParaRPr lang="ru-RU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lnSpc>
                <a:spcPct val="96000"/>
              </a:lnSpc>
            </a:pPr>
            <a:r>
              <a:rPr lang="ru-RU" altLang="en-US" sz="1200" dirty="0">
                <a:solidFill>
                  <a:srgbClr val="000000"/>
                </a:solidFill>
              </a:rPr>
              <a:t>Динамические безопасные MAC-адреса — получаются динамически и удаляются при перезапуске коммутатора</a:t>
            </a:r>
          </a:p>
          <a:p>
            <a:pPr lvl="1">
              <a:lnSpc>
                <a:spcPct val="96000"/>
              </a:lnSpc>
            </a:pPr>
            <a:r>
              <a:rPr lang="ru-RU" sz="1200" dirty="0" smtClean="0"/>
              <a:t>Закрепленные безопасные MAC-адреса — получаются динамически и добавляются в текущую конфигурацию (которую затем можно сохранить в файле загрузочной конфигурации для постоянного сохранения этих MAC-адресов)</a:t>
            </a:r>
          </a:p>
          <a:p>
            <a:pPr marL="142875" lvl="1" indent="0">
              <a:lnSpc>
                <a:spcPct val="96000"/>
              </a:lnSpc>
              <a:buNone/>
            </a:pPr>
            <a:r>
              <a:rPr lang="en-US" altLang="en-US" sz="1200" dirty="0"/>
              <a:t>	</a:t>
            </a:r>
            <a:r>
              <a:rPr lang="ru-RU" altLang="en-US" sz="1200" b="1" dirty="0" smtClean="0"/>
              <a:t>switchport </a:t>
            </a:r>
            <a:r>
              <a:rPr lang="ru-RU" altLang="en-US" sz="1200" b="1" dirty="0"/>
              <a:t>port-security mac-address sticky </a:t>
            </a:r>
            <a:r>
              <a:rPr lang="ru-RU" altLang="en-US" sz="1200" b="1" i="1" dirty="0"/>
              <a:t>mac-адрес</a:t>
            </a:r>
          </a:p>
          <a:p>
            <a:pPr marL="142875" lvl="1" indent="0">
              <a:lnSpc>
                <a:spcPct val="96000"/>
              </a:lnSpc>
              <a:buNone/>
            </a:pPr>
            <a:r>
              <a:rPr lang="ru-RU" altLang="en-US" sz="1200" b="1" dirty="0"/>
              <a:t>Примечание.</a:t>
            </a:r>
            <a:r>
              <a:rPr lang="ru-RU" sz="1200" dirty="0" smtClean="0"/>
              <a:t> При отключении получения закрепленных MAC-адресов эти адреса преобразуются в динамические защищенные адреса и удаляются из текущей конфигурации.</a:t>
            </a:r>
          </a:p>
          <a:p>
            <a:pPr marL="142875" lvl="1" indent="0">
              <a:buNone/>
            </a:pPr>
            <a:endParaRPr lang="ru-RU" alt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ru-RU" altLang="en-US" sz="1200" dirty="0">
              <a:solidFill>
                <a:srgbClr val="000000"/>
              </a:solidFill>
            </a:endParaRPr>
          </a:p>
          <a:p>
            <a:pPr marL="142875" lvl="1" indent="0">
              <a:buNone/>
            </a:pPr>
            <a:endParaRPr lang="ru-RU" altLang="en-US" sz="1200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Функция безопасности портов. Принцип работы</a:t>
            </a:r>
          </a:p>
        </p:txBody>
      </p:sp>
    </p:spTree>
    <p:extLst>
      <p:ext uri="{BB962C8B-B14F-4D97-AF65-F5344CB8AC3E}">
        <p14:creationId xmlns="" xmlns:p14="http://schemas.microsoft.com/office/powerpoint/2010/main" val="114679893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9000000" cy="4155319"/>
          </a:xfrm>
        </p:spPr>
        <p:txBody>
          <a:bodyPr rIns="72000"/>
          <a:lstStyle/>
          <a:p>
            <a:pPr>
              <a:spcBef>
                <a:spcPts val="300"/>
              </a:spcBef>
            </a:pPr>
            <a:r>
              <a:rPr lang="ru-RU" altLang="en-US" sz="1400" dirty="0"/>
              <a:t>Protect (Защита) — данные, поступающие от неизвестных MAC-адресов, удаляются; коммутатор </a:t>
            </a:r>
            <a:r>
              <a:rPr lang="ru-RU" altLang="en-US" sz="1400" b="1" dirty="0">
                <a:solidFill>
                  <a:schemeClr val="accent4"/>
                </a:solidFill>
              </a:rPr>
              <a:t>НЕ ВЫДАЕТ</a:t>
            </a:r>
            <a:r>
              <a:rPr lang="ru-RU" altLang="en-US" sz="1400" dirty="0"/>
              <a:t> уведомление об инциденте безопасности.</a:t>
            </a:r>
          </a:p>
          <a:p>
            <a:pPr>
              <a:spcBef>
                <a:spcPts val="300"/>
              </a:spcBef>
            </a:pPr>
            <a:r>
              <a:rPr lang="ru-RU" altLang="en-US" sz="1400" dirty="0">
                <a:solidFill>
                  <a:srgbClr val="000000"/>
                </a:solidFill>
              </a:rPr>
              <a:t>Restrict (Ограничение) — </a:t>
            </a:r>
            <a:r>
              <a:rPr lang="ru-RU" altLang="en-US" sz="1400" dirty="0"/>
              <a:t>данные, поступающие от неизвестных MAC-адресов, удаляются; коммутатор </a:t>
            </a:r>
            <a:r>
              <a:rPr lang="ru-RU" altLang="en-US" sz="1400" b="1" dirty="0">
                <a:solidFill>
                  <a:schemeClr val="accent4"/>
                </a:solidFill>
              </a:rPr>
              <a:t>ВЫДАЕТ</a:t>
            </a:r>
            <a:r>
              <a:rPr lang="ru-RU" altLang="en-US" sz="1400" dirty="0"/>
              <a:t> уведомление об инциденте безопасности, и счетчик нарушений растет.</a:t>
            </a:r>
          </a:p>
          <a:p>
            <a:pPr>
              <a:spcBef>
                <a:spcPts val="300"/>
              </a:spcBef>
            </a:pPr>
            <a:r>
              <a:rPr lang="ru-RU" altLang="en-US" sz="1400" spc="-30" dirty="0"/>
              <a:t>Shutdown (Выключение) — (режим по умолчанию) интерфейс отключается из-за возникновения ошибки, </a:t>
            </a:r>
            <a:r>
              <a:rPr lang="en-US" altLang="en-US" sz="1400" spc="-30" dirty="0" smtClean="0"/>
              <a:t/>
            </a:r>
            <a:br>
              <a:rPr lang="en-US" altLang="en-US" sz="1400" spc="-30" dirty="0" smtClean="0"/>
            </a:br>
            <a:r>
              <a:rPr lang="ru-RU" altLang="en-US" sz="1400" spc="-30" dirty="0" smtClean="0"/>
              <a:t>а </a:t>
            </a:r>
            <a:r>
              <a:rPr lang="ru-RU" altLang="en-US" sz="1400" spc="-30" dirty="0"/>
              <a:t>индикатор порта гаснет. Счетчик нарушений увеличивается. Для выхода из состояния отключения после ошибки следует выдать на интерфейсе команду shutdown, а затем команду no shutdown</a:t>
            </a:r>
            <a:r>
              <a:rPr lang="ru-RU" sz="1400" spc="-30" dirty="0" smtClean="0"/>
              <a:t>.</a:t>
            </a:r>
          </a:p>
          <a:p>
            <a:pPr lvl="1"/>
            <a:endParaRPr lang="ru-RU" alt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Безопасность портов: режимы реагирования на нарушения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39" y="2643902"/>
            <a:ext cx="6547064" cy="1194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93" y="3925614"/>
            <a:ext cx="5170322" cy="875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6363054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Безопасность портов: настройка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6" y="1183470"/>
            <a:ext cx="7761018" cy="1481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2167424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Перед настройкой функции безопасности портов переведите порт в режим доступа </a:t>
            </a:r>
            <a:r>
              <a:rPr lang="en-US" altLang="en-US" dirty="0" smtClean="0">
                <a:solidFill>
                  <a:srgbClr val="000000"/>
                </a:solidFill>
              </a:rPr>
              <a:t/>
            </a:r>
            <a:br>
              <a:rPr lang="en-US" altLang="en-US" dirty="0" smtClean="0">
                <a:solidFill>
                  <a:srgbClr val="000000"/>
                </a:solidFill>
              </a:rPr>
            </a:br>
            <a:r>
              <a:rPr lang="ru-RU" altLang="en-US" dirty="0" smtClean="0">
                <a:solidFill>
                  <a:srgbClr val="000000"/>
                </a:solidFill>
              </a:rPr>
              <a:t>и с помощью </a:t>
            </a:r>
            <a:r>
              <a:rPr lang="ru-RU" altLang="en-US" dirty="0">
                <a:solidFill>
                  <a:srgbClr val="000000"/>
                </a:solidFill>
              </a:rPr>
              <a:t>команды настройки интерфейса </a:t>
            </a:r>
            <a:r>
              <a:rPr lang="ru-RU" altLang="en-US" b="1" dirty="0"/>
              <a:t>switchport port-security</a:t>
            </a:r>
            <a:r>
              <a:rPr lang="ru-RU" dirty="0" smtClean="0"/>
              <a:t> включите функцию безопасности портов на интерфейсе.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Безопасность портов: настройка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24" y="1566459"/>
            <a:ext cx="4481380" cy="3057418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 rot="19834916" flipH="1">
            <a:off x="5594088" y="3158076"/>
            <a:ext cx="2882128" cy="792235"/>
          </a:xfrm>
          <a:prstGeom prst="striped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Наиболее распространенная ошибка </a:t>
            </a:r>
            <a:r>
              <a:rPr lang="en-US" sz="1000" b="1" dirty="0" smtClean="0">
                <a:solidFill>
                  <a:schemeClr val="bg1"/>
                </a:solidFill>
              </a:rPr>
              <a:t/>
            </a:r>
            <a:br>
              <a:rPr lang="en-US" sz="1000" b="1" dirty="0" smtClean="0">
                <a:solidFill>
                  <a:schemeClr val="bg1"/>
                </a:solidFill>
              </a:rPr>
            </a:br>
            <a:r>
              <a:rPr lang="ru-RU" sz="1000" b="1" dirty="0" smtClean="0">
                <a:solidFill>
                  <a:schemeClr val="bg1"/>
                </a:solidFill>
              </a:rPr>
              <a:t>конфигурации </a:t>
            </a:r>
            <a:r>
              <a:rPr lang="ru-RU" sz="1000" b="1" dirty="0">
                <a:solidFill>
                  <a:schemeClr val="bg1"/>
                </a:solidFill>
              </a:rPr>
              <a:t>— забыть эту команду!</a:t>
            </a:r>
          </a:p>
        </p:txBody>
      </p:sp>
    </p:spTree>
    <p:extLst>
      <p:ext uri="{BB962C8B-B14F-4D97-AF65-F5344CB8AC3E}">
        <p14:creationId xmlns="" xmlns:p14="http://schemas.microsoft.com/office/powerpoint/2010/main" val="277764721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Безопасность портов: настройка (продолжение)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25" y="862990"/>
            <a:ext cx="5855222" cy="3931797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 rot="19834916" flipH="1">
            <a:off x="5361613" y="2809366"/>
            <a:ext cx="2882128" cy="792235"/>
          </a:xfrm>
          <a:prstGeom prst="striped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Наиболее распространенная ошибка </a:t>
            </a:r>
            <a:r>
              <a:rPr lang="en-US" sz="1000" b="1" dirty="0" smtClean="0">
                <a:solidFill>
                  <a:schemeClr val="bg1"/>
                </a:solidFill>
              </a:rPr>
              <a:t/>
            </a:r>
            <a:br>
              <a:rPr lang="en-US" sz="1000" b="1" dirty="0" smtClean="0">
                <a:solidFill>
                  <a:schemeClr val="bg1"/>
                </a:solidFill>
              </a:rPr>
            </a:br>
            <a:r>
              <a:rPr lang="ru-RU" sz="1000" b="1" dirty="0" smtClean="0">
                <a:solidFill>
                  <a:schemeClr val="bg1"/>
                </a:solidFill>
              </a:rPr>
              <a:t>конфигурации </a:t>
            </a:r>
            <a:r>
              <a:rPr lang="ru-RU" sz="1000" b="1" dirty="0">
                <a:solidFill>
                  <a:schemeClr val="bg1"/>
                </a:solidFill>
              </a:rPr>
              <a:t>— забыть эту команду!</a:t>
            </a:r>
          </a:p>
        </p:txBody>
      </p:sp>
    </p:spTree>
    <p:extLst>
      <p:ext uri="{BB962C8B-B14F-4D97-AF65-F5344CB8AC3E}">
        <p14:creationId xmlns="" xmlns:p14="http://schemas.microsoft.com/office/powerpoint/2010/main" val="1684865395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Команда </a:t>
            </a:r>
            <a:r>
              <a:rPr lang="ru-RU" altLang="en-US" b="1" dirty="0">
                <a:solidFill>
                  <a:srgbClr val="000000"/>
                </a:solidFill>
              </a:rPr>
              <a:t>show port-security interface</a:t>
            </a:r>
            <a:r>
              <a:rPr lang="ru-RU" smtClean="0"/>
              <a:t> </a:t>
            </a:r>
            <a:r>
              <a:rPr lang="ru-RU" altLang="en-US" dirty="0">
                <a:solidFill>
                  <a:srgbClr val="000000"/>
                </a:solidFill>
              </a:rPr>
              <a:t>позволяет узнать максимальное количество MAC-адресов, разрешенных на конкретном порту, а также сколько из этих адресов было получено динамически с использованием ключевого слова sticky.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Безопасность портов: проверка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20" y="1957510"/>
            <a:ext cx="3680605" cy="2035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003" y="1995499"/>
            <a:ext cx="3665188" cy="1999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421" y="1649733"/>
            <a:ext cx="3680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Динамически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1003" y="1649732"/>
            <a:ext cx="3665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 использованием sticky</a:t>
            </a:r>
          </a:p>
        </p:txBody>
      </p:sp>
    </p:spTree>
    <p:extLst>
      <p:ext uri="{BB962C8B-B14F-4D97-AF65-F5344CB8AC3E}">
        <p14:creationId xmlns="" xmlns:p14="http://schemas.microsoft.com/office/powerpoint/2010/main" val="1711488486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Чтобы просмотреть полученные динамически MAC-адреса, которые были добавлены в конфигурацию, </a:t>
            </a:r>
            <a:r>
              <a:rPr lang="ru-RU" altLang="en-US" dirty="0">
                <a:solidFill>
                  <a:srgbClr val="000000"/>
                </a:solidFill>
              </a:rPr>
              <a:t>используйте команду</a:t>
            </a:r>
            <a:r>
              <a:rPr lang="ru-RU" altLang="en-US" b="1" dirty="0">
                <a:solidFill>
                  <a:srgbClr val="000000"/>
                </a:solidFill>
              </a:rPr>
              <a:t> show running-config</a:t>
            </a:r>
            <a:r>
              <a:rPr lang="ru-RU" altLang="en-US" dirty="0">
                <a:solidFill>
                  <a:srgbClr val="000000"/>
                </a:solidFill>
              </a:rPr>
              <a:t>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altLang="en-US" dirty="0">
              <a:solidFill>
                <a:srgbClr val="000000"/>
              </a:solidFill>
            </a:endParaRPr>
          </a:p>
          <a:p>
            <a:r>
              <a:rPr lang="ru-RU" dirty="0" smtClean="0"/>
              <a:t>Команда </a:t>
            </a:r>
            <a:r>
              <a:rPr lang="ru-RU" altLang="en-US" b="1" dirty="0"/>
              <a:t>show port-security address</a:t>
            </a:r>
            <a:r>
              <a:rPr lang="ru-RU" dirty="0" smtClean="0"/>
              <a:t> показывает, как были получены MAC-адреса на конкретном порту.</a:t>
            </a:r>
            <a:endParaRPr lang="ru-RU" alt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Безопасность портов: проверка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53" y="1332982"/>
            <a:ext cx="4645779" cy="1219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552" y="3094659"/>
            <a:ext cx="4651970" cy="15433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84619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Закончив работу с главой 5, студенты должны выполнить проверочную работу по материалам этой главы.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5. Проверочная работа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При инцидентах, связанных с безопасностью порта, отображаются сообщения консоли коммутатора. Обратите внимание, что состояние канала порта изменяется на "down" (отключение).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Порты в состоянии отключения после ошибки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20" y="1607325"/>
            <a:ext cx="7424818" cy="13592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65352" y="2530992"/>
            <a:ext cx="4610746" cy="519193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0700174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1093406"/>
            <a:ext cx="4210959" cy="4155319"/>
          </a:xfrm>
        </p:spPr>
        <p:txBody>
          <a:bodyPr/>
          <a:lstStyle/>
          <a:p>
            <a:r>
              <a:rPr lang="ru-RU" altLang="en-US" sz="1400" dirty="0">
                <a:solidFill>
                  <a:srgbClr val="000000"/>
                </a:solidFill>
              </a:rPr>
              <a:t>Проверьте состояние порта и настройки безопасности порта.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Безопасность портов коммутатора</a:t>
            </a:r>
            <a:r>
              <a:t/>
            </a:r>
            <a:br/>
            <a:r>
              <a:rPr lang="ru-RU" smtClean="0"/>
              <a:t>Порты в состоянии отключения после ошибки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9" y="1735804"/>
            <a:ext cx="3297462" cy="2003800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430095" y="1052078"/>
            <a:ext cx="4589918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Не включайте порт, пока угроза безопасности не будет исследована и устранена. </a:t>
            </a:r>
          </a:p>
          <a:p>
            <a:r>
              <a:rPr lang="ru-RU" sz="1400" dirty="0" smtClean="0"/>
              <a:t>Обратите внимание, что необходимо сначала выключить порт, а затем выполнить команду </a:t>
            </a:r>
            <a:r>
              <a:rPr lang="ru-RU" altLang="en-US" sz="1400" b="1" dirty="0"/>
              <a:t>no shutdown</a:t>
            </a:r>
            <a:r>
              <a:rPr lang="ru-RU" sz="1400" dirty="0" smtClean="0"/>
              <a:t>, чтобы этот порт можно было снова использовать после произошедшего инцидента, связанного с безопасностью.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95" y="2814199"/>
            <a:ext cx="4589918" cy="968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9981292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rPr dirty="0"/>
              <a:t/>
            </a:r>
            <a:br>
              <a:rPr dirty="0"/>
            </a:br>
            <a:r>
              <a:rPr lang="ru-RU" sz="2100" dirty="0" smtClean="0"/>
              <a:t>Packet Tracer. Настройка функции безопасности портов коммутатора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857" y="817924"/>
            <a:ext cx="4482900" cy="42325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101006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400" dirty="0"/>
              <a:t>Удаленный защищенный доступ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Packet Tracer. Поиск и устранение неполадок функции информационной безопасности портов коммутатора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89" y="984142"/>
            <a:ext cx="4573437" cy="3957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455022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Удаленный защищенный доступ</a:t>
            </a:r>
            <a:r>
              <a:t/>
            </a:r>
            <a:br/>
            <a:r>
              <a:rPr lang="ru-RU" smtClean="0"/>
              <a:t>Packet Tracer. Настройка функций безопасности коммутатора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85" y="821703"/>
            <a:ext cx="4807214" cy="4205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9344244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5.3. Обзор главы</a:t>
            </a:r>
          </a:p>
        </p:txBody>
      </p:sp>
    </p:spTree>
    <p:extLst>
      <p:ext uri="{BB962C8B-B14F-4D97-AF65-F5344CB8AC3E}">
        <p14:creationId xmlns=""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Заключение</a:t>
            </a:r>
            <a:r>
              <a:t/>
            </a:r>
            <a:br/>
            <a:r>
              <a:rPr lang="ru-RU" smtClean="0"/>
              <a:t>Packet Tracer. Отработка комплексных практических навыков 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297" y="891152"/>
            <a:ext cx="4898118" cy="3779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1295985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Настройка базовых параметров коммутации в соответствии с сетевыми требованиями.</a:t>
            </a:r>
          </a:p>
          <a:p>
            <a:r>
              <a:rPr lang="ru-RU" smtClean="0"/>
              <a:t>Настройте коммутатор с применением практических рекомендаций по обеспечению информационной безопасности в сетях предприятий малого и среднего бизнеса.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5. Настройка коммутатора</a:t>
            </a:r>
          </a:p>
        </p:txBody>
      </p:sp>
    </p:spTree>
    <p:extLst>
      <p:ext uri="{BB962C8B-B14F-4D97-AF65-F5344CB8AC3E}">
        <p14:creationId xmlns=""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5.1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5395184"/>
              </p:ext>
            </p:extLst>
          </p:nvPr>
        </p:nvGraphicFramePr>
        <p:xfrm>
          <a:off x="144463" y="798513"/>
          <a:ext cx="8853486" cy="367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POST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Начальный загрузчик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boot system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boot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switch: (приглашение к вводу команды)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Кнопка переключения режима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Индикатор системы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Индикатор порта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SVI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Сеть VLAN управления (Management VLAN)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interface vlan</a:t>
                      </a:r>
                      <a:r>
                        <a:rPr sz="1200" dirty="0"/>
                        <a:t>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vlan</a:t>
                      </a:r>
                      <a:r>
                        <a:rPr sz="1200" dirty="0"/>
                        <a:t>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Полнодуплексный режим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Полудуплексный режим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Скорость порта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duplex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speed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mdix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Конфигурация SSH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ip domain-name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crypto key generate</a:t>
                      </a:r>
                      <a:r>
                        <a:rPr sz="1200" dirty="0"/>
                        <a:t> 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rsa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transport input local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username secret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ip</a:t>
                      </a:r>
                      <a:r>
                        <a:rPr sz="1200" dirty="0"/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ssh version 2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login local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ip</a:t>
                      </a:r>
                      <a:r>
                        <a:rPr sz="1200" dirty="0"/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ssh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Неиспользуемые порты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Функция безопасности портов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mode access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port-security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port-security maximum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port-security mac-address sticky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port-security interface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port-security address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(команда)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94453015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dirty="0" smtClean="0"/>
              <a:t>Перед началом обучения по материалам главы 5 инструктор должен выполнить следующие действия.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Выполнить проверочную работу по главе 5.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настройка начальных параметров на коммутаторе Cisco;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настройка портов коммутатора в соответствии с требованиями сети.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Настройте виртуальный интерфейс управления на коммутаторе.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Настройте функцию обеспечения безопасности портов для ограничения сетевого доступа.</a:t>
            </a: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5. Практические рекомендации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44000"/>
          <a:lstStyle/>
          <a:p>
            <a:r>
              <a:rPr lang="ru-RU" sz="1400" dirty="0" smtClean="0"/>
              <a:t>Создайте топологию Packet Tracer с коммутатором и двумя или тремя подключенными к нему компьютерами, можно было использовать эту демонстрацию при прохождении всей главы.</a:t>
            </a:r>
          </a:p>
          <a:p>
            <a:pPr>
              <a:lnSpc>
                <a:spcPct val="96000"/>
              </a:lnSpc>
            </a:pPr>
            <a:r>
              <a:rPr lang="ru-RU" sz="1400" dirty="0" smtClean="0"/>
              <a:t>? — это ключ к жизнеспособности IOS. Напомните студентам, что знак «?» — это их друг в любом устройстве Cisco. Скажите, что им следует постоянно им пользоваться при выполнении </a:t>
            </a:r>
            <a:r>
              <a:rPr lang="ru-RU" sz="1400" smtClean="0"/>
              <a:t>упражнений и лабораторных </a:t>
            </a:r>
            <a:r>
              <a:rPr lang="ru-RU" sz="1400" dirty="0" smtClean="0"/>
              <a:t>работ в аудитории и дома.</a:t>
            </a:r>
          </a:p>
          <a:p>
            <a:pPr>
              <a:lnSpc>
                <a:spcPct val="96000"/>
              </a:lnSpc>
            </a:pPr>
            <a:r>
              <a:rPr lang="ru-RU" sz="1400" dirty="0" smtClean="0"/>
              <a:t>Напомните студентам, насколько важную роль играют коммутаторы в любой компании. Даже если они являются инженерами начального уровня, велика вероятность того, что им попросят </a:t>
            </a:r>
            <a:r>
              <a:rPr lang="ru-RU" sz="1400" smtClean="0"/>
              <a:t>подключить и настроить </a:t>
            </a:r>
            <a:r>
              <a:rPr lang="ru-RU" sz="1400" dirty="0" smtClean="0"/>
              <a:t>коммутатор.</a:t>
            </a:r>
          </a:p>
          <a:p>
            <a:pPr>
              <a:lnSpc>
                <a:spcPct val="96000"/>
              </a:lnSpc>
            </a:pPr>
            <a:r>
              <a:rPr lang="ru-RU" sz="1400" dirty="0" smtClean="0"/>
              <a:t>Запишите на доске следующие термины и напомните студентам, где хранится различная информация.</a:t>
            </a:r>
          </a:p>
          <a:p>
            <a:pPr lvl="1">
              <a:lnSpc>
                <a:spcPct val="96000"/>
              </a:lnSpc>
            </a:pPr>
            <a:r>
              <a:rPr lang="ru-RU" sz="1300" dirty="0" smtClean="0"/>
              <a:t>ПЗУ — содержит ПО процедуры POST и начального загрузчика с кодом для проверки аппаратного обеспечения и обнаружения операционной системы, разрешенной для загрузки.</a:t>
            </a:r>
          </a:p>
          <a:p>
            <a:pPr lvl="1">
              <a:lnSpc>
                <a:spcPct val="96000"/>
              </a:lnSpc>
            </a:pPr>
            <a:r>
              <a:rPr lang="ru-RU" sz="1300" dirty="0" smtClean="0"/>
              <a:t>Флеш-память — содержит операционную систему.</a:t>
            </a:r>
          </a:p>
          <a:p>
            <a:pPr lvl="1">
              <a:lnSpc>
                <a:spcPct val="96000"/>
              </a:lnSpc>
            </a:pPr>
            <a:r>
              <a:rPr lang="ru-RU" sz="1300" dirty="0" smtClean="0"/>
              <a:t>ОЗУ — содержит текущую конфигурацию (команды, которые вводятся в коммутатор).</a:t>
            </a:r>
          </a:p>
          <a:p>
            <a:pPr lvl="1">
              <a:lnSpc>
                <a:spcPct val="96000"/>
              </a:lnSpc>
            </a:pPr>
            <a:r>
              <a:rPr lang="ru-RU" sz="1300" dirty="0" smtClean="0"/>
              <a:t>NVRAM — содержит конфигурацию, сохраненную при вводе команды </a:t>
            </a:r>
            <a:r>
              <a:rPr lang="ru-RU" sz="1300" b="1" dirty="0"/>
              <a:t>copy running-config startup-config</a:t>
            </a:r>
            <a:r>
              <a:rPr lang="ru-RU" sz="1300" dirty="0" smtClean="0"/>
              <a:t> на маршрутизаторе Cisco или в командной строке коммутатора.</a:t>
            </a:r>
            <a:endParaRPr lang="ru-RU" sz="13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Установите коммутатор в передней части аудитории и напомните студентам, что консоль подключается к порту с меткой Console, расположенному на задней панели коммутатора, а подключение Ethernet идет от порта Ethernet компьютера или IP-телефона к передней панели коммутатора.</a:t>
            </a:r>
          </a:p>
          <a:p>
            <a:r>
              <a:rPr lang="ru-RU" sz="1400" dirty="0" smtClean="0"/>
              <a:t>Выполните команду </a:t>
            </a:r>
            <a:r>
              <a:rPr lang="ru-RU" sz="1400" b="1" dirty="0"/>
              <a:t>show boot</a:t>
            </a:r>
            <a:r>
              <a:rPr lang="ru-RU" sz="1400" dirty="0" smtClean="0"/>
              <a:t> на коммутаторе в Packet Tracer и покажите студентам, какая IOS загружается.</a:t>
            </a:r>
          </a:p>
          <a:p>
            <a:r>
              <a:rPr lang="ru-RU" sz="1400" dirty="0" smtClean="0"/>
              <a:t>Запишите на доске три приглашения к вводу команды, которые выдает коммутатор, и спросите студентов, в чем состоит различие между ними.</a:t>
            </a:r>
          </a:p>
          <a:p>
            <a:pPr lvl="1">
              <a:tabLst>
                <a:tab pos="984250" algn="l"/>
              </a:tabLst>
            </a:pPr>
            <a:r>
              <a:rPr lang="ru-RU" sz="1300" dirty="0" smtClean="0"/>
              <a:t>Switch&gt;</a:t>
            </a:r>
            <a:r>
              <a:rPr lang="en-US" sz="1300" dirty="0" smtClean="0"/>
              <a:t>	</a:t>
            </a:r>
            <a:r>
              <a:rPr lang="ru-RU" sz="1300" dirty="0" smtClean="0"/>
              <a:t>(пользовательский режим EXEC; отображается при первой загрузке коммутатора)</a:t>
            </a:r>
          </a:p>
          <a:p>
            <a:pPr lvl="1">
              <a:tabLst>
                <a:tab pos="984250" algn="l"/>
              </a:tabLst>
            </a:pPr>
            <a:r>
              <a:rPr lang="ru-RU" sz="1300" dirty="0" smtClean="0"/>
              <a:t>Switch#</a:t>
            </a:r>
            <a:r>
              <a:rPr lang="en-US" sz="1300" dirty="0" smtClean="0"/>
              <a:t>	</a:t>
            </a:r>
            <a:r>
              <a:rPr lang="ru-RU" sz="1300" dirty="0" smtClean="0"/>
              <a:t>(привилегированный режим EXEC; отображается после ввода команды </a:t>
            </a:r>
            <a:r>
              <a:rPr lang="ru-RU" sz="1300" b="1" dirty="0"/>
              <a:t>enable</a:t>
            </a:r>
            <a:r>
              <a:rPr lang="ru-RU" sz="1300" dirty="0" smtClean="0"/>
              <a:t>)</a:t>
            </a:r>
          </a:p>
          <a:p>
            <a:pPr lvl="1">
              <a:tabLst>
                <a:tab pos="984250" algn="l"/>
              </a:tabLst>
            </a:pPr>
            <a:r>
              <a:rPr lang="ru-RU" sz="1300" dirty="0" smtClean="0"/>
              <a:t>switch:</a:t>
            </a:r>
            <a:r>
              <a:rPr lang="en-US" sz="1300" dirty="0" smtClean="0"/>
              <a:t>	</a:t>
            </a:r>
            <a:r>
              <a:rPr lang="ru-RU" sz="1300" dirty="0" smtClean="0"/>
              <a:t>(режим начального загрузчика; отображается, когда на коммутаторе отсутствует операционная система или ее не удается обнаружить)</a:t>
            </a:r>
          </a:p>
          <a:p>
            <a:r>
              <a:rPr lang="ru-RU" sz="1400" dirty="0" smtClean="0"/>
              <a:t>Объясните, что для присутствия в сети коммутатору необходим IP-адрес точно так же, как любому устройству на основе TCP/IP (например, ПК). </a:t>
            </a:r>
          </a:p>
          <a:p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4583101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Нарисуйте на доске три не соединенные друг с другом сети Ethernet (коммутатор с несколькими подключенными к нему ПК). Под сетями подпишите «Сеть 1», «Сеть 2» и «Сеть 3». Объясните, что при работе с коммутаторами вводится новый термин — виртуальная локальная сеть (VLAN). Сеть VLAN — это просто еще одно название сети с тем исключением, что ей дается номер. Под каждой сетью запишите следующее: VLAN 1 под словами «Сеть 1», VLAN 2 под «Сеть 2» и VLAN 3 под «Сеть 3». Затем укажите, что каждая сеть VLAN имеет свой номер.</a:t>
            </a:r>
          </a:p>
          <a:p>
            <a:r>
              <a:rPr lang="ru-RU" sz="1400" dirty="0" smtClean="0"/>
              <a:t>Объясните, что особая сеть VLAN используется только для сетевых устройств. К этой сети обычно не подключаются никакие пользователи. Это делается лишь в некоторых лабораторных </a:t>
            </a:r>
            <a:r>
              <a:rPr lang="ru-RU" sz="1400" smtClean="0"/>
              <a:t>работах и только </a:t>
            </a:r>
            <a:r>
              <a:rPr lang="ru-RU" sz="1400" dirty="0" smtClean="0"/>
              <a:t>для демонстрации студентам других принципов. Эта сеть VLAN называется сетью управления VLAN или просто сетью управления. </a:t>
            </a:r>
          </a:p>
          <a:p>
            <a:r>
              <a:rPr lang="ru-RU" sz="1400" dirty="0" smtClean="0"/>
              <a:t>Расскажите, что, в отличие от ПК, в коммутаторе IP-адрес назначается виртуальному интерфейсу</a:t>
            </a:r>
            <a:r>
              <a:rPr lang="ru-RU" sz="1400" smtClean="0"/>
              <a:t>, а не </a:t>
            </a:r>
            <a:r>
              <a:rPr lang="ru-RU" sz="1400" dirty="0" smtClean="0"/>
              <a:t>физическому порту Ethernet.</a:t>
            </a:r>
            <a:endParaRPr lang="ru-RU" sz="1400" b="1" dirty="0"/>
          </a:p>
          <a:p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5.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264491574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6735</TotalTime>
  <Words>2555</Words>
  <Application>Microsoft Office PowerPoint</Application>
  <PresentationFormat>On-screen Show (16:9)</PresentationFormat>
  <Paragraphs>512</Paragraphs>
  <Slides>59</Slides>
  <Notes>59</Notes>
  <HiddenSlides>14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Theme</vt:lpstr>
      <vt:lpstr>Глава 5. Конфигурация коммутатора</vt:lpstr>
      <vt:lpstr>Материалы для инструкторов. Глава 5. Руководство по планированию</vt:lpstr>
      <vt:lpstr>Глава 5. Конфигурация коммутатора</vt:lpstr>
      <vt:lpstr>Глава 5. Упражнения</vt:lpstr>
      <vt:lpstr>Глава 5. Проверочная работа</vt:lpstr>
      <vt:lpstr>Глава 5. Практические рекомендации</vt:lpstr>
      <vt:lpstr>Глава 5. Практические рекомендации (продолжение)</vt:lpstr>
      <vt:lpstr>Глава 5. Практические рекомендации (продолжение)</vt:lpstr>
      <vt:lpstr>Глава 5. Практические рекомендации (продолжение)</vt:lpstr>
      <vt:lpstr>Глава 5. Практические рекомендации (продолжение)</vt:lpstr>
      <vt:lpstr>Глава 5. Практические рекомендации (продолжение)</vt:lpstr>
      <vt:lpstr>Глава 5. Практические рекомендации (продолжение)</vt:lpstr>
      <vt:lpstr>Глава 5. Практические рекомендации (продолжение)</vt:lpstr>
      <vt:lpstr>Глава 5. Дополнительная помощь</vt:lpstr>
      <vt:lpstr>Slide 15</vt:lpstr>
      <vt:lpstr>Глава 5. Конфигурация коммутатора</vt:lpstr>
      <vt:lpstr>Глава 5. Разделы и цели</vt:lpstr>
      <vt:lpstr>5.1. Первоначальная настройка коммутатора</vt:lpstr>
      <vt:lpstr>Начальная настройка параметров коммутатора Последовательность загрузки коммутатора</vt:lpstr>
      <vt:lpstr>Начальная настройка параметров коммутатора Последовательность загрузки коммутатора (продолжение)</vt:lpstr>
      <vt:lpstr>Начальная настройка параметров коммутатора Восстановление после сбоя системы</vt:lpstr>
      <vt:lpstr>Начальная настройка параметров коммутатора Светодиодные индикаторы коммутатора</vt:lpstr>
      <vt:lpstr>Начальная настройка параметров коммутатора Подготовка к базовому управлению коммутатором</vt:lpstr>
      <vt:lpstr>Начальная настройка параметров коммутатора Настройка основных параметров доступа для управления коммутатором с помощью IPv4</vt:lpstr>
      <vt:lpstr>Начальная настройка параметров коммутатора Базовая настройка коммутатора</vt:lpstr>
      <vt:lpstr>Настройка портов коммутатора Дуплексная связь</vt:lpstr>
      <vt:lpstr>Настройка портов коммутатора Настройка портов коммутатора на физическом уровне</vt:lpstr>
      <vt:lpstr>Настройка портов коммутатора Функция Auto-MDIX</vt:lpstr>
      <vt:lpstr>Настройка портов коммутатора Функция Auto-MDIX (продолжение)</vt:lpstr>
      <vt:lpstr>Настройка портов коммутатора Проверка конфигурации портов коммутатора</vt:lpstr>
      <vt:lpstr>Настройка портов коммутатора Проверка конфигурации портов коммутатора (продолжение)</vt:lpstr>
      <vt:lpstr>Настройка портов коммутатора Проверка конфигурации портов коммутатора (продолжение)</vt:lpstr>
      <vt:lpstr>Настройка портов коммутатора Проблемы на уровне сетевого доступа</vt:lpstr>
      <vt:lpstr>Настройка портов коммутатора Проблемы на уровне сетевого доступа (продолжение)</vt:lpstr>
      <vt:lpstr>Настройка портов коммутатора Поиск и устранение неполадок на уровне сетевого доступа</vt:lpstr>
      <vt:lpstr>5.2. Безопасность коммутаторов</vt:lpstr>
      <vt:lpstr>Удаленный защищенный доступ Принцип работы протокола SSH</vt:lpstr>
      <vt:lpstr>Удаленный защищенный доступ Принцип работы протокола SSH (продолжение)</vt:lpstr>
      <vt:lpstr>Удаленный защищенный доступ Настройка протокола SSH</vt:lpstr>
      <vt:lpstr>Удаленный защищенный доступ Проверка протокола SSH</vt:lpstr>
      <vt:lpstr>Удаленный защищенный доступ Packet Tracer. Настройка протокола SSH</vt:lpstr>
      <vt:lpstr>Безопасность портов коммутатора Защита неиспользуемых портов</vt:lpstr>
      <vt:lpstr>Безопасность портов коммутатора Функция безопасности портов. Принцип работы</vt:lpstr>
      <vt:lpstr>Безопасность портов коммутатора Безопасность портов: режимы реагирования на нарушения</vt:lpstr>
      <vt:lpstr>Безопасность портов коммутатора Безопасность портов: настройка</vt:lpstr>
      <vt:lpstr>Безопасность портов коммутатора Безопасность портов: настройка (продолжение)</vt:lpstr>
      <vt:lpstr>Безопасность портов коммутатора Безопасность портов: настройка (продолжение)</vt:lpstr>
      <vt:lpstr>Безопасность портов коммутатора Безопасность портов: проверка</vt:lpstr>
      <vt:lpstr>Безопасность портов коммутатора Безопасность портов: проверка (продолжение)</vt:lpstr>
      <vt:lpstr>Безопасность портов коммутатора Порты в состоянии отключения после ошибки</vt:lpstr>
      <vt:lpstr>Безопасность портов коммутатора Порты в состоянии отключения после ошибки (продолжение)</vt:lpstr>
      <vt:lpstr>Удаленный защищенный доступ Packet Tracer. Настройка функции безопасности портов коммутатора</vt:lpstr>
      <vt:lpstr>Удаленный защищенный доступ Packet Tracer. Поиск и устранение неполадок функции информационной безопасности портов коммутатора</vt:lpstr>
      <vt:lpstr>Удаленный защищенный доступ Packet Tracer. Настройка функций безопасности коммутатора</vt:lpstr>
      <vt:lpstr>5.3. Обзор главы</vt:lpstr>
      <vt:lpstr>Заключение Packet Tracer. Отработка комплексных практических навыков </vt:lpstr>
      <vt:lpstr>Заключение Глава 5. Настройка коммутатора</vt:lpstr>
      <vt:lpstr>Раздел 5.1 Новые термины и команды</vt:lpstr>
      <vt:lpstr>Slide 59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342</cp:revision>
  <dcterms:created xsi:type="dcterms:W3CDTF">2016-08-22T22:27:36Z</dcterms:created>
  <dcterms:modified xsi:type="dcterms:W3CDTF">2018-10-26T10:22:53Z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