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36"/>
  </p:notesMasterIdLst>
  <p:sldIdLst>
    <p:sldId id="513" r:id="rId2"/>
    <p:sldId id="730" r:id="rId3"/>
    <p:sldId id="747" r:id="rId4"/>
    <p:sldId id="763" r:id="rId5"/>
    <p:sldId id="735" r:id="rId6"/>
    <p:sldId id="736" r:id="rId7"/>
    <p:sldId id="750" r:id="rId8"/>
    <p:sldId id="802" r:id="rId9"/>
    <p:sldId id="745" r:id="rId10"/>
    <p:sldId id="777" r:id="rId11"/>
    <p:sldId id="758" r:id="rId12"/>
    <p:sldId id="760" r:id="rId13"/>
    <p:sldId id="759" r:id="rId14"/>
    <p:sldId id="633" r:id="rId15"/>
    <p:sldId id="786" r:id="rId16"/>
    <p:sldId id="787" r:id="rId17"/>
    <p:sldId id="788" r:id="rId18"/>
    <p:sldId id="789" r:id="rId19"/>
    <p:sldId id="790" r:id="rId20"/>
    <p:sldId id="791" r:id="rId21"/>
    <p:sldId id="793" r:id="rId22"/>
    <p:sldId id="794" r:id="rId23"/>
    <p:sldId id="792" r:id="rId24"/>
    <p:sldId id="795" r:id="rId25"/>
    <p:sldId id="641" r:id="rId26"/>
    <p:sldId id="796" r:id="rId27"/>
    <p:sldId id="797" r:id="rId28"/>
    <p:sldId id="798" r:id="rId29"/>
    <p:sldId id="799" r:id="rId30"/>
    <p:sldId id="771" r:id="rId31"/>
    <p:sldId id="801" r:id="rId32"/>
    <p:sldId id="803" r:id="rId33"/>
    <p:sldId id="804" r:id="rId34"/>
    <p:sldId id="291" r:id="rId3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330" autoAdjust="0"/>
    <p:restoredTop sz="97735" autoAdjust="0"/>
  </p:normalViewPr>
  <p:slideViewPr>
    <p:cSldViewPr snapToGrid="0" showGuides="1">
      <p:cViewPr>
        <p:scale>
          <a:sx n="100" d="100"/>
          <a:sy n="100" d="100"/>
        </p:scale>
        <p:origin x="-108" y="-912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sz="1200" b="0" dirty="0"/>
              <a:t>Глава 4. Коммутируемые 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3890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b="0" dirty="0"/>
              <a:t>Глава 4. Коммутируемые сети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680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b="0" dirty="0"/>
              <a:t>Глава 4. Коммутируемые сети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4752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 Коммутируемые сети</a:t>
            </a:r>
          </a:p>
          <a:p>
            <a:pPr>
              <a:buFontTx/>
              <a:buNone/>
            </a:pPr>
            <a:r>
              <a:rPr lang="ru-RU" sz="1200" b="0" dirty="0"/>
              <a:t>4.1. Проектирование локальной 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5529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4.1. Проектирование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 Конвергентные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4.1.1.1. Растущая сложность сетей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1587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4.1. Проектирование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 Конвергентные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4.1.1.2. Элементы конвергентной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3363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4.1. Проектирование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 Конвергентные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4.1.1.3. Сети без границ Cisco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9740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4.1. Проектирование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 Конвергентные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4.1.1.4. Иерархия в коммутируемой сети без границ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90480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4.1. Проектирование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 Конвергентные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4.1.1.5. Уровни доступа, распределения и ядра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9039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4.1. Проектирование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4.1.2. Коммутируемые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4.1.2.1. Роль коммутируемых сетей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8626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4.1. Проектирование локальной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4.1.2. Коммутируемые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4.1.2.2. Формфакторы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2958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 Коммутируемые сети</a:t>
            </a:r>
          </a:p>
          <a:p>
            <a:pPr>
              <a:buFontTx/>
              <a:buNone/>
            </a:pPr>
            <a:r>
              <a:rPr lang="ru-RU" sz="1200" b="0" dirty="0"/>
              <a:t>4.2. Коммутируемая среда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7105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Коммутируемая среда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 Пересылка кадров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4.2.1.1. Коммутация как общая концепция для сетей и телекоммуникаций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94273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Коммутируемая среда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 Пересылка кадров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4.2.1.2. Демонстрационное видео. Таблицы </a:t>
            </a:r>
            <a:r>
              <a:rPr lang="ru-RU">
                <a:latin typeface="Arial" charset="0"/>
              </a:rPr>
              <a:t>MAC-адресов </a:t>
            </a:r>
            <a:r>
              <a:rPr lang="ru-RU" smtClean="0">
                <a:latin typeface="Arial" charset="0"/>
              </a:rPr>
              <a:t>в подключенных </a:t>
            </a:r>
            <a:r>
              <a:rPr lang="ru-RU" dirty="0">
                <a:latin typeface="Arial" charset="0"/>
              </a:rPr>
              <a:t>коммутаторах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5496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4.2. Коммутируемая среда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 Пересылка кадров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4.2.1.3. Коммутируемые методы пересылки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7866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Коммутируемая среда</a:t>
            </a:r>
          </a:p>
          <a:p>
            <a:r>
              <a:rPr lang="ru-RU" smtClean="0"/>
              <a:t>4.2.1. Пересылка кадров</a:t>
            </a:r>
          </a:p>
          <a:p>
            <a:r>
              <a:rPr lang="ru-RU" smtClean="0"/>
              <a:t>4.2.1.4. Коммутация с промежуточным хранением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28472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Коммутируемая среда</a:t>
            </a:r>
          </a:p>
          <a:p>
            <a:r>
              <a:rPr lang="ru-RU" smtClean="0"/>
              <a:t>4.2.1. Пересылка кадров</a:t>
            </a:r>
          </a:p>
          <a:p>
            <a:r>
              <a:rPr lang="ru-RU" smtClean="0"/>
              <a:t>4.2.1.5. Сквозная коммутация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20116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Коммутируемая среда</a:t>
            </a:r>
          </a:p>
          <a:p>
            <a:r>
              <a:rPr lang="ru-RU" smtClean="0"/>
              <a:t>4.2.2. Домены коммутации</a:t>
            </a:r>
          </a:p>
          <a:p>
            <a:r>
              <a:rPr lang="ru-RU" smtClean="0"/>
              <a:t>4.2.2.1. Коллизионные домены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5624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Коммутируемая среда</a:t>
            </a:r>
          </a:p>
          <a:p>
            <a:r>
              <a:rPr lang="ru-RU" smtClean="0"/>
              <a:t>4.2.2. Домены коммутации</a:t>
            </a:r>
          </a:p>
          <a:p>
            <a:r>
              <a:rPr lang="ru-RU" smtClean="0"/>
              <a:t>4.2.2.2. Домены широковещательной рассылки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86920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4.2. Коммутируемая среда</a:t>
            </a:r>
          </a:p>
          <a:p>
            <a:r>
              <a:rPr lang="ru-RU" smtClean="0"/>
              <a:t>4.2.2. Домены коммутации</a:t>
            </a:r>
          </a:p>
          <a:p>
            <a:r>
              <a:rPr lang="ru-RU" smtClean="0"/>
              <a:t>4.2.2.3. Устранение перегрузки сети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0957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Routing and Switching Essentials v6.0</a:t>
            </a:r>
          </a:p>
          <a:p>
            <a:pPr>
              <a:buFontTx/>
              <a:buNone/>
            </a:pPr>
            <a:r>
              <a:rPr lang="ru-RU" sz="1200" b="0" dirty="0"/>
              <a:t>Глава 4. Коммутируемые сети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4. Коммутируемые сети</a:t>
            </a:r>
          </a:p>
          <a:p>
            <a:r>
              <a:rPr lang="ru-RU" smtClean="0"/>
              <a:t>4.3. Краткий обзор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4100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4.3. Краткий обзор</a:t>
            </a:r>
          </a:p>
          <a:p>
            <a:r>
              <a:rPr lang="ru-RU" smtClean="0"/>
              <a:t>4.3.1. Заключение</a:t>
            </a:r>
          </a:p>
          <a:p>
            <a:r>
              <a:rPr lang="ru-RU" smtClean="0"/>
              <a:t>4.3.1.3. Глава 4. Коммутируемые сети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43699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Новые термины и команды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7076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Новые термины и команды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1292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93385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687453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5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42261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6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560579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7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2454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30485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9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9157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8672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="" xmlns:p14="http://schemas.microsoft.com/office/powerpoint/2010/main" val="189085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412140" y="4741653"/>
            <a:ext cx="411338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989796" cy="644730"/>
          </a:xfrm>
        </p:spPr>
        <p:txBody>
          <a:bodyPr/>
          <a:lstStyle/>
          <a:p>
            <a:r>
              <a:rPr lang="ru-RU" dirty="0" smtClean="0"/>
              <a:t>Глава 4. Коммутируемые сети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3284090" cy="902174"/>
          </a:xfrm>
        </p:spPr>
        <p:txBody>
          <a:bodyPr/>
          <a:lstStyle/>
          <a:p>
            <a:r>
              <a:rPr lang="ru-RU" smtClean="0"/>
              <a:t>CCNA Routing and Switching</a:t>
            </a:r>
          </a:p>
          <a:p>
            <a:r>
              <a:rPr lang="ru-RU" smtClean="0"/>
              <a:t>Routing and Switching Essentials v6.0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650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900586" cy="644730"/>
          </a:xfrm>
        </p:spPr>
        <p:txBody>
          <a:bodyPr/>
          <a:lstStyle/>
          <a:p>
            <a:r>
              <a:rPr lang="ru-RU" dirty="0" smtClean="0"/>
              <a:t>Глава 4. Коммутируемые сети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3232112" cy="902174"/>
          </a:xfrm>
        </p:spPr>
        <p:txBody>
          <a:bodyPr/>
          <a:lstStyle/>
          <a:p>
            <a:r>
              <a:rPr lang="ru-RU" smtClean="0"/>
              <a:t>CCNA Routing and Switching</a:t>
            </a:r>
          </a:p>
          <a:p>
            <a:r>
              <a:rPr lang="ru-RU" smtClean="0"/>
              <a:t>Routing and Switching Essentials v6.0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/>
              <a:t>4.1. Проектирование локальной сети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Объясните, как коммутируемые сети используются в предприятиях малого </a:t>
            </a:r>
            <a:r>
              <a:rPr lang="ru-RU" sz="1600" dirty="0" smtClean="0"/>
              <a:t>и среднего </a:t>
            </a:r>
            <a:r>
              <a:rPr lang="ru-RU" sz="1600" dirty="0"/>
              <a:t>бизнеса.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Объясните, как данные, голос и видео сходятся в одной коммутируемой сети.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Опишите коммутируемую сеть в предприятиях малого и среднего бизнеса.</a:t>
            </a:r>
          </a:p>
          <a:p>
            <a:r>
              <a:rPr lang="ru-RU" sz="1600" dirty="0"/>
              <a:t>4.2. Коммутируемая среда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Объясните, как коммутаторы 2-го уровня пересылают данные в небольших и средних локальных сетях.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Объясните, как пересылаются кадры в коммутируемой сети. 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Сравните коллизионный и широковещательный домены.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endParaRPr lang="ru-RU" sz="115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Разделы и цели</a:t>
            </a:r>
          </a:p>
        </p:txBody>
      </p:sp>
    </p:spTree>
    <p:extLst>
      <p:ext uri="{BB962C8B-B14F-4D97-AF65-F5344CB8AC3E}">
        <p14:creationId xmlns=""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4.1. Проектирование локальной сети</a:t>
            </a:r>
          </a:p>
        </p:txBody>
      </p:sp>
    </p:spTree>
    <p:extLst>
      <p:ext uri="{BB962C8B-B14F-4D97-AF65-F5344CB8AC3E}">
        <p14:creationId xmlns=""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Конвергентные сети</a:t>
            </a:r>
            <a:r>
              <a:t/>
            </a:r>
            <a:br/>
            <a:r>
              <a:rPr lang="ru-RU" smtClean="0"/>
              <a:t>Растущая сложность сетей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4160182" cy="4155319"/>
          </a:xfrm>
        </p:spPr>
        <p:txBody>
          <a:bodyPr/>
          <a:lstStyle/>
          <a:p>
            <a:r>
              <a:rPr lang="ru-RU" altLang="en-US" sz="1800" dirty="0"/>
              <a:t>Сети следующего поколения должны быть безопасными, надежными и высокодоступными.</a:t>
            </a:r>
          </a:p>
          <a:p>
            <a:r>
              <a:rPr lang="ru-RU" altLang="en-US" sz="1800" dirty="0"/>
              <a:t>Они должны обеспечивать работу сотрудников, находящихся </a:t>
            </a:r>
            <a:r>
              <a:rPr lang="ru-RU" altLang="en-US" sz="1800" dirty="0" smtClean="0"/>
              <a:t>в разных </a:t>
            </a:r>
            <a:r>
              <a:rPr lang="ru-RU" altLang="en-US" sz="1800" dirty="0"/>
              <a:t>точках планеты.</a:t>
            </a:r>
          </a:p>
          <a:p>
            <a:r>
              <a:rPr lang="ru-RU" altLang="en-US" sz="1800" dirty="0"/>
              <a:t>Они должны быть в состоянии интегрировать устаревшие устройства.</a:t>
            </a:r>
          </a:p>
          <a:p>
            <a:pPr marL="142875" lvl="1" indent="0">
              <a:buNone/>
            </a:pP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C6C3E821-114C-40CA-9DE2-FDACDDEA0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04247" y="1071011"/>
            <a:ext cx="4650312" cy="3369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83748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Конвергентные сети</a:t>
            </a:r>
            <a:r>
              <a:t/>
            </a:r>
            <a:br/>
            <a:r>
              <a:rPr lang="ru-RU" smtClean="0"/>
              <a:t>Элементы конвергентной сети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630181" y="900720"/>
            <a:ext cx="4119767" cy="4155319"/>
          </a:xfrm>
        </p:spPr>
        <p:txBody>
          <a:bodyPr/>
          <a:lstStyle/>
          <a:p>
            <a:r>
              <a:rPr lang="ru-RU" altLang="en-US" sz="1800" dirty="0"/>
              <a:t>Решения для конвергентных сетей позволяют интегрировать системы голосовой связи, IP-телефоны, шлюзы голосовых данных, поддержку видеосвязи </a:t>
            </a:r>
            <a:r>
              <a:rPr lang="ru-RU" altLang="en-US" sz="1800" dirty="0" smtClean="0"/>
              <a:t>и видеоконференции</a:t>
            </a:r>
            <a:r>
              <a:rPr lang="ru-RU" altLang="en-US" sz="1800" dirty="0"/>
              <a:t>.</a:t>
            </a:r>
          </a:p>
          <a:p>
            <a:r>
              <a:rPr lang="ru-RU" altLang="en-US" sz="1800" dirty="0"/>
              <a:t>Основное преимущество конвергентной сети — необходимо создать и вести управление только одной физической сетью.</a:t>
            </a:r>
          </a:p>
          <a:p>
            <a:pPr lvl="1"/>
            <a:endParaRPr lang="ru-RU" altLang="en-US" dirty="0"/>
          </a:p>
        </p:txBody>
      </p:sp>
      <p:pic>
        <p:nvPicPr>
          <p:cNvPr id="4" name="Picture 3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0143EF0E-B94A-4854-A106-45B0F0160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2" y="841463"/>
            <a:ext cx="3941926" cy="38265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760830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Конвергентные сети</a:t>
            </a:r>
            <a:r>
              <a:t/>
            </a:r>
            <a:br/>
            <a:r>
              <a:rPr lang="ru-RU" smtClean="0"/>
              <a:t>Сети Cisco без границ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18804" y="880512"/>
            <a:ext cx="4119767" cy="4155319"/>
          </a:xfrm>
        </p:spPr>
        <p:txBody>
          <a:bodyPr/>
          <a:lstStyle/>
          <a:p>
            <a:r>
              <a:rPr lang="ru-RU" altLang="en-US" dirty="0"/>
              <a:t>Сети Cisco без границ имеют следующие характеристики.</a:t>
            </a:r>
          </a:p>
          <a:p>
            <a:pPr lvl="1"/>
            <a:r>
              <a:rPr lang="ru-RU" altLang="en-US" sz="1300" dirty="0"/>
              <a:t>Позволяют организациям подключать любого человека из любого места </a:t>
            </a:r>
            <a:r>
              <a:rPr lang="ru-RU" altLang="en-US" sz="1300" dirty="0" smtClean="0"/>
              <a:t>в любое </a:t>
            </a:r>
            <a:r>
              <a:rPr lang="ru-RU" altLang="en-US" sz="1300" dirty="0"/>
              <a:t>время и с любого устройства, причем делать это безопасно, надежно и удобно. </a:t>
            </a:r>
          </a:p>
          <a:p>
            <a:pPr lvl="1"/>
            <a:r>
              <a:rPr lang="ru-RU" altLang="en-US" sz="1300" dirty="0"/>
              <a:t>Предоставляют архитектуру для объединения средств проводного </a:t>
            </a:r>
            <a:r>
              <a:rPr lang="ru-RU" altLang="en-US" sz="1300" dirty="0" smtClean="0"/>
              <a:t>и беспроводного </a:t>
            </a:r>
            <a:r>
              <a:rPr lang="ru-RU" altLang="en-US" sz="1300" dirty="0"/>
              <a:t>доступа, включая применение политик, контроль </a:t>
            </a:r>
            <a:r>
              <a:rPr lang="ru-RU" altLang="en-US" sz="1300"/>
              <a:t>доступа </a:t>
            </a:r>
            <a:r>
              <a:rPr lang="ru-RU" altLang="en-US" sz="1300" smtClean="0"/>
              <a:t>и управление </a:t>
            </a:r>
            <a:r>
              <a:rPr lang="ru-RU" altLang="en-US" sz="1300" dirty="0"/>
              <a:t>производительностью устройств самых разных типов.</a:t>
            </a:r>
          </a:p>
          <a:p>
            <a:pPr lvl="1"/>
            <a:r>
              <a:rPr lang="ru-RU" altLang="en-US" sz="1300" dirty="0"/>
              <a:t>Предоставляют сетевые сервисы, пользовательские сервисы и сервисы оконечных устройств, управляемые единым интегрированным решением.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marL="142875" lvl="1" indent="0">
              <a:buNone/>
            </a:pP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F9572284-D337-4632-B2F8-DBF077AF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717" y="880512"/>
            <a:ext cx="4781409" cy="35146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913291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Конвергентные сети</a:t>
            </a:r>
            <a:r>
              <a:t/>
            </a:r>
            <a:br/>
            <a:r>
              <a:rPr lang="ru-RU" smtClean="0"/>
              <a:t>Иерархия в коммутируемой сети без границ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705960" y="798944"/>
            <a:ext cx="4438040" cy="4155319"/>
          </a:xfrm>
        </p:spPr>
        <p:txBody>
          <a:bodyPr/>
          <a:lstStyle/>
          <a:p>
            <a:r>
              <a:rPr lang="ru-RU" altLang="en-US" sz="1700" dirty="0"/>
              <a:t>Рекомендации по проектированию коммутируемой сети без границ построены на следующих принципах.</a:t>
            </a:r>
          </a:p>
          <a:p>
            <a:pPr lvl="1"/>
            <a:r>
              <a:rPr lang="ru-RU" altLang="en-US" dirty="0"/>
              <a:t>Иерархичность — упрощает понимание роли каждого устройства на каждом уровне.</a:t>
            </a:r>
          </a:p>
          <a:p>
            <a:pPr lvl="1"/>
            <a:r>
              <a:rPr lang="ru-RU" altLang="en-US" dirty="0"/>
              <a:t>Модульность — позволяет легко расширять сеть и интегрировать сервисы.</a:t>
            </a:r>
          </a:p>
          <a:p>
            <a:pPr lvl="1"/>
            <a:r>
              <a:rPr lang="ru-RU" altLang="en-US" dirty="0"/>
              <a:t>Отказоустойчивость — обеспечивает постоянную доступность сети.</a:t>
            </a:r>
          </a:p>
          <a:p>
            <a:pPr lvl="1"/>
            <a:r>
              <a:rPr lang="ru-RU" altLang="en-US" dirty="0"/>
              <a:t>Адаптивность — позволяет интеллектуально распределять нагрузку по обработке трафика.</a:t>
            </a:r>
          </a:p>
          <a:p>
            <a:r>
              <a:rPr lang="ru-RU" altLang="en-US" sz="1600" dirty="0"/>
              <a:t>Существует три уровня иерархической модели: уровень доступа, уровень распределения </a:t>
            </a:r>
            <a:r>
              <a:rPr lang="ru-RU" altLang="en-US" sz="1600" dirty="0" smtClean="0"/>
              <a:t>и уровень </a:t>
            </a:r>
            <a:r>
              <a:rPr lang="ru-RU" altLang="en-US" sz="1600" dirty="0"/>
              <a:t>ядра.</a:t>
            </a:r>
          </a:p>
          <a:p>
            <a:pPr lvl="1"/>
            <a:endParaRPr lang="ru-RU" altLang="en-US" dirty="0"/>
          </a:p>
        </p:txBody>
      </p:sp>
      <p:pic>
        <p:nvPicPr>
          <p:cNvPr id="4" name="Picture 3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85B434BD-1C3B-4AC0-854E-A865079C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0" y="887413"/>
            <a:ext cx="4359819" cy="3368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128857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Конвергентные сети</a:t>
            </a:r>
            <a:r>
              <a:t/>
            </a:r>
            <a:br/>
            <a:r>
              <a:rPr lang="ru-RU" smtClean="0"/>
              <a:t>Уровни доступа, распределения и ядра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86924" y="798944"/>
            <a:ext cx="4128598" cy="4155319"/>
          </a:xfrm>
        </p:spPr>
        <p:txBody>
          <a:bodyPr/>
          <a:lstStyle/>
          <a:p>
            <a:r>
              <a:rPr lang="ru-RU" altLang="en-US" sz="1400" dirty="0"/>
              <a:t>Уровень доступа — обеспечивает сетевой доступ для пользователей.</a:t>
            </a:r>
          </a:p>
          <a:p>
            <a:r>
              <a:rPr lang="ru-RU" altLang="en-US" sz="1400" dirty="0"/>
              <a:t>Уровень распределения — связывает уровень доступа и уровень ядра. Выполняет следующие функции:</a:t>
            </a:r>
          </a:p>
          <a:p>
            <a:pPr lvl="1"/>
            <a:r>
              <a:rPr lang="ru-RU" sz="1300" dirty="0" smtClean="0"/>
              <a:t>агрегация широковещательных доменов уровня 2 и границ маршрутизации уровня 3;</a:t>
            </a:r>
          </a:p>
          <a:p>
            <a:pPr lvl="1"/>
            <a:r>
              <a:rPr lang="ru-RU" sz="1300" dirty="0" smtClean="0"/>
              <a:t>предоставление доступа интеллектуальной коммутации, маршрутизации и функций политики доступа к остальной части сети.</a:t>
            </a:r>
            <a:endParaRPr lang="ru-RU" altLang="en-US" sz="1300" dirty="0"/>
          </a:p>
          <a:p>
            <a:r>
              <a:rPr lang="ru-RU" sz="1400" dirty="0" smtClean="0"/>
              <a:t>Уровень ядра — это магистраль сети.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Он обеспечивает изолирование неисправностей и высокоскоростное подключение коммутатора по магистральной сети.</a:t>
            </a:r>
            <a:endParaRPr lang="ru-RU" altLang="en-US" sz="1200" dirty="0"/>
          </a:p>
        </p:txBody>
      </p:sp>
      <p:pic>
        <p:nvPicPr>
          <p:cNvPr id="6" name="Picture 5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37395C27-B1A6-4B91-8833-49A544CFD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650" y="894724"/>
            <a:ext cx="4061754" cy="3084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3AEAD746-E64A-41EE-A1DE-986CD7899BBF}"/>
              </a:ext>
            </a:extLst>
          </p:cNvPr>
          <p:cNvSpPr txBox="1"/>
          <p:nvPr/>
        </p:nvSpPr>
        <p:spPr>
          <a:xfrm>
            <a:off x="4405286" y="3957215"/>
            <a:ext cx="4637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+mn-lt"/>
              </a:rPr>
              <a:t>В небольших сетях, где не требуются отдельные уровни распределения и ядра, часто используют </a:t>
            </a:r>
            <a:r>
              <a:rPr lang="ru-RU" sz="1200">
                <a:solidFill>
                  <a:srgbClr val="000000"/>
                </a:solidFill>
                <a:latin typeface="+mn-lt"/>
              </a:rPr>
              <a:t>конструкции </a:t>
            </a:r>
            <a:r>
              <a:rPr lang="ru-RU" sz="1200" smtClean="0">
                <a:solidFill>
                  <a:srgbClr val="000000"/>
                </a:solidFill>
                <a:latin typeface="+mn-lt"/>
              </a:rPr>
              <a:t>с двухуровневым </a:t>
            </a:r>
            <a:r>
              <a:rPr lang="ru-RU" sz="1200" dirty="0">
                <a:solidFill>
                  <a:srgbClr val="000000"/>
                </a:solidFill>
                <a:latin typeface="+mn-lt"/>
              </a:rPr>
              <a:t>кампусом или развертыванием </a:t>
            </a:r>
            <a:r>
              <a:rPr lang="ru-RU" sz="1200">
                <a:solidFill>
                  <a:srgbClr val="000000"/>
                </a:solidFill>
                <a:latin typeface="+mn-lt"/>
              </a:rPr>
              <a:t>сети </a:t>
            </a:r>
            <a:r>
              <a:rPr lang="ru-RU" sz="1200" smtClean="0">
                <a:solidFill>
                  <a:srgbClr val="000000"/>
                </a:solidFill>
                <a:latin typeface="+mn-lt"/>
              </a:rPr>
              <a:t>с объединением </a:t>
            </a:r>
            <a:r>
              <a:rPr lang="ru-RU" sz="1200" dirty="0">
                <a:solidFill>
                  <a:srgbClr val="000000"/>
                </a:solidFill>
                <a:latin typeface="+mn-lt"/>
              </a:rPr>
              <a:t>уровней ядра и распределения.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364634631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Коммутируемые сети</a:t>
            </a:r>
            <a:r>
              <a:t/>
            </a:r>
            <a:br/>
            <a:r>
              <a:rPr lang="ru-RU" smtClean="0"/>
              <a:t>Роль коммутируемых сетей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915531" y="798944"/>
            <a:ext cx="4119767" cy="4155319"/>
          </a:xfrm>
        </p:spPr>
        <p:txBody>
          <a:bodyPr/>
          <a:lstStyle/>
          <a:p>
            <a:r>
              <a:rPr lang="ru-RU" altLang="en-US" sz="1600" dirty="0"/>
              <a:t>Иерархическая коммутируемая локальная сеть обеспечивает большую адаптивность, оптимизированное управление трафиком и следующие дополнительные функции. </a:t>
            </a:r>
          </a:p>
          <a:p>
            <a:pPr lvl="1"/>
            <a:r>
              <a:rPr lang="ru-RU" smtClean="0"/>
              <a:t>Качество обслуживания</a:t>
            </a:r>
          </a:p>
          <a:p>
            <a:pPr lvl="1"/>
            <a:r>
              <a:rPr lang="ru-RU" smtClean="0"/>
              <a:t>Дополнительная безопасность</a:t>
            </a:r>
          </a:p>
          <a:p>
            <a:pPr lvl="1"/>
            <a:r>
              <a:rPr lang="ru-RU" smtClean="0"/>
              <a:t>Поддержка беспроводных сетей и подключения</a:t>
            </a:r>
          </a:p>
          <a:p>
            <a:pPr lvl="1"/>
            <a:r>
              <a:rPr lang="ru-RU" smtClean="0"/>
              <a:t>Поддержка новых технологий.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marL="142875" lvl="1" indent="0">
              <a:buNone/>
            </a:pP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marL="142875" lvl="1" indent="0">
              <a:buNone/>
            </a:pP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4" name="Picture 3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B2EFCE76-48CE-4C47-A750-D39C06250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51558" y="925003"/>
            <a:ext cx="4688194" cy="3197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089187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11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инструктора — руководство по планированию главы 4</a:t>
            </a:r>
          </a:p>
        </p:txBody>
      </p:sp>
    </p:spTree>
    <p:extLst>
      <p:ext uri="{BB962C8B-B14F-4D97-AF65-F5344CB8AC3E}">
        <p14:creationId xmlns=""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Коммутируемые сети</a:t>
            </a:r>
            <a:r>
              <a:t/>
            </a:r>
            <a:br/>
            <a:r>
              <a:rPr lang="ru-RU" smtClean="0"/>
              <a:t>Формфакторы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204011" y="2280954"/>
            <a:ext cx="4939990" cy="1008910"/>
          </a:xfrm>
        </p:spPr>
        <p:txBody>
          <a:bodyPr/>
          <a:lstStyle/>
          <a:p>
            <a:r>
              <a:rPr lang="ru-RU" altLang="en-US" sz="1600" dirty="0"/>
              <a:t>Факторы, определяющие выбор коммутаторов: </a:t>
            </a:r>
          </a:p>
          <a:p>
            <a:pPr lvl="1"/>
            <a:r>
              <a:rPr lang="ru-RU" dirty="0" smtClean="0"/>
              <a:t>Стоимость </a:t>
            </a:r>
          </a:p>
          <a:p>
            <a:pPr lvl="1"/>
            <a:r>
              <a:rPr lang="ru-RU" dirty="0" smtClean="0"/>
              <a:t>Плотность портов </a:t>
            </a:r>
          </a:p>
          <a:p>
            <a:pPr lvl="1"/>
            <a:r>
              <a:rPr lang="ru-RU" dirty="0" smtClean="0"/>
              <a:t>Питание</a:t>
            </a:r>
          </a:p>
          <a:p>
            <a:pPr lvl="1"/>
            <a:r>
              <a:rPr lang="ru-RU" dirty="0" smtClean="0"/>
              <a:t>Надежность</a:t>
            </a:r>
          </a:p>
          <a:p>
            <a:pPr lvl="1"/>
            <a:r>
              <a:rPr lang="ru-RU" dirty="0" smtClean="0"/>
              <a:t>Скорость порта</a:t>
            </a:r>
          </a:p>
          <a:p>
            <a:pPr lvl="1"/>
            <a:r>
              <a:rPr lang="ru-RU" dirty="0" smtClean="0"/>
              <a:t>Буферы кадров</a:t>
            </a:r>
          </a:p>
          <a:p>
            <a:pPr lvl="1"/>
            <a:r>
              <a:rPr lang="ru-RU" dirty="0" smtClean="0"/>
              <a:t>Масштабируемость</a:t>
            </a:r>
            <a:endParaRPr lang="ru-RU" altLang="en-US" dirty="0"/>
          </a:p>
        </p:txBody>
      </p:sp>
      <p:pic>
        <p:nvPicPr>
          <p:cNvPr id="6" name="Picture 5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6C468F8E-E956-4E7B-8FCE-4BC01D62B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86641" y="798944"/>
            <a:ext cx="2591642" cy="1328122"/>
          </a:xfrm>
          <a:prstGeom prst="rect">
            <a:avLst/>
          </a:prstGeom>
        </p:spPr>
      </p:pic>
      <p:pic>
        <p:nvPicPr>
          <p:cNvPr id="8" name="Picture 7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8491ACD3-8CFA-49FE-B686-11C9239569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88686" y="2377225"/>
            <a:ext cx="2922104" cy="1957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4B9CBD3E-BD00-4139-99C4-8E5B7687B141}"/>
              </a:ext>
            </a:extLst>
          </p:cNvPr>
          <p:cNvSpPr txBox="1"/>
          <p:nvPr/>
        </p:nvSpPr>
        <p:spPr>
          <a:xfrm>
            <a:off x="423747" y="2127066"/>
            <a:ext cx="275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+mn-lt"/>
              </a:rPr>
              <a:t>Фиксированная конфигурация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8FD670E1-21EB-444E-A3E5-6A0B490433AD}"/>
              </a:ext>
            </a:extLst>
          </p:cNvPr>
          <p:cNvSpPr/>
          <p:nvPr/>
        </p:nvSpPr>
        <p:spPr>
          <a:xfrm>
            <a:off x="1192697" y="4344556"/>
            <a:ext cx="1944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+mn-lt"/>
              </a:rPr>
              <a:t>Модульная конфигурация</a:t>
            </a:r>
          </a:p>
        </p:txBody>
      </p:sp>
      <p:pic>
        <p:nvPicPr>
          <p:cNvPr id="13" name="Picture 12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4EDFA83F-08EB-4A24-87F0-3AB687ACDB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710223" y="281029"/>
            <a:ext cx="3014330" cy="16055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E5BBD026-D409-43DD-8E36-F6949269E0CC}"/>
              </a:ext>
            </a:extLst>
          </p:cNvPr>
          <p:cNvSpPr/>
          <p:nvPr/>
        </p:nvSpPr>
        <p:spPr>
          <a:xfrm>
            <a:off x="5193895" y="1874184"/>
            <a:ext cx="2085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+mn-lt"/>
              </a:rPr>
              <a:t>Стекируемая конфигурация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297363366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4.2. Коммутируемая среда</a:t>
            </a:r>
          </a:p>
        </p:txBody>
      </p:sp>
    </p:spTree>
    <p:extLst>
      <p:ext uri="{BB962C8B-B14F-4D97-AF65-F5344CB8AC3E}">
        <p14:creationId xmlns="" xmlns:p14="http://schemas.microsoft.com/office/powerpoint/2010/main" val="375461326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0727" y="167962"/>
            <a:ext cx="9144000" cy="757551"/>
          </a:xfrm>
        </p:spPr>
        <p:txBody>
          <a:bodyPr/>
          <a:lstStyle/>
          <a:p>
            <a:r>
              <a:rPr lang="ru-RU" altLang="en-US" sz="1600" dirty="0"/>
              <a:t>Пересылка кадров</a:t>
            </a:r>
            <a:r>
              <a:t/>
            </a:r>
            <a:br/>
            <a:r>
              <a:rPr lang="ru-RU" smtClean="0"/>
              <a:t>Коммутация как общая концепция для сетей и телекоммуникаций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0" y="925513"/>
            <a:ext cx="4455806" cy="3646487"/>
          </a:xfrm>
        </p:spPr>
        <p:txBody>
          <a:bodyPr/>
          <a:lstStyle/>
          <a:p>
            <a:r>
              <a:rPr lang="ru-RU" altLang="en-US" sz="1400" dirty="0"/>
              <a:t>Коммутатор локальной сети принимает решения по двум критериям.</a:t>
            </a:r>
          </a:p>
          <a:p>
            <a:pPr lvl="1"/>
            <a:r>
              <a:rPr lang="ru-RU" altLang="en-US" sz="1300" dirty="0"/>
              <a:t>Входной порт — через который кадр поступает на устройство</a:t>
            </a:r>
          </a:p>
          <a:p>
            <a:pPr lvl="1"/>
            <a:r>
              <a:rPr lang="ru-RU" altLang="en-US" sz="1300" dirty="0"/>
              <a:t>Адрес назначения</a:t>
            </a:r>
          </a:p>
          <a:p>
            <a:r>
              <a:rPr lang="ru-RU" altLang="en-US" sz="1400" dirty="0"/>
              <a:t>Коммутатор локальной сети ведет таблицу</a:t>
            </a:r>
            <a:r>
              <a:rPr lang="ru-RU" altLang="en-US" sz="1400"/>
              <a:t>, </a:t>
            </a:r>
            <a:r>
              <a:rPr lang="ru-RU" altLang="en-US" sz="1400" smtClean="0"/>
              <a:t>с помощью </a:t>
            </a:r>
            <a:r>
              <a:rPr lang="ru-RU" altLang="en-US" sz="1400" dirty="0"/>
              <a:t>которой определяет, как пересылать трафик.</a:t>
            </a:r>
          </a:p>
          <a:p>
            <a:r>
              <a:rPr lang="ru-RU" altLang="en-US" sz="1400" dirty="0"/>
              <a:t>Как показано на схеме, если сообщение поступает на порт 1 коммутатора </a:t>
            </a:r>
            <a:r>
              <a:rPr lang="ru-RU" altLang="en-US" sz="1400" dirty="0" smtClean="0"/>
              <a:t>с адресом </a:t>
            </a:r>
            <a:r>
              <a:rPr lang="ru-RU" altLang="en-US" sz="1400" dirty="0"/>
              <a:t>назначения EA, то коммутатор пересылает трафик из порта 4. </a:t>
            </a:r>
          </a:p>
          <a:p>
            <a:r>
              <a:rPr lang="ru-RU" altLang="en-US" sz="1400" dirty="0"/>
              <a:t>Коммутаторы Ethernet уровня </a:t>
            </a:r>
            <a:r>
              <a:rPr lang="ru-RU" altLang="en-US" sz="1400" dirty="0" smtClean="0"/>
              <a:t>2 пересылают </a:t>
            </a:r>
            <a:r>
              <a:rPr lang="ru-RU" altLang="en-US" sz="1400" dirty="0"/>
              <a:t>кадры исходя из MAC-адреса назначения. </a:t>
            </a:r>
          </a:p>
        </p:txBody>
      </p:sp>
      <p:pic>
        <p:nvPicPr>
          <p:cNvPr id="5" name="Picture 4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83874A55-F1EF-43DB-BFF1-CD8AAF234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25" y="1177099"/>
            <a:ext cx="4301346" cy="29957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401602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0727" y="167962"/>
            <a:ext cx="9144000" cy="757551"/>
          </a:xfrm>
        </p:spPr>
        <p:txBody>
          <a:bodyPr/>
          <a:lstStyle/>
          <a:p>
            <a:r>
              <a:rPr lang="ru-RU" altLang="en-US" sz="1600" dirty="0"/>
              <a:t>Пересылка кадров</a:t>
            </a:r>
            <a:r>
              <a:t/>
            </a:r>
            <a:br/>
            <a:r>
              <a:rPr lang="ru-RU" smtClean="0"/>
              <a:t>Демонстрационное видео. Таблицы MAC-адресов в подключенных коммутаторах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16194" y="1158892"/>
            <a:ext cx="4219932" cy="3516720"/>
          </a:xfrm>
        </p:spPr>
        <p:txBody>
          <a:bodyPr/>
          <a:lstStyle/>
          <a:p>
            <a:pPr lvl="1"/>
            <a:endParaRPr lang="en-US" altLang="en-US" sz="1500" dirty="0"/>
          </a:p>
          <a:p>
            <a:pPr lvl="1">
              <a:buFont typeface="Wingdings" panose="05000000000000000000" pitchFamily="2" charset="2"/>
              <a:buChar char="§"/>
            </a:pPr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marL="142875" lvl="1" indent="0">
              <a:buNone/>
            </a:pPr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</p:txBody>
      </p:sp>
      <p:pic>
        <p:nvPicPr>
          <p:cNvPr id="15" name="Picture 14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87E277EA-1EA0-42D0-8D46-031A78B0A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36049" y="1122032"/>
            <a:ext cx="4691757" cy="24868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8AC43971-6725-4677-909E-561795DB7EC5}"/>
              </a:ext>
            </a:extLst>
          </p:cNvPr>
          <p:cNvSpPr/>
          <p:nvPr/>
        </p:nvSpPr>
        <p:spPr>
          <a:xfrm>
            <a:off x="70727" y="1104731"/>
            <a:ext cx="41281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latin typeface="+mn-lt"/>
              </a:rPr>
              <a:t>В этом видеоролике объясняется, как коммутатор создает свою таблицу MAC-адресов, записывая MAC-адрес каждого устройства, </a:t>
            </a:r>
            <a:r>
              <a:rPr lang="ru-RU" sz="1600">
                <a:solidFill>
                  <a:srgbClr val="000000"/>
                </a:solidFill>
                <a:latin typeface="+mn-lt"/>
              </a:rPr>
              <a:t>подключенного </a:t>
            </a:r>
            <a:r>
              <a:rPr lang="ru-RU" sz="1600" smtClean="0">
                <a:solidFill>
                  <a:srgbClr val="000000"/>
                </a:solidFill>
                <a:latin typeface="+mn-lt"/>
              </a:rPr>
              <a:t>к каждому </a:t>
            </a:r>
            <a:r>
              <a:rPr lang="ru-RU" sz="1600" dirty="0">
                <a:solidFill>
                  <a:srgbClr val="000000"/>
                </a:solidFill>
                <a:latin typeface="+mn-lt"/>
              </a:rPr>
              <a:t>из своих портов.</a:t>
            </a:r>
          </a:p>
        </p:txBody>
      </p:sp>
    </p:spTree>
    <p:extLst>
      <p:ext uri="{BB962C8B-B14F-4D97-AF65-F5344CB8AC3E}">
        <p14:creationId xmlns="" xmlns:p14="http://schemas.microsoft.com/office/powerpoint/2010/main" val="22853775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r>
              <a:rPr lang="ru-RU" altLang="en-US" sz="1600" dirty="0"/>
              <a:t>Пересылка кадров</a:t>
            </a:r>
            <a:r>
              <a:t/>
            </a:r>
            <a:br/>
            <a:r>
              <a:rPr lang="ru-RU" smtClean="0"/>
              <a:t>Методы пересылки кадров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71144" y="3275893"/>
            <a:ext cx="3917924" cy="1372711"/>
          </a:xfrm>
        </p:spPr>
        <p:txBody>
          <a:bodyPr/>
          <a:lstStyle/>
          <a:p>
            <a:endParaRPr lang="en-US" altLang="en-US" sz="1500" dirty="0"/>
          </a:p>
          <a:p>
            <a:pPr marL="142875" lvl="1" indent="0">
              <a:buNone/>
            </a:pPr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  <a:p>
            <a:pPr marL="142875" lvl="1" indent="0">
              <a:buNone/>
            </a:pPr>
            <a:endParaRPr lang="en-CA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</p:txBody>
      </p:sp>
      <p:pic>
        <p:nvPicPr>
          <p:cNvPr id="3" name="Picture 2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D2901EF4-B9CE-43A0-ACFC-648F27D5B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" y="925513"/>
            <a:ext cx="4046529" cy="2350379"/>
          </a:xfrm>
          <a:prstGeom prst="rect">
            <a:avLst/>
          </a:prstGeom>
        </p:spPr>
      </p:pic>
      <p:pic>
        <p:nvPicPr>
          <p:cNvPr id="6" name="Picture 5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687A0D74-01C0-42F5-B487-2119E64FD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700" y="925513"/>
            <a:ext cx="4579605" cy="23503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51800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Пересылка кадров</a:t>
            </a:r>
            <a:r>
              <a:t/>
            </a:r>
            <a:br/>
            <a:r>
              <a:rPr lang="ru-RU" smtClean="0"/>
              <a:t>Коммутация с промежуточным хранением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5378" y="855722"/>
            <a:ext cx="4238621" cy="3545251"/>
          </a:xfrm>
        </p:spPr>
        <p:txBody>
          <a:bodyPr/>
          <a:lstStyle/>
          <a:p>
            <a:pPr eaLnBrk="1" hangingPunct="1"/>
            <a:r>
              <a:rPr lang="ru-RU" altLang="en-US" dirty="0"/>
              <a:t>Функции коммутации </a:t>
            </a:r>
            <a:r>
              <a:rPr lang="ru-RU" altLang="en-US" dirty="0" smtClean="0"/>
              <a:t>с промежуточным </a:t>
            </a:r>
            <a:r>
              <a:rPr lang="ru-RU" altLang="en-US" dirty="0"/>
              <a:t>хранением</a:t>
            </a:r>
          </a:p>
          <a:p>
            <a:pPr lvl="1"/>
            <a:r>
              <a:rPr lang="ru-RU" altLang="en-US" b="1" dirty="0"/>
              <a:t>Проверка ошибок </a:t>
            </a:r>
            <a:r>
              <a:rPr lang="ru-RU" altLang="en-US" dirty="0"/>
              <a:t>— после получения всего кадра коммутатор сравнивает значение проверочной последовательности кадра (FCS), приведенное в последнем поле, </a:t>
            </a:r>
            <a:r>
              <a:rPr lang="ru-RU" altLang="en-US" dirty="0" smtClean="0"/>
              <a:t>с собственными </a:t>
            </a:r>
            <a:r>
              <a:rPr lang="ru-RU" altLang="en-US" dirty="0"/>
              <a:t>расчетами FCS. Пересылаются только кадры без ошибок.</a:t>
            </a:r>
          </a:p>
          <a:p>
            <a:pPr lvl="1"/>
            <a:r>
              <a:rPr lang="ru-RU" altLang="en-US" b="1" dirty="0"/>
              <a:t>Автоматическая буферизация </a:t>
            </a:r>
            <a:r>
              <a:rPr lang="ru-RU" altLang="en-US" dirty="0"/>
              <a:t>—</a:t>
            </a:r>
            <a:r>
              <a:rPr lang="ru-RU" altLang="en-US" b="1" dirty="0"/>
              <a:t> </a:t>
            </a:r>
            <a:r>
              <a:rPr lang="ru-RU" altLang="en-US" dirty="0"/>
              <a:t>буферизация входного порта обеспечивает адаптивность для поддержки любых скоростей Ethernet.</a:t>
            </a:r>
          </a:p>
          <a:p>
            <a:r>
              <a:rPr lang="ru-RU" altLang="en-US" dirty="0"/>
              <a:t>Коммутация с промежуточным хранением является основным методом коммутации в локальной сети, используемым Cisco.</a:t>
            </a:r>
          </a:p>
          <a:p>
            <a:pPr marL="0" indent="0" eaLnBrk="1" hangingPunct="1">
              <a:buNone/>
            </a:pPr>
            <a:endParaRPr lang="ru-RU" altLang="en-US" b="1" dirty="0"/>
          </a:p>
        </p:txBody>
      </p:sp>
      <p:pic>
        <p:nvPicPr>
          <p:cNvPr id="3" name="Picture 2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7C55347D-1661-4E93-8E31-AE0F91C17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24" y="855722"/>
            <a:ext cx="4792168" cy="2958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694688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Пересылка кадров</a:t>
            </a:r>
            <a:r>
              <a:t/>
            </a:r>
            <a:br/>
            <a:r>
              <a:rPr lang="ru-RU" smtClean="0"/>
              <a:t>Сквозная коммутация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1150" y="894722"/>
            <a:ext cx="4272850" cy="3545251"/>
          </a:xfrm>
        </p:spPr>
        <p:txBody>
          <a:bodyPr/>
          <a:lstStyle/>
          <a:p>
            <a:pPr>
              <a:buClr>
                <a:srgbClr val="58585B"/>
              </a:buClr>
            </a:pPr>
            <a:r>
              <a:rPr lang="ru-RU" altLang="en-US" sz="1600" dirty="0"/>
              <a:t>Быстрая пересылка кадров — коммутатор в состоянии принять решение о пересылке, как только найдет MAC-адрес назначения.</a:t>
            </a:r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Кадры с ошибками пересылаются.</a:t>
            </a:r>
          </a:p>
          <a:p>
            <a:pPr>
              <a:buClr>
                <a:srgbClr val="58585B"/>
              </a:buClr>
            </a:pPr>
            <a:r>
              <a:rPr lang="ru-RU" altLang="en-US" sz="1600" dirty="0"/>
              <a:t>Бесфрагментная коммутация </a:t>
            </a:r>
            <a:r>
              <a:rPr lang="ru-RU" altLang="en-US" sz="1600" b="1" dirty="0"/>
              <a:t>—</a:t>
            </a:r>
            <a:r>
              <a:rPr lang="ru-RU" altLang="en-US" sz="1600" dirty="0"/>
              <a:t> модифицированная форма сквозной коммутации. Перед пересылкой кадра коммутатор ожидает окно коллизий (64 байта) для передачи.</a:t>
            </a:r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При такой коммутации ошибки выявляются лучше, чем при сквозной коммутации, а задержка почти не увеличивается. </a:t>
            </a:r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sz="1500" dirty="0"/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sz="1500" dirty="0"/>
          </a:p>
        </p:txBody>
      </p:sp>
      <p:pic>
        <p:nvPicPr>
          <p:cNvPr id="4" name="Picture 3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207B6996-F8A0-44FB-99FF-93C3F0F17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6" y="950046"/>
            <a:ext cx="4709785" cy="26830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395588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Домены коммутации</a:t>
            </a:r>
            <a:r>
              <a:t/>
            </a:r>
            <a:br/>
            <a:r>
              <a:rPr lang="ru-RU" smtClean="0"/>
              <a:t>Коллизионные домены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044"/>
            <a:ext cx="4043896" cy="4083197"/>
          </a:xfrm>
        </p:spPr>
        <p:txBody>
          <a:bodyPr/>
          <a:lstStyle/>
          <a:p>
            <a:pPr>
              <a:buClr>
                <a:srgbClr val="58585B"/>
              </a:buClr>
            </a:pPr>
            <a:r>
              <a:rPr lang="ru-RU" altLang="en-US" sz="1400" dirty="0"/>
              <a:t>В сегментах Ethernet на основе концентраторов сетевые устройства конкурируют за каналы передачи данных, поэтому возникают коллизии.</a:t>
            </a:r>
          </a:p>
          <a:p>
            <a:pPr>
              <a:buClr>
                <a:srgbClr val="58585B"/>
              </a:buClr>
            </a:pPr>
            <a:r>
              <a:rPr lang="ru-RU" altLang="en-US" sz="1400" dirty="0"/>
              <a:t>Работающие в полнодуплексном режиме порты Ethernet коммутатора исключают возникновение коллизий.</a:t>
            </a:r>
          </a:p>
          <a:p>
            <a:pPr>
              <a:buClr>
                <a:srgbClr val="58585B"/>
              </a:buClr>
            </a:pPr>
            <a:r>
              <a:rPr lang="ru-RU" altLang="en-US" sz="1400" dirty="0"/>
              <a:t>Порты Ethernet коммутатора автоматически согласуют полнодуплексный режим при подключении к полнодуплексному устройству.</a:t>
            </a:r>
          </a:p>
          <a:p>
            <a:pPr>
              <a:buClr>
                <a:srgbClr val="58585B"/>
              </a:buClr>
            </a:pPr>
            <a:r>
              <a:rPr lang="ru-RU" altLang="en-US" sz="1400" dirty="0"/>
              <a:t>При подключении </a:t>
            </a:r>
            <a:r>
              <a:rPr lang="ru-RU" altLang="en-US" sz="1400" dirty="0" smtClean="0"/>
              <a:t>к полудуплексному </a:t>
            </a:r>
            <a:r>
              <a:rPr lang="ru-RU" altLang="en-US" sz="1400" dirty="0"/>
              <a:t>устройству порт коммутатора будет работать </a:t>
            </a:r>
            <a:r>
              <a:rPr lang="ru-RU" altLang="en-US" sz="1400" dirty="0" smtClean="0"/>
              <a:t>в полудуплексном </a:t>
            </a:r>
            <a:r>
              <a:rPr lang="ru-RU" altLang="en-US" sz="1400" dirty="0"/>
              <a:t>режиме, из-за чего попадет в коллизионный домен</a:t>
            </a:r>
            <a:r>
              <a:rPr lang="ru-RU" altLang="en-US" sz="1400" dirty="0" smtClean="0"/>
              <a:t>.</a:t>
            </a:r>
            <a:endParaRPr lang="ru-RU" altLang="en-US" dirty="0"/>
          </a:p>
        </p:txBody>
      </p:sp>
      <p:pic>
        <p:nvPicPr>
          <p:cNvPr id="3" name="Picture 2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FBCBF14B-4E8C-497D-84D5-BB5734941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928" y="836044"/>
            <a:ext cx="4926327" cy="32518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829857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Домены коммутации</a:t>
            </a:r>
            <a:r>
              <a:t/>
            </a:r>
            <a:br/>
            <a:r>
              <a:rPr lang="ru-RU" smtClean="0"/>
              <a:t>Домены широковещательной рассылки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9411" y="834971"/>
            <a:ext cx="4054589" cy="3689169"/>
          </a:xfrm>
        </p:spPr>
        <p:txBody>
          <a:bodyPr/>
          <a:lstStyle/>
          <a:p>
            <a:pPr>
              <a:buClr>
                <a:srgbClr val="58585B"/>
              </a:buClr>
            </a:pPr>
            <a:r>
              <a:rPr lang="ru-RU" altLang="en-US" sz="1300" dirty="0"/>
              <a:t>Один коммутатор или несколько соединенных между собой коммутаторов образуют единый домен широковещательной рассылки.</a:t>
            </a:r>
          </a:p>
          <a:p>
            <a:pPr>
              <a:buClr>
                <a:srgbClr val="58585B"/>
              </a:buClr>
            </a:pPr>
            <a:r>
              <a:rPr lang="ru-RU" altLang="en-US" sz="1300" dirty="0"/>
              <a:t>Когда коммутатор получает широковещательный кадр, он пересылает кадр из всех своих портов, за исключением входного порта, на котором широковещательный кадр был получен.</a:t>
            </a:r>
          </a:p>
          <a:p>
            <a:pPr>
              <a:buClr>
                <a:srgbClr val="58585B"/>
              </a:buClr>
            </a:pPr>
            <a:r>
              <a:rPr lang="ru-RU" altLang="en-US" sz="1300" dirty="0"/>
              <a:t>Когда два или более коммутаторов соединены друг с другом, домен широковещательной рассылки увеличивается, так как широковещательная рассылка распространяется от коммутатора </a:t>
            </a:r>
            <a:r>
              <a:rPr lang="ru-RU" altLang="en-US" sz="1300" dirty="0" smtClean="0"/>
              <a:t>к коммутатору</a:t>
            </a:r>
            <a:r>
              <a:rPr lang="ru-RU" altLang="en-US" sz="1300" dirty="0"/>
              <a:t>.</a:t>
            </a:r>
          </a:p>
          <a:p>
            <a:pPr>
              <a:buClr>
                <a:srgbClr val="58585B"/>
              </a:buClr>
            </a:pPr>
            <a:r>
              <a:rPr lang="ru-RU" altLang="en-US" sz="1300" dirty="0"/>
              <a:t>Чрезмерное количество широковещательных рассылок может вызвать перегрузку сети.</a:t>
            </a:r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sz="1300" dirty="0"/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sz="1300" dirty="0"/>
          </a:p>
        </p:txBody>
      </p:sp>
      <p:pic>
        <p:nvPicPr>
          <p:cNvPr id="8" name="Picture 7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FA5E543A-8B43-46FC-9808-1CD3D2AA2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84143" y="924179"/>
            <a:ext cx="4905268" cy="35109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452823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Домены коммутации</a:t>
            </a:r>
            <a:r>
              <a:t/>
            </a:r>
            <a:br/>
            <a:r>
              <a:rPr lang="ru-RU" smtClean="0"/>
              <a:t>Снижение перегрузки сети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326" y="857770"/>
            <a:ext cx="3824974" cy="4083197"/>
          </a:xfrm>
        </p:spPr>
        <p:txBody>
          <a:bodyPr/>
          <a:lstStyle/>
          <a:p>
            <a:pPr>
              <a:buClr>
                <a:srgbClr val="58585B"/>
              </a:buClr>
            </a:pPr>
            <a:r>
              <a:rPr lang="ru-RU" altLang="en-US" sz="1700" dirty="0"/>
              <a:t>Следующие характеристики коммутаторов помогают снизить перегрузку.</a:t>
            </a:r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Установка полнодуплексных каналов и как следствие исключение коллизий.</a:t>
            </a:r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Высокая плотность портов</a:t>
            </a:r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Большие буферы кадров</a:t>
            </a:r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Скорость порта</a:t>
            </a:r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Быстрая внутренняя коммутация</a:t>
            </a:r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Низкая стоимость каждого порта.</a:t>
            </a:r>
          </a:p>
          <a:p>
            <a:pPr lvl="1">
              <a:buClr>
                <a:srgbClr val="58585B"/>
              </a:buClr>
            </a:pPr>
            <a:endParaRPr lang="ru-RU" altLang="en-US" sz="1500" dirty="0"/>
          </a:p>
          <a:p>
            <a:pPr lvl="1">
              <a:buClr>
                <a:srgbClr val="58585B"/>
              </a:buClr>
            </a:pPr>
            <a:endParaRPr lang="ru-RU" altLang="en-US" sz="1500" dirty="0"/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sz="1500" dirty="0"/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sz="1500" dirty="0"/>
          </a:p>
        </p:txBody>
      </p:sp>
      <p:pic>
        <p:nvPicPr>
          <p:cNvPr id="3" name="Picture 2" descr="Routing and Switching Essentials - Mozilla Firefox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FED79A6B-1766-4419-815C-467B36EF1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185704" y="937429"/>
            <a:ext cx="4586670" cy="3268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12320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404190" cy="1802391"/>
          </a:xfrm>
        </p:spPr>
        <p:txBody>
          <a:bodyPr/>
          <a:lstStyle/>
          <a:p>
            <a:r>
              <a:rPr lang="ru-RU" dirty="0" smtClean="0"/>
              <a:t>Глава 4. Коммутируемые сети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Введение в сетевые технологии 6.0. Руководство по планированию</a:t>
            </a:r>
          </a:p>
        </p:txBody>
      </p:sp>
    </p:spTree>
    <p:extLst>
      <p:ext uri="{BB962C8B-B14F-4D97-AF65-F5344CB8AC3E}">
        <p14:creationId xmlns="" xmlns:p14="http://schemas.microsoft.com/office/powerpoint/2010/main" val="914249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4.3. Обзор главы</a:t>
            </a:r>
          </a:p>
        </p:txBody>
      </p:sp>
    </p:spTree>
    <p:extLst>
      <p:ext uri="{BB962C8B-B14F-4D97-AF65-F5344CB8AC3E}">
        <p14:creationId xmlns=""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Заключение</a:t>
            </a:r>
            <a:r>
              <a:t/>
            </a:r>
            <a:br/>
            <a:r>
              <a:rPr lang="ru-RU" smtClean="0"/>
              <a:t>Глава 4. Коммутируемые сети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325" y="857770"/>
            <a:ext cx="8861192" cy="4083197"/>
          </a:xfrm>
        </p:spPr>
        <p:txBody>
          <a:bodyPr/>
          <a:lstStyle/>
          <a:p>
            <a:pPr>
              <a:buClr>
                <a:srgbClr val="58585B"/>
              </a:buClr>
            </a:pPr>
            <a:r>
              <a:rPr lang="ru-RU" altLang="en-US" sz="1800" dirty="0"/>
              <a:t>Объясните, как коммутируемые сети используются в предприятиях </a:t>
            </a:r>
            <a:r>
              <a:rPr lang="ru-RU" altLang="en-US" sz="1800"/>
              <a:t>малого </a:t>
            </a:r>
            <a:r>
              <a:rPr lang="ru-RU" altLang="en-US" sz="1800" smtClean="0"/>
              <a:t>и среднего </a:t>
            </a:r>
            <a:r>
              <a:rPr lang="ru-RU" altLang="en-US" sz="1800" dirty="0"/>
              <a:t>бизнеса.</a:t>
            </a:r>
          </a:p>
          <a:p>
            <a:pPr>
              <a:buClr>
                <a:srgbClr val="58585B"/>
              </a:buClr>
            </a:pPr>
            <a:r>
              <a:rPr lang="ru-RU" altLang="en-US" sz="1800" dirty="0"/>
              <a:t>Объясните, как коммутаторы 2-го уровня пересылают данные в </a:t>
            </a:r>
            <a:r>
              <a:rPr lang="ru-RU" altLang="en-US" sz="1800"/>
              <a:t>небольших </a:t>
            </a:r>
            <a:r>
              <a:rPr lang="ru-RU" altLang="en-US" sz="1800" smtClean="0"/>
              <a:t>и средних </a:t>
            </a:r>
            <a:r>
              <a:rPr lang="ru-RU" altLang="en-US" sz="1800" dirty="0"/>
              <a:t>локальных сетях.</a:t>
            </a:r>
          </a:p>
          <a:p>
            <a:pPr>
              <a:buClr>
                <a:srgbClr val="58585B"/>
              </a:buClr>
            </a:pPr>
            <a:endParaRPr lang="ru-RU" altLang="en-US" sz="1800" dirty="0"/>
          </a:p>
          <a:p>
            <a:pPr>
              <a:buClr>
                <a:srgbClr val="58585B"/>
              </a:buClr>
            </a:pPr>
            <a:endParaRPr lang="ru-RU" altLang="en-US" sz="1800" dirty="0"/>
          </a:p>
          <a:p>
            <a:pPr>
              <a:buClr>
                <a:srgbClr val="58585B"/>
              </a:buClr>
            </a:pPr>
            <a:endParaRPr lang="ru-RU" altLang="en-US" sz="1600" dirty="0"/>
          </a:p>
          <a:p>
            <a:pPr lvl="1">
              <a:buClr>
                <a:srgbClr val="58585B"/>
              </a:buClr>
            </a:pPr>
            <a:endParaRPr lang="ru-RU" altLang="en-US" sz="1500" dirty="0"/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sz="1500" dirty="0"/>
          </a:p>
          <a:p>
            <a:pPr marL="142875" lvl="1" indent="0">
              <a:buClr>
                <a:srgbClr val="58585B"/>
              </a:buClr>
              <a:buNone/>
            </a:pPr>
            <a:endParaRPr lang="ru-RU" altLang="en-US" sz="1500" dirty="0"/>
          </a:p>
        </p:txBody>
      </p:sp>
    </p:spTree>
    <p:extLst>
      <p:ext uri="{BB962C8B-B14F-4D97-AF65-F5344CB8AC3E}">
        <p14:creationId xmlns="" xmlns:p14="http://schemas.microsoft.com/office/powerpoint/2010/main" val="107047634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Коммутируемые сети</a:t>
            </a:r>
            <a:r>
              <a:t/>
            </a:r>
            <a:br/>
            <a:r>
              <a:rPr lang="ru-RU" smtClean="0"/>
              <a:t>Новые термины и команды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BA02CA22-5DC5-431C-9575-05F5EECFDF65}"/>
              </a:ext>
            </a:extLst>
          </p:cNvPr>
          <p:cNvSpPr/>
          <p:nvPr/>
        </p:nvSpPr>
        <p:spPr>
          <a:xfrm>
            <a:off x="227377" y="743189"/>
            <a:ext cx="4208241" cy="399083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network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Управление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вызовами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Наличие автоматического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оператора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программный телефон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ПК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Сеть Cisco без границ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модель сети с объединением уровней ядра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и распределения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трехуровневая иерархическая модель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 уровень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доступа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уровень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распределения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уровень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ядра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Плотность портов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Буферы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кадров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Масштабируемость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стоечные модули </a:t>
            </a:r>
            <a:endParaRPr lang="ru-RU" sz="1400" dirty="0">
              <a:solidFill>
                <a:srgbClr val="58585B"/>
              </a:solidFill>
              <a:latin typeface="Arial"/>
              <a:ea typeface="+mn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9CE6EEC0-8B9B-42B4-B5B1-69E4C0B2B1DC}"/>
              </a:ext>
            </a:extLst>
          </p:cNvPr>
          <p:cNvSpPr/>
          <p:nvPr/>
        </p:nvSpPr>
        <p:spPr>
          <a:xfrm>
            <a:off x="4332924" y="743189"/>
            <a:ext cx="4791759" cy="4042132"/>
          </a:xfrm>
          <a:prstGeom prst="rect">
            <a:avLst/>
          </a:prstGeom>
        </p:spPr>
        <p:txBody>
          <a:bodyPr wrap="square" rIns="36000">
            <a:spAutoFit/>
          </a:bodyPr>
          <a:lstStyle/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формфакторы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Коммутаторы с фиксированной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конфигурацией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Коммутаторы с модульной конфигурацией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линейные </a:t>
            </a:r>
            <a:r>
              <a:rPr lang="ru-RU" sz="1400" dirty="0" smtClean="0">
                <a:latin typeface="+mn-lt"/>
              </a:rPr>
              <a:t>карты </a:t>
            </a:r>
            <a:endParaRPr lang="ru-RU" sz="1400" dirty="0">
              <a:latin typeface="+mn-lt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Коммутаторы со стекируемой </a:t>
            </a:r>
            <a:r>
              <a:rPr lang="ru-RU" sz="1400" dirty="0" smtClean="0"/>
              <a:t>конфигурацией </a:t>
            </a:r>
            <a:endParaRPr lang="ru-RU" sz="1400" dirty="0"/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ingress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выходной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Таблица </a:t>
            </a:r>
            <a:r>
              <a:rPr lang="ru-RU" sz="1400" dirty="0" smtClean="0"/>
              <a:t>MAC-адресов </a:t>
            </a:r>
            <a:endParaRPr lang="ru-RU" sz="1400" dirty="0"/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таблица ассоциативной памяти (CAM)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мосты Ethernet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специализированные встроенные микросхемы (ASIC)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коммутация с промежуточным хранением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сквозная </a:t>
            </a:r>
            <a:r>
              <a:rPr lang="ru-RU" sz="1400" dirty="0" smtClean="0"/>
              <a:t>коммутация </a:t>
            </a:r>
            <a:endParaRPr lang="ru-RU" sz="1400" dirty="0"/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циклический контроль избыточности (CRC)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выходной порт </a:t>
            </a:r>
          </a:p>
        </p:txBody>
      </p:sp>
    </p:spTree>
    <p:extLst>
      <p:ext uri="{BB962C8B-B14F-4D97-AF65-F5344CB8AC3E}">
        <p14:creationId xmlns="" xmlns:p14="http://schemas.microsoft.com/office/powerpoint/2010/main" val="68843447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Коммутируемые сети</a:t>
            </a:r>
            <a:r>
              <a:t/>
            </a:r>
            <a:br/>
            <a:r>
              <a:rPr lang="ru-RU" smtClean="0"/>
              <a:t>Новые термины и команды (продолжение)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BA02CA22-5DC5-431C-9575-05F5EECFDF65}"/>
              </a:ext>
            </a:extLst>
          </p:cNvPr>
          <p:cNvSpPr/>
          <p:nvPr/>
        </p:nvSpPr>
        <p:spPr>
          <a:xfrm>
            <a:off x="227377" y="746581"/>
            <a:ext cx="8416482" cy="326756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последовательность проверки кадра (FCS)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буфер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быстрая пересылка кадра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бесфрагментный режим коммутации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Бесфрагментная </a:t>
            </a:r>
            <a:r>
              <a:rPr lang="ru-RU" sz="1400" dirty="0" smtClean="0">
                <a:solidFill>
                  <a:srgbClr val="58585B"/>
                </a:solidFill>
                <a:latin typeface="Arial"/>
              </a:rPr>
              <a:t>коммутация </a:t>
            </a:r>
            <a:endParaRPr lang="ru-RU" sz="1400" dirty="0">
              <a:solidFill>
                <a:srgbClr val="58585B"/>
              </a:solidFill>
              <a:latin typeface="Arial"/>
            </a:endParaRP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коллизионный домен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домены широковещательных рассылок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полный дуплекс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автосогласование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полудуплекс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  <a:latin typeface="Arial"/>
              </a:rPr>
              <a:t>Высокая плотность портов 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58585B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912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71424757"/>
              </p:ext>
            </p:extLst>
          </p:nvPr>
        </p:nvGraphicFramePr>
        <p:xfrm>
          <a:off x="457291" y="1122081"/>
          <a:ext cx="8229418" cy="3540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/>
                        <a:t>4.0.1.2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Упражнение в аудитории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Отправлено или получено. Инструкции</a:t>
                      </a:r>
                      <a:endParaRPr lang="ru-RU" sz="850" dirty="0"/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/>
                        <a:t>4.1.1.6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baseline="0" dirty="0"/>
                        <a:t>Упражнение</a:t>
                      </a:r>
                      <a:endParaRPr lang="ru-RU" sz="850" dirty="0"/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Определение терминологии коммутируемых сетей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/>
                        <a:t>4.1.2.3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Упражнение</a:t>
                      </a:r>
                      <a:endParaRPr lang="ru-RU" sz="850" dirty="0"/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Указание коммутационного аппаратного обеспечения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/>
                        <a:t>4.2.1.2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Таблицы MAC-адресов на подключенных коммутаторах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/>
                        <a:t>4.2.1.6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Упражнение</a:t>
                      </a:r>
                      <a:endParaRPr lang="ru-RU" sz="850" dirty="0"/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Способы переадресации кадров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/>
                        <a:t>4.2.1.7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Упражнение</a:t>
                      </a:r>
                      <a:endParaRPr lang="ru-RU" sz="850" dirty="0"/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Switch It!</a:t>
                      </a:r>
                      <a:endParaRPr lang="ru-RU" sz="850" dirty="0"/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Рекомендовано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/>
                        <a:t>4.2.2.4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Задание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Обвод домена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5505103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r>
                        <a:rPr lang="en-US" sz="850" dirty="0"/>
                        <a:t>4.3.1.1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Упражнение в аудитории</a:t>
                      </a:r>
                      <a:endParaRPr lang="ru-RU" sz="850" dirty="0"/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Время доступа к сети</a:t>
                      </a:r>
                    </a:p>
                  </a:txBody>
                  <a:tcPr marL="6840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l"/>
                      <a:r>
                        <a:rPr lang="en-US" sz="850" dirty="0"/>
                        <a:t>4.3.1.2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Syntax Checker (Средство проверки синтаксиса)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Базовые настройки коммутатора</a:t>
                      </a:r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 dirty="0"/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 dirty="0"/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40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40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406068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Закончив работу с главой 4, учащиеся должны пройти аттестацию по ней.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Аттестация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mtClean="0"/>
              <a:t>Перед началом обучения по материалам главы 4 инструктор должен выполнить следующие действия.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Выполнить аттестацию по главе 4.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Цели этой главы: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500" dirty="0"/>
              <a:t>Объясните, как данные, голос и видео сходятся в одной коммутируемой сети.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500" dirty="0"/>
              <a:t>Опишите коммутируемую сеть в предприятиях малого и среднего бизнеса.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500" dirty="0"/>
              <a:t>Объясните, как пересылаются кадры в коммутируемой сети. 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r>
              <a:rPr lang="ru-RU" sz="1500" dirty="0"/>
              <a:t>Сравните коллизионный и широковещательный домены.</a:t>
            </a:r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4. Практические рекомендации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4.1</a:t>
            </a:r>
          </a:p>
          <a:p>
            <a:pPr lvl="1"/>
            <a:r>
              <a:rPr lang="ru-RU" sz="1500" dirty="0"/>
              <a:t>Обсудите компоненты конвергентных сетей.</a:t>
            </a:r>
          </a:p>
          <a:p>
            <a:pPr lvl="1">
              <a:lnSpc>
                <a:spcPct val="98000"/>
              </a:lnSpc>
            </a:pPr>
            <a:r>
              <a:rPr lang="ru-RU" sz="1500" dirty="0"/>
              <a:t>Представьте примеры конструкций двухуровневых и трехуровневых сетей. Оцените конструкцию, используемую в организации. Пригласите представителя своего ИТ-отдела принять участие в занятии.</a:t>
            </a:r>
          </a:p>
          <a:p>
            <a:pPr lvl="1">
              <a:lnSpc>
                <a:spcPct val="98000"/>
              </a:lnSpc>
            </a:pPr>
            <a:r>
              <a:rPr lang="ru-RU" sz="1500" dirty="0"/>
              <a:t>Посетите помещение для сетевого коммутационного оборудования, чтобы определить коммутаторы уровня распределения и уровня доступа.</a:t>
            </a:r>
          </a:p>
          <a:p>
            <a:pPr lvl="0">
              <a:lnSpc>
                <a:spcPct val="98000"/>
              </a:lnSpc>
            </a:pPr>
            <a:r>
              <a:rPr lang="ru-RU" dirty="0" smtClean="0"/>
              <a:t>4.2</a:t>
            </a:r>
          </a:p>
          <a:p>
            <a:pPr lvl="1">
              <a:lnSpc>
                <a:spcPct val="98000"/>
              </a:lnSpc>
            </a:pPr>
            <a:r>
              <a:rPr lang="ru-RU" sz="1500" dirty="0"/>
              <a:t>Создайте в Packet Tracer простую коммутируемую сеть и продемонстрируйте, как коммутатор создает свою таблицу MAC-адресов.</a:t>
            </a:r>
          </a:p>
          <a:p>
            <a:pPr lvl="1">
              <a:lnSpc>
                <a:spcPct val="98000"/>
              </a:lnSpc>
            </a:pPr>
            <a:r>
              <a:rPr lang="ru-RU" sz="1500" dirty="0"/>
              <a:t>Для закрепления знаний порекомендуйте студентам посмотреть видеоролик, приведенный на странице 4.2.1.2.</a:t>
            </a:r>
          </a:p>
          <a:p>
            <a:pPr lvl="1">
              <a:lnSpc>
                <a:spcPct val="98000"/>
              </a:lnSpc>
            </a:pPr>
            <a:r>
              <a:rPr lang="ru-RU" sz="1500" dirty="0"/>
              <a:t>Подчеркните, что коммутаторы строят свои таблицы на основе адресов источников входящих кадров</a:t>
            </a:r>
            <a:r>
              <a:rPr lang="ru-RU" sz="1500" dirty="0" smtClean="0"/>
              <a:t>.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4.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4.2</a:t>
            </a:r>
          </a:p>
          <a:p>
            <a:pPr lvl="1"/>
            <a:r>
              <a:rPr lang="ru-RU" sz="1500" dirty="0"/>
              <a:t>С помощью функции моделирования Packet Tracer продемонстрируйте, как кадры обрабатываются концентратором (полудуплекс) по сравнению с коммутатором (полный дуплекс). Создайте топологию с концентратором и несколькими компьютерами, отправьте ping-запрос с одного компьютера на другой и покажите, как обрабатываются сообщения. Замените концентратор на коммутатор, повторите моделирование и отметьте отличия.</a:t>
            </a:r>
          </a:p>
          <a:p>
            <a:pPr lvl="1"/>
            <a:r>
              <a:rPr lang="ru-RU" sz="1500" dirty="0"/>
              <a:t>Расскажите о том, что коммутаторы предотвращают конфликты, но пересылают сообщения широковещательной рассылки. </a:t>
            </a:r>
          </a:p>
          <a:p>
            <a:pPr lvl="1"/>
            <a:r>
              <a:rPr lang="ru-RU" sz="1500" dirty="0"/>
              <a:t>Нарисуйте разные топологии сети и попросите студентов определить коллизионные домены и домены широковещательной рассылки. </a:t>
            </a:r>
          </a:p>
          <a:p>
            <a:pPr lvl="1"/>
            <a:r>
              <a:rPr lang="ru-RU" sz="1500" dirty="0"/>
              <a:t>Для закрепления знаний порекомендуйте студентам выполнить интерактивное упражнение, приведенное в разделе 4.2.2.4</a:t>
            </a:r>
            <a:r>
              <a:rPr lang="ru-RU" sz="1500" dirty="0" smtClean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4. Практические рекомендации (продолжение)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1902448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(для самостоятельного изучения).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4. Дополнительная помощь</a:t>
            </a:r>
          </a:p>
        </p:txBody>
      </p:sp>
    </p:spTree>
    <p:extLst>
      <p:ext uri="{BB962C8B-B14F-4D97-AF65-F5344CB8AC3E}">
        <p14:creationId xmlns=""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6290</TotalTime>
  <Words>1355</Words>
  <Application>Microsoft Office PowerPoint</Application>
  <PresentationFormat>On-screen Show (16:9)</PresentationFormat>
  <Paragraphs>363</Paragraphs>
  <Slides>34</Slides>
  <Notes>34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Theme</vt:lpstr>
      <vt:lpstr>Глава 4. Коммутируемые сети</vt:lpstr>
      <vt:lpstr>Материалы для инструктора — руководство по планированию главы 4</vt:lpstr>
      <vt:lpstr>Глава 4. Коммутируемые сети</vt:lpstr>
      <vt:lpstr>Глава 4. Упражнения</vt:lpstr>
      <vt:lpstr>Глава 4. Аттестация</vt:lpstr>
      <vt:lpstr>Глава 4. Практические рекомендации</vt:lpstr>
      <vt:lpstr>Глава 4. Практические рекомендации (продолжение)</vt:lpstr>
      <vt:lpstr>Глава 4. Практические рекомендации (продолжение)</vt:lpstr>
      <vt:lpstr>Глава 4. Дополнительная помощь</vt:lpstr>
      <vt:lpstr>Slide 10</vt:lpstr>
      <vt:lpstr>Глава 4. Коммутируемые сети</vt:lpstr>
      <vt:lpstr>Глава 4. Разделы и цели</vt:lpstr>
      <vt:lpstr>4.1. Проектирование локальной сети</vt:lpstr>
      <vt:lpstr>Конвергентные сети Растущая сложность сетей</vt:lpstr>
      <vt:lpstr>Конвергентные сети Элементы конвергентной сети</vt:lpstr>
      <vt:lpstr>Конвергентные сети Сети Cisco без границ</vt:lpstr>
      <vt:lpstr>Конвергентные сети Иерархия в коммутируемой сети без границ</vt:lpstr>
      <vt:lpstr>Конвергентные сети Уровни доступа, распределения и ядра</vt:lpstr>
      <vt:lpstr>Коммутируемые сети Роль коммутируемых сетей</vt:lpstr>
      <vt:lpstr>Коммутируемые сети Формфакторы</vt:lpstr>
      <vt:lpstr>4.2. Коммутируемая среда</vt:lpstr>
      <vt:lpstr>Пересылка кадров Коммутация как общая концепция для сетей и телекоммуникаций</vt:lpstr>
      <vt:lpstr>Пересылка кадров Демонстрационное видео. Таблицы MAC-адресов в подключенных коммутаторах</vt:lpstr>
      <vt:lpstr>Пересылка кадров Методы пересылки кадров</vt:lpstr>
      <vt:lpstr>Пересылка кадров Коммутация с промежуточным хранением</vt:lpstr>
      <vt:lpstr>Пересылка кадров Сквозная коммутация</vt:lpstr>
      <vt:lpstr>Домены коммутации Коллизионные домены</vt:lpstr>
      <vt:lpstr>Домены коммутации Домены широковещательной рассылки</vt:lpstr>
      <vt:lpstr>Домены коммутации Снижение перегрузки сети</vt:lpstr>
      <vt:lpstr>4.3. Обзор главы</vt:lpstr>
      <vt:lpstr>Заключение Глава 4. Коммутируемые сети</vt:lpstr>
      <vt:lpstr>Коммутируемые сети Новые термины и команды</vt:lpstr>
      <vt:lpstr>Коммутируемые сети Новые термины и команды (продолжение)</vt:lpstr>
      <vt:lpstr>Slide 34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350</cp:revision>
  <dcterms:created xsi:type="dcterms:W3CDTF">2016-08-22T22:27:36Z</dcterms:created>
  <dcterms:modified xsi:type="dcterms:W3CDTF">2018-10-26T10:20:28Z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