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50"/>
  </p:notesMasterIdLst>
  <p:sldIdLst>
    <p:sldId id="513" r:id="rId2"/>
    <p:sldId id="730" r:id="rId3"/>
    <p:sldId id="747" r:id="rId4"/>
    <p:sldId id="763" r:id="rId5"/>
    <p:sldId id="775" r:id="rId6"/>
    <p:sldId id="735" r:id="rId7"/>
    <p:sldId id="736" r:id="rId8"/>
    <p:sldId id="750" r:id="rId9"/>
    <p:sldId id="817" r:id="rId10"/>
    <p:sldId id="745" r:id="rId11"/>
    <p:sldId id="777" r:id="rId12"/>
    <p:sldId id="758" r:id="rId13"/>
    <p:sldId id="760" r:id="rId14"/>
    <p:sldId id="759" r:id="rId15"/>
    <p:sldId id="633" r:id="rId16"/>
    <p:sldId id="786" r:id="rId17"/>
    <p:sldId id="787" r:id="rId18"/>
    <p:sldId id="788" r:id="rId19"/>
    <p:sldId id="789" r:id="rId20"/>
    <p:sldId id="790" r:id="rId21"/>
    <p:sldId id="791" r:id="rId22"/>
    <p:sldId id="792" r:id="rId23"/>
    <p:sldId id="793" r:id="rId24"/>
    <p:sldId id="794" r:id="rId25"/>
    <p:sldId id="795" r:id="rId26"/>
    <p:sldId id="796" r:id="rId27"/>
    <p:sldId id="797" r:id="rId28"/>
    <p:sldId id="798" r:id="rId29"/>
    <p:sldId id="799" r:id="rId30"/>
    <p:sldId id="800" r:id="rId31"/>
    <p:sldId id="801" r:id="rId32"/>
    <p:sldId id="802" r:id="rId33"/>
    <p:sldId id="641" r:id="rId34"/>
    <p:sldId id="803" r:id="rId35"/>
    <p:sldId id="804" r:id="rId36"/>
    <p:sldId id="805" r:id="rId37"/>
    <p:sldId id="807" r:id="rId38"/>
    <p:sldId id="806" r:id="rId39"/>
    <p:sldId id="808" r:id="rId40"/>
    <p:sldId id="809" r:id="rId41"/>
    <p:sldId id="810" r:id="rId42"/>
    <p:sldId id="811" r:id="rId43"/>
    <p:sldId id="812" r:id="rId44"/>
    <p:sldId id="813" r:id="rId45"/>
    <p:sldId id="814" r:id="rId46"/>
    <p:sldId id="816" r:id="rId47"/>
    <p:sldId id="818" r:id="rId48"/>
    <p:sldId id="291" r:id="rId49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/>
  </p:cmAuthor>
  <p:cmAuthor id="2" name="Bob Vachon" initials="BV" lastIdx="24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042" autoAdjust="0"/>
    <p:restoredTop sz="81065" autoAdjust="0"/>
  </p:normalViewPr>
  <p:slideViewPr>
    <p:cSldViewPr snapToGrid="0" showGuides="1">
      <p:cViewPr>
        <p:scale>
          <a:sx n="100" d="100"/>
          <a:sy n="100" d="100"/>
        </p:scale>
        <p:origin x="-72" y="-864"/>
      </p:cViewPr>
      <p:guideLst>
        <p:guide orient="horz" pos="162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pPr/>
              <a:t>10/26/2018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0" dirty="0"/>
              <a:t>Программа Сетевой академии Cisco</a:t>
            </a:r>
          </a:p>
          <a:p>
            <a:pPr>
              <a:buFontTx/>
              <a:buNone/>
            </a:pPr>
            <a:r>
              <a:rPr lang="ru-RU" b="0" dirty="0"/>
              <a:t>Routing and Switching Essentials v6.0</a:t>
            </a:r>
          </a:p>
          <a:p>
            <a:pPr>
              <a:buFontTx/>
              <a:buNone/>
            </a:pPr>
            <a:r>
              <a:rPr lang="ru-RU" sz="1200" b="0" dirty="0"/>
              <a:t>Глава 3. Динамическая маршрутизация</a:t>
            </a:r>
            <a:endParaRPr lang="ru-RU" b="0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5542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7" tIns="0" rIns="18817" bIns="0" anchor="b"/>
          <a:lstStyle>
            <a:lvl1pPr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5F7D0146-1035-4865-8A5B-0B1E8578604B}" type="slidenum">
              <a:rPr lang="en-US" sz="800" b="0">
                <a:ea typeface="ＭＳ Ｐゴシック" pitchFamily="34" charset="-128"/>
              </a:rPr>
              <a:pPr algn="r"/>
              <a:t>10</a:t>
            </a:fld>
            <a:endParaRPr lang="ru-RU" sz="800" b="0" dirty="0">
              <a:ea typeface="ＭＳ Ｐゴシック" pitchFamily="3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91573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5495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0" dirty="0"/>
              <a:t>Программа Сетевой академии Cisco</a:t>
            </a:r>
          </a:p>
          <a:p>
            <a:pPr>
              <a:buFontTx/>
              <a:buNone/>
            </a:pPr>
            <a:r>
              <a:rPr lang="ru-RU" b="0" dirty="0"/>
              <a:t>Routing and Switching Essentials v6.0</a:t>
            </a:r>
          </a:p>
          <a:p>
            <a:pPr>
              <a:buFontTx/>
              <a:buNone/>
            </a:pPr>
            <a:r>
              <a:rPr lang="ru-RU" sz="1200" b="0" dirty="0"/>
              <a:t>Глава 3. Динамическая маршрутизация</a:t>
            </a:r>
            <a:endParaRPr lang="ru-RU" b="0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9680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13</a:t>
            </a:fld>
            <a:endParaRPr lang="ru-RU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ru-RU" b="0" dirty="0"/>
              <a:t>Программа Сетевой академии Cisco</a:t>
            </a:r>
          </a:p>
          <a:p>
            <a:pPr>
              <a:buFontTx/>
              <a:buNone/>
            </a:pPr>
            <a:r>
              <a:rPr lang="ru-RU" b="0" dirty="0"/>
              <a:t>Routing and Switching Essentials v6.0</a:t>
            </a:r>
          </a:p>
          <a:p>
            <a:pPr>
              <a:buFontTx/>
              <a:buNone/>
            </a:pPr>
            <a:r>
              <a:rPr lang="ru-RU" sz="1200" b="0" dirty="0"/>
              <a:t>Глава 3. Динамическая маршрутизация</a:t>
            </a:r>
            <a:endParaRPr lang="ru-RU" b="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24752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1200" b="0" dirty="0"/>
              <a:t>3. Динамическая маршрутизация</a:t>
            </a:r>
          </a:p>
          <a:p>
            <a:pPr>
              <a:buFontTx/>
              <a:buNone/>
            </a:pPr>
            <a:r>
              <a:rPr lang="ru-RU" sz="1200" b="0" dirty="0"/>
              <a:t>3.1. Протоколы динамической маршрутизации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5529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</a:rPr>
              <a:t>3.1. Протоколы динамической маршрутизации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3.1.1. Обзор протокола динамической маршрутизации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3.1.1.1. Обзор протокола динамической маршрутизации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41587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</a:rPr>
              <a:t>3.1. Протоколы динамической маршрутизации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3.1.1. Обзор протокола динамической маршрутизации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3.1.1.2. Компоненты протокола динамической маршрутизации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10524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</a:rPr>
              <a:t>3.1. Протоколы динамической маршрутизации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3.1.2. Сравнение динамической и статической маршрутизации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3.1.2.1. Применение статической маршрутизации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55031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</a:rPr>
              <a:t>3.1. Протоколы динамической маршрутизации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3.1.2. Сравнение динамической и статической маршрутизации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3.1.2.2. Преимущества и недостатки статической маршрутизации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27966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</a:rPr>
              <a:t>3.1. Протоколы динамической маршрутизации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3.1.2. Сравнение динамической и статической маршрутизации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3.1.2.3. Применение протоколов динамической маршрутизации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96927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ru-RU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66771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</a:rPr>
              <a:t>3.1. Протоколы динамической маршрутизации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3.1.2. Сравнение динамической и статической маршрутизации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3.1.2.4. Преимущества и недостатки динамической маршрутизации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18923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1200" b="0" dirty="0"/>
              <a:t>3. Динамическая маршрутизация </a:t>
            </a:r>
          </a:p>
          <a:p>
            <a:pPr>
              <a:buFontTx/>
              <a:buNone/>
            </a:pPr>
            <a:r>
              <a:rPr lang="ru-RU" sz="1200" b="0" dirty="0"/>
              <a:t>3.2. Протокол RIPv2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713009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</a:rPr>
              <a:t>3.2. Протокол RIPv2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3.2.1. Настройка протокола RIP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3.2.1.1. Режим конфигурации протокола RIP на маршрутизаторе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01287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</a:rPr>
              <a:t>3.2. Протокол RIPv2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</a:rPr>
              <a:t>3.2.1. Настройка протокола RIP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3.2.1.2. Объявление сетей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29110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</a:rPr>
              <a:t>3.2. Протокол RIPv2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</a:rPr>
              <a:t>3.2.1. Настройка протокола RIP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3.2.1.3. Проверка маршрутизации RIP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60141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</a:rPr>
              <a:t>3.2. Протокол RIPv2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</a:rPr>
              <a:t>3.2.1. Настройка протокола RIP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3.2.1.4. Включение и проверка протокола RIPv2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09943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</a:rPr>
              <a:t>3.2. Протокол RIPv2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</a:rPr>
              <a:t>3.2.1. Настройка протокола RIP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3.2.1.5. Отключение автоматического объединения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24954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</a:rPr>
              <a:t>3.2. Протокол RIPv2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</a:rPr>
              <a:t>3.2.1. Настройка протокола RIP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3.2.1.6. Настройка пассивных интерфейсов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30341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</a:rPr>
              <a:t>3.2. Протокол RIPv2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</a:rPr>
              <a:t>3.2.1. Настройка протокола RIP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3.2.1.7. Распространение маршрута по умолчанию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38029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</a:rPr>
              <a:t>3.2. Протокол RIPv2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</a:rPr>
              <a:t>3.2.1. Настройка протокола RIP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3.2.1.8. Packet Tracer. Настройка протокола RIPv2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7888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0" dirty="0"/>
              <a:t>Программа Сетевой академии Cisco</a:t>
            </a:r>
          </a:p>
          <a:p>
            <a:pPr>
              <a:buFontTx/>
              <a:buNone/>
            </a:pPr>
            <a:r>
              <a:rPr lang="ru-RU" b="0" dirty="0"/>
              <a:t>Routing and Switching Essentials v6.0</a:t>
            </a:r>
          </a:p>
          <a:p>
            <a:pPr>
              <a:buFontTx/>
              <a:buNone/>
            </a:pPr>
            <a:r>
              <a:rPr lang="ru-RU" sz="1200" b="0" dirty="0"/>
              <a:t>Глава 3. Динамическая маршрутизация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03246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</a:rPr>
              <a:t>3.2. Протокол RIPv2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</a:rPr>
              <a:t>3.2.1. Настройка протокола RIP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3.2.1.9. Лабораторная работа. Настройка базового протокола RIPv2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99131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1200" b="0" dirty="0"/>
              <a:t>3. Динамическая маршрутизация</a:t>
            </a:r>
          </a:p>
          <a:p>
            <a:pPr>
              <a:buFontTx/>
              <a:buNone/>
            </a:pPr>
            <a:r>
              <a:rPr lang="ru-RU" sz="1200" b="0" dirty="0"/>
              <a:t>3.3. Таблица маршрутизации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84374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</a:rPr>
              <a:t>3.3. Таблица маршрутизации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</a:rPr>
              <a:t>3.3.1. Части записи маршрута IPv4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3.3.1.1. Записи таблицы маршрутизации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617461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3.3. Таблица маршрутизации</a:t>
            </a:r>
          </a:p>
          <a:p>
            <a:r>
              <a:rPr lang="ru-RU" smtClean="0"/>
              <a:t>3.3.1. Части записи маршрута IPv4</a:t>
            </a:r>
          </a:p>
          <a:p>
            <a:r>
              <a:rPr lang="ru-RU" smtClean="0"/>
              <a:t>3.3.1.2. Напрямую подключенные записи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128472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3.3. Таблица маршрутизации</a:t>
            </a:r>
          </a:p>
          <a:p>
            <a:r>
              <a:rPr lang="ru-RU" smtClean="0"/>
              <a:t>3.3.1. Части записи маршрута IPv4</a:t>
            </a:r>
          </a:p>
          <a:p>
            <a:r>
              <a:rPr lang="ru-RU" smtClean="0"/>
              <a:t>3.3.1.3. Записи удаленных сетей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45239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3.3. Таблица маршрутизации</a:t>
            </a:r>
          </a:p>
          <a:p>
            <a:r>
              <a:rPr lang="ru-RU" smtClean="0"/>
              <a:t>3.3.2. Динамически полученные маршруты IPv4</a:t>
            </a:r>
          </a:p>
          <a:p>
            <a:r>
              <a:rPr lang="ru-RU" smtClean="0"/>
              <a:t>3.3.2.1. Термины таблицы маршрутизации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79818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3.3. Таблица маршрутизации</a:t>
            </a:r>
          </a:p>
          <a:p>
            <a:r>
              <a:rPr lang="ru-RU" smtClean="0"/>
              <a:t>3.3.2. Динамически полученные маршруты IPv4</a:t>
            </a:r>
          </a:p>
          <a:p>
            <a:r>
              <a:rPr lang="ru-RU" smtClean="0"/>
              <a:t>3.3.2.2. Окончательный маршрут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12465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3.3. Таблица маршрутизации</a:t>
            </a:r>
          </a:p>
          <a:p>
            <a:r>
              <a:rPr lang="ru-RU" smtClean="0"/>
              <a:t>3.3.2. Динамически полученные маршруты IPv4</a:t>
            </a:r>
          </a:p>
          <a:p>
            <a:r>
              <a:rPr lang="ru-RU" smtClean="0"/>
              <a:t>3.3.2.3. Маршрут уровня 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27097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3.3. Таблица маршрутизации</a:t>
            </a:r>
          </a:p>
          <a:p>
            <a:r>
              <a:rPr lang="ru-RU" smtClean="0"/>
              <a:t>3.3.2. Динамически полученные маршруты IPv4</a:t>
            </a:r>
          </a:p>
          <a:p>
            <a:r>
              <a:rPr lang="ru-RU" smtClean="0"/>
              <a:t>3.3.2.4. Родительский маршрут уровня 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75557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3.3. Таблица маршрутизации</a:t>
            </a:r>
          </a:p>
          <a:p>
            <a:r>
              <a:rPr lang="ru-RU" smtClean="0"/>
              <a:t>3.3.2. Динамически полученные маршруты IPv4</a:t>
            </a:r>
          </a:p>
          <a:p>
            <a:r>
              <a:rPr lang="ru-RU" smtClean="0"/>
              <a:t>3.3.2.5. Дочерний маршрут уровня 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8919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A313ED8-785B-4D16-9B17-4143385249B9}" type="slidenum">
              <a:rPr lang="en-US" sz="800" b="0"/>
              <a:pPr algn="r"/>
              <a:t>4</a:t>
            </a:fld>
            <a:endParaRPr lang="ru-RU" sz="800" b="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874538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3.3. Таблица маршрутизации</a:t>
            </a:r>
          </a:p>
          <a:p>
            <a:r>
              <a:rPr lang="ru-RU" smtClean="0"/>
              <a:t>3.3.3. Процесс поиска маршрута IPv4</a:t>
            </a:r>
          </a:p>
          <a:p>
            <a:r>
              <a:rPr lang="ru-RU" smtClean="0"/>
              <a:t>3.3.3.1. Процесс поиска маршрута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37888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3.3. Таблица маршрутизации</a:t>
            </a:r>
          </a:p>
          <a:p>
            <a:r>
              <a:rPr lang="ru-RU" smtClean="0"/>
              <a:t>3.3.3. Процесс поиска маршрута IPv4</a:t>
            </a:r>
          </a:p>
          <a:p>
            <a:r>
              <a:rPr lang="ru-RU" smtClean="0"/>
              <a:t>3.3.3.2. Оптимальный маршрут — самое длинное совпадение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13700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3.3. Таблица маршрутизации</a:t>
            </a:r>
          </a:p>
          <a:p>
            <a:r>
              <a:rPr lang="ru-RU" smtClean="0"/>
              <a:t>3.3.4. Анализ таблицы маршрутизации IPv6</a:t>
            </a:r>
          </a:p>
          <a:p>
            <a:r>
              <a:rPr lang="ru-RU" smtClean="0"/>
              <a:t>3.3.4.1. Записи таблицы маршрутизации IPv6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22236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3.3. Таблица маршрутизации</a:t>
            </a:r>
          </a:p>
          <a:p>
            <a:r>
              <a:rPr lang="ru-RU" smtClean="0"/>
              <a:t>3.3.4. Анализ таблицы маршрутизации IPv6</a:t>
            </a:r>
          </a:p>
          <a:p>
            <a:r>
              <a:rPr lang="ru-RU" smtClean="0"/>
              <a:t>3.3.4.2. Напрямую подключенные записи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01288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3.3. Таблица маршрутизации</a:t>
            </a:r>
          </a:p>
          <a:p>
            <a:r>
              <a:rPr lang="ru-RU" smtClean="0"/>
              <a:t>3.3.4. Анализ таблицы маршрутизации IPv6</a:t>
            </a:r>
          </a:p>
          <a:p>
            <a:r>
              <a:rPr lang="ru-RU" smtClean="0"/>
              <a:t>3.3.4.3. Записи удаленных сетей IPv6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35062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1200" b="0" dirty="0"/>
              <a:t>3. Динамическая маршрутизация </a:t>
            </a:r>
          </a:p>
          <a:p>
            <a:pPr>
              <a:buFontTx/>
              <a:buNone/>
            </a:pPr>
            <a:r>
              <a:rPr lang="ru-RU" sz="1200" b="0" dirty="0"/>
              <a:t>3.4. Выводы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675273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3.4. Выводы</a:t>
            </a:r>
          </a:p>
          <a:p>
            <a:r>
              <a:rPr lang="ru-RU" smtClean="0"/>
              <a:t>3.4.1. Заключение</a:t>
            </a:r>
          </a:p>
          <a:p>
            <a:r>
              <a:rPr lang="ru-RU" smtClean="0"/>
              <a:t>3.4.1.2. Глава 3. Динамическая маршрутизация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16137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Глава 3. Динамическая маршрутизация</a:t>
            </a:r>
          </a:p>
          <a:p>
            <a:r>
              <a:rPr lang="ru-RU" smtClean="0"/>
              <a:t>Новые термины и команды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1863490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54137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A313ED8-785B-4D16-9B17-4143385249B9}" type="slidenum">
              <a:rPr lang="en-US" sz="800" b="0"/>
              <a:pPr algn="r"/>
              <a:t>5</a:t>
            </a:fld>
            <a:endParaRPr lang="ru-RU" sz="800" b="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16143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7" tIns="0" rIns="18817" bIns="0" anchor="b"/>
          <a:lstStyle>
            <a:lvl1pPr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ACE20BE7-F2F3-4E26-9454-50B18F790A4E}" type="slidenum">
              <a:rPr lang="en-US" sz="800" b="0">
                <a:ea typeface="ＭＳ Ｐゴシック" pitchFamily="34" charset="-128"/>
              </a:rPr>
              <a:pPr algn="r"/>
              <a:t>6</a:t>
            </a:fld>
            <a:endParaRPr lang="ru-RU" sz="800" b="0" dirty="0">
              <a:ea typeface="ＭＳ Ｐゴシック" pitchFamily="3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22613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391C207-9349-46D5-9D89-8ADDA5014D1F}" type="slidenum">
              <a:rPr lang="en-US" sz="800" b="0"/>
              <a:pPr algn="r"/>
              <a:t>7</a:t>
            </a:fld>
            <a:endParaRPr lang="ru-RU" sz="800" b="0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60579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391C207-9349-46D5-9D89-8ADDA5014D1F}" type="slidenum">
              <a:rPr lang="en-US" sz="800" b="0"/>
              <a:pPr algn="r"/>
              <a:t>8</a:t>
            </a:fld>
            <a:endParaRPr lang="ru-RU" sz="800" b="0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24546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391C207-9349-46D5-9D89-8ADDA5014D1F}" type="slidenum">
              <a:rPr lang="en-US" sz="800" b="0"/>
              <a:pPr algn="r"/>
              <a:t>9</a:t>
            </a:fld>
            <a:endParaRPr lang="ru-RU" sz="800" b="0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13784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086725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>
                <a:sym typeface="Arial" pitchFamily="34" charset="0"/>
              </a:rPr>
              <a:t>Third level</a:t>
            </a:r>
          </a:p>
          <a:p>
            <a:pPr lvl="3"/>
            <a:r>
              <a:rPr lang="en-US" dirty="0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653042546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974617842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6" name="Rectangle 4"/>
          <p:cNvSpPr>
            <a:spLocks noChangeArrowheads="1"/>
          </p:cNvSpPr>
          <p:nvPr userDrawn="1"/>
        </p:nvSpPr>
        <p:spPr bwMode="ltGray">
          <a:xfrm>
            <a:off x="4412140" y="4741653"/>
            <a:ext cx="4113387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kern="12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  <a:cs typeface="+mn-cs"/>
              </a:rPr>
              <a:t>© Cisco и/или ее дочерние компании, 2016. Все права защищены</a:t>
            </a:r>
            <a:r>
              <a:rPr lang="ru-RU" sz="600" kern="12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  <a:cs typeface="+mn-cs"/>
              </a:rPr>
              <a:t>.</a:t>
            </a:r>
            <a:r>
              <a:rPr lang="en-US" sz="600" kern="12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  <a:cs typeface="+mn-cs"/>
              </a:rPr>
              <a:t> </a:t>
            </a:r>
            <a:r>
              <a:rPr lang="ru-RU" sz="600" kern="12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  <a:cs typeface="+mn-cs"/>
              </a:rPr>
              <a:t>Конфиденциальная </a:t>
            </a:r>
            <a:r>
              <a:rPr lang="ru-RU" sz="600" kern="12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  <a:cs typeface="+mn-cs"/>
              </a:rPr>
              <a:t>информация Cisco</a:t>
            </a:r>
          </a:p>
        </p:txBody>
      </p:sp>
    </p:spTree>
    <p:extLst>
      <p:ext uri="{BB962C8B-B14F-4D97-AF65-F5344CB8AC3E}">
        <p14:creationId xmlns:p14="http://schemas.microsoft.com/office/powerpoint/2010/main" xmlns="" val="1890854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42967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xmlns="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3" name="Rectangle 4"/>
          <p:cNvSpPr>
            <a:spLocks noChangeArrowheads="1"/>
          </p:cNvSpPr>
          <p:nvPr userDrawn="1"/>
        </p:nvSpPr>
        <p:spPr bwMode="ltGray">
          <a:xfrm>
            <a:off x="4412140" y="4741653"/>
            <a:ext cx="4113387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dirty="0">
                <a:solidFill>
                  <a:schemeClr val="accent3">
                    <a:lumMod val="85000"/>
                  </a:schemeClr>
                </a:solidFill>
                <a:latin typeface="+mn-lt"/>
              </a:rPr>
              <a:t>© Cisco и/или ее дочерние компании, 2016. Все права защищены</a:t>
            </a:r>
            <a:r>
              <a:rPr lang="ru-RU" sz="600" dirty="0" smtClean="0">
                <a:solidFill>
                  <a:schemeClr val="accent3">
                    <a:lumMod val="85000"/>
                  </a:schemeClr>
                </a:solidFill>
                <a:latin typeface="+mn-lt"/>
              </a:rPr>
              <a:t>.</a:t>
            </a:r>
            <a:r>
              <a:rPr lang="en-US" sz="600" dirty="0" smtClean="0">
                <a:solidFill>
                  <a:schemeClr val="accent3">
                    <a:lumMod val="85000"/>
                  </a:schemeClr>
                </a:solidFill>
                <a:latin typeface="+mn-lt"/>
              </a:rPr>
              <a:t> </a:t>
            </a:r>
            <a:r>
              <a:rPr lang="ru-RU" sz="600" dirty="0" smtClean="0">
                <a:solidFill>
                  <a:schemeClr val="accent3">
                    <a:lumMod val="85000"/>
                  </a:schemeClr>
                </a:solidFill>
                <a:latin typeface="+mn-lt"/>
              </a:rPr>
              <a:t>Конфиденциальная </a:t>
            </a:r>
            <a:r>
              <a:rPr lang="ru-RU" sz="600" dirty="0">
                <a:solidFill>
                  <a:schemeClr val="accent3">
                    <a:lumMod val="85000"/>
                  </a:schemeClr>
                </a:solidFill>
                <a:latin typeface="+mn-lt"/>
              </a:rPr>
              <a:t>информация Cisco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tacad.com/group/communities/community-hom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netacad.com/group/communities/ccna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mtClean="0"/>
              <a:t>Материалы для инструктора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25765" y="2312276"/>
            <a:ext cx="6584635" cy="633204"/>
          </a:xfrm>
        </p:spPr>
        <p:txBody>
          <a:bodyPr/>
          <a:lstStyle/>
          <a:p>
            <a:r>
              <a:rPr lang="ru-RU" smtClean="0"/>
              <a:t>Глава 3. Динамическая маршрутизация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3829234" cy="902174"/>
          </a:xfrm>
        </p:spPr>
        <p:txBody>
          <a:bodyPr/>
          <a:lstStyle/>
          <a:p>
            <a:r>
              <a:rPr lang="ru-RU" smtClean="0"/>
              <a:t>CCNA Routing and Switching</a:t>
            </a:r>
          </a:p>
          <a:p>
            <a:r>
              <a:rPr lang="ru-RU" smtClean="0"/>
              <a:t>Routing and Switching Essentials v6.0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650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30000"/>
              </a:spcBef>
              <a:spcAft>
                <a:spcPts val="900"/>
              </a:spcAft>
              <a:defRPr/>
            </a:pPr>
            <a:r>
              <a:rPr lang="ru-RU" dirty="0" smtClean="0"/>
              <a:t>Дополнительные справочные материалы, содержащие различные стратегии обучения, в том числе планы занятий, описание аналогий для сложных понятий и темы обсуждений, доступны на веб-сайте сообщества сертифицированных сетевых специалистов (CCNA) по адресу </a:t>
            </a:r>
            <a:r>
              <a:rPr lang="ru-RU" dirty="0">
                <a:hlinkClick r:id="rId3"/>
              </a:rPr>
              <a:t>https://www.netacad.com/group/communities/community-home</a:t>
            </a:r>
            <a:r>
              <a:rPr lang="ru-RU" dirty="0" smtClean="0"/>
              <a:t>.</a:t>
            </a:r>
            <a:endParaRPr lang="ru-RU" dirty="0"/>
          </a:p>
          <a:p>
            <a:pPr>
              <a:spcBef>
                <a:spcPct val="30000"/>
              </a:spcBef>
              <a:spcAft>
                <a:spcPts val="900"/>
              </a:spcAft>
              <a:defRPr/>
            </a:pPr>
            <a:r>
              <a:rPr lang="ru-RU" dirty="0" smtClean="0"/>
              <a:t>Практические рекомендации специалистов со всего мира для обучения по программе CCNA Routing and Switching. </a:t>
            </a:r>
            <a:r>
              <a:rPr lang="ru-RU" dirty="0">
                <a:hlinkClick r:id="rId4"/>
              </a:rPr>
              <a:t>https://www.netacad.com/group/communities/ccna</a:t>
            </a:r>
            <a:endParaRPr lang="ru-RU" dirty="0"/>
          </a:p>
          <a:p>
            <a:pPr>
              <a:spcBef>
                <a:spcPct val="30000"/>
              </a:spcBef>
              <a:spcAft>
                <a:spcPts val="900"/>
              </a:spcAft>
              <a:defRPr/>
            </a:pPr>
            <a:r>
              <a:rPr lang="ru-RU" dirty="0" smtClean="0"/>
              <a:t>Если вы хотите поделиться с другими преподавателями планами занятий и другой полезной информацией, вы можете разместить её на сайте сообщества CCNA.</a:t>
            </a:r>
          </a:p>
          <a:p>
            <a:r>
              <a:rPr lang="ru-RU" dirty="0" smtClean="0"/>
              <a:t>Студенты могут записаться на курс </a:t>
            </a:r>
            <a:r>
              <a:rPr lang="ru-RU" b="1" dirty="0"/>
              <a:t>Introduction to Packet Tracer</a:t>
            </a:r>
            <a:r>
              <a:rPr lang="ru-RU" dirty="0" smtClean="0"/>
              <a:t> (для самостоятельного изучения).</a:t>
            </a:r>
          </a:p>
        </p:txBody>
      </p:sp>
      <p:sp>
        <p:nvSpPr>
          <p:cNvPr id="13314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Глава 3. Дополнительная помощь</a:t>
            </a:r>
          </a:p>
        </p:txBody>
      </p:sp>
    </p:spTree>
    <p:extLst>
      <p:ext uri="{BB962C8B-B14F-4D97-AF65-F5344CB8AC3E}">
        <p14:creationId xmlns:p14="http://schemas.microsoft.com/office/powerpoint/2010/main" xmlns="" val="184930198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8316802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Глава 3. Динамическая маршрутизация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3051469" cy="902174"/>
          </a:xfrm>
        </p:spPr>
        <p:txBody>
          <a:bodyPr/>
          <a:lstStyle/>
          <a:p>
            <a:r>
              <a:rPr lang="ru-RU" smtClean="0"/>
              <a:t>CCNA Routing and Switching</a:t>
            </a:r>
          </a:p>
          <a:p>
            <a:r>
              <a:rPr lang="ru-RU" smtClean="0"/>
              <a:t>Routing and Switching Essentials v6.0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293801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3.1. Протоколы динамической маршрутизации</a:t>
            </a:r>
          </a:p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ru-RU" sz="1350" dirty="0"/>
              <a:t>Объяснить функцию протоколов динамической маршрутизации.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ru-RU" dirty="0" smtClean="0"/>
              <a:t>Объясните назначение протоколов динамической маршрутизации.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ru-RU" dirty="0" smtClean="0"/>
              <a:t>Объясните использование динамической маршрутизации и статической маршрутизации.</a:t>
            </a:r>
          </a:p>
          <a:p>
            <a:r>
              <a:rPr lang="ru-RU" dirty="0"/>
              <a:t>3.2. Протокол RIPv2</a:t>
            </a:r>
          </a:p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ru-RU" sz="1350" dirty="0"/>
              <a:t>Внедрить RIPv2.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ru-RU" dirty="0"/>
              <a:t>Настройте протокол маршрутизации RIPv2.</a:t>
            </a:r>
          </a:p>
          <a:p>
            <a:r>
              <a:rPr lang="ru-RU" dirty="0"/>
              <a:t>3.3. Таблица маршрутизации</a:t>
            </a:r>
          </a:p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ru-RU" sz="1350" dirty="0"/>
              <a:t>определить источник маршрута, административную дистанцию и метрику для данного маршрута;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ru-RU" dirty="0" smtClean="0"/>
              <a:t>Объясните части записи в таблице маршрутизации IPv4 для заданного маршрута.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ru-RU" dirty="0" smtClean="0"/>
              <a:t>Объясните связь родительских и дочерних маршрутов в динамически построенной таблице маршрутизации.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ru-RU" dirty="0" smtClean="0"/>
              <a:t>Определите, какой маршрут будет использоваться для пересылки пакетов IPv4.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ru-RU" dirty="0" smtClean="0"/>
              <a:t>Определите, какой маршрут будет использоваться для пересылки пакетов IPv6.</a:t>
            </a:r>
          </a:p>
          <a:p>
            <a:pPr marL="280194" indent="-214313">
              <a:buFont typeface="Arial" panose="020B0604020202020204" pitchFamily="34" charset="0"/>
              <a:buChar char="•"/>
            </a:pPr>
            <a:endParaRPr lang="ru-RU" sz="1450" dirty="0"/>
          </a:p>
          <a:p>
            <a:pPr marL="469106" lvl="1" indent="-214313">
              <a:buFont typeface="Arial" panose="020B0604020202020204" pitchFamily="34" charset="0"/>
              <a:buChar char="•"/>
            </a:pPr>
            <a:endParaRPr lang="ru-RU" sz="1350" dirty="0"/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Глава 3. Разделы и цели</a:t>
            </a:r>
          </a:p>
        </p:txBody>
      </p:sp>
    </p:spTree>
    <p:extLst>
      <p:ext uri="{BB962C8B-B14F-4D97-AF65-F5344CB8AC3E}">
        <p14:creationId xmlns:p14="http://schemas.microsoft.com/office/powerpoint/2010/main" xmlns="" val="175886867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4" y="915409"/>
            <a:ext cx="8540832" cy="1802391"/>
          </a:xfrm>
        </p:spPr>
        <p:txBody>
          <a:bodyPr/>
          <a:lstStyle/>
          <a:p>
            <a:r>
              <a:rPr lang="ru-RU" dirty="0" smtClean="0"/>
              <a:t>3.1. Протоколы динамической маршрутизации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673099643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Обзор протокола динамической маршрутизации</a:t>
            </a:r>
            <a:r>
              <a:t/>
            </a:r>
            <a:br/>
            <a:r>
              <a:rPr lang="ru-RU" smtClean="0"/>
              <a:t>Обзор протокола динамической маршрутизации</a:t>
            </a:r>
            <a:endParaRPr lang="ru-RU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96617" y="2117834"/>
            <a:ext cx="8947383" cy="4155319"/>
          </a:xfrm>
        </p:spPr>
        <p:txBody>
          <a:bodyPr/>
          <a:lstStyle/>
          <a:p>
            <a:r>
              <a:rPr lang="ru-RU" altLang="en-US" sz="1600" dirty="0"/>
              <a:t>Протокол RIP был обновлен до версии RIPv2 для соответствия растущим потребностям сетевой среды</a:t>
            </a:r>
          </a:p>
          <a:p>
            <a:pPr lvl="1"/>
            <a:r>
              <a:rPr lang="ru-RU" altLang="en-US" dirty="0"/>
              <a:t>RIPv2 не масштабируется до современных крупных сетей </a:t>
            </a:r>
          </a:p>
          <a:p>
            <a:r>
              <a:rPr lang="ru-RU" altLang="en-US" sz="1600" dirty="0"/>
              <a:t>Протоколы маршрутизации, разработанные для обеспечения требований крупных сетей:</a:t>
            </a:r>
          </a:p>
          <a:p>
            <a:pPr lvl="1"/>
            <a:r>
              <a:rPr lang="ru-RU" altLang="en-US" dirty="0"/>
              <a:t>алгоритм выбора кратчайшего пути (OSPF); </a:t>
            </a:r>
          </a:p>
          <a:p>
            <a:pPr lvl="1"/>
            <a:r>
              <a:rPr lang="ru-RU" altLang="en-US" dirty="0"/>
              <a:t>протокол маршрутизации промежуточных систем (IS-IS);</a:t>
            </a:r>
          </a:p>
          <a:p>
            <a:pPr lvl="1"/>
            <a:r>
              <a:rPr lang="ru-RU" altLang="en-US" dirty="0"/>
              <a:t>Enhanced IGRP (EIGRP);</a:t>
            </a:r>
          </a:p>
          <a:p>
            <a:r>
              <a:rPr lang="ru-RU" altLang="en-US" sz="1600" dirty="0"/>
              <a:t>протокол граничного шлюза (BGP) используется между </a:t>
            </a:r>
            <a:r>
              <a:rPr lang="ru-RU" altLang="en-US" sz="1600" dirty="0" smtClean="0"/>
              <a:t>интернет-провайдерами</a:t>
            </a:r>
            <a:endParaRPr lang="ru-RU" altLang="en-US" sz="1200" dirty="0"/>
          </a:p>
        </p:txBody>
      </p:sp>
      <p:pic>
        <p:nvPicPr>
          <p:cNvPr id="2" name="Picture 1" descr="Routing and Switching Essentials - Mozilla Firefo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169" y="798944"/>
            <a:ext cx="6828636" cy="1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837481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Обзор протокола динамической маршрутизации</a:t>
            </a:r>
            <a:r>
              <a:t/>
            </a:r>
            <a:br/>
            <a:r>
              <a:rPr lang="ru-RU" smtClean="0"/>
              <a:t>Компоненты протокола динамической маршрутизации</a:t>
            </a:r>
            <a:endParaRPr lang="ru-RU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235669" y="798944"/>
            <a:ext cx="4908331" cy="4184536"/>
          </a:xfrm>
        </p:spPr>
        <p:txBody>
          <a:bodyPr/>
          <a:lstStyle/>
          <a:p>
            <a:r>
              <a:rPr lang="ru-RU" altLang="en-US" sz="1400" dirty="0"/>
              <a:t>Протоколы динамической маршрутизации используются для решения следующих задач:</a:t>
            </a:r>
          </a:p>
          <a:p>
            <a:pPr lvl="1"/>
            <a:r>
              <a:rPr lang="ru-RU" sz="1200" dirty="0" smtClean="0"/>
              <a:t>обнаружение удаленных сетей;</a:t>
            </a:r>
          </a:p>
          <a:p>
            <a:pPr lvl="1"/>
            <a:r>
              <a:rPr lang="ru-RU" sz="1200" dirty="0" smtClean="0"/>
              <a:t>обновление данных маршрутизации;</a:t>
            </a:r>
          </a:p>
          <a:p>
            <a:pPr lvl="1"/>
            <a:r>
              <a:rPr lang="ru-RU" sz="1200" dirty="0" smtClean="0"/>
              <a:t>выбор оптимального пути к сетям назначения;</a:t>
            </a:r>
          </a:p>
          <a:p>
            <a:pPr lvl="1"/>
            <a:r>
              <a:rPr lang="ru-RU" sz="1200" dirty="0" smtClean="0"/>
              <a:t>поиск нового оптимального пути в случае, если текущий путь недоступен.</a:t>
            </a:r>
            <a:endParaRPr lang="ru-RU" altLang="en-US" sz="1200" dirty="0"/>
          </a:p>
          <a:p>
            <a:r>
              <a:rPr lang="ru-RU" altLang="en-US" sz="1400" dirty="0"/>
              <a:t>Протоколы динамической маршрутизации включают в себя следующие компоненты:</a:t>
            </a:r>
          </a:p>
          <a:p>
            <a:pPr lvl="1"/>
            <a:r>
              <a:rPr lang="ru-RU" sz="1200" dirty="0" smtClean="0"/>
              <a:t>Структуры данных — таблицы или базы данных, хранящиеся в ОЗУ. </a:t>
            </a:r>
          </a:p>
          <a:p>
            <a:pPr lvl="1"/>
            <a:r>
              <a:rPr lang="ru-RU" sz="1200" dirty="0" smtClean="0"/>
              <a:t>Сообщения протокола маршрутизации — для обнаружения соседних маршрутизаторов, обмена </a:t>
            </a:r>
            <a:r>
              <a:rPr lang="ru-RU" sz="1200" smtClean="0"/>
              <a:t>информацией о маршрутах </a:t>
            </a:r>
            <a:r>
              <a:rPr lang="ru-RU" sz="1200" dirty="0" smtClean="0"/>
              <a:t>и поддержания точной информации о сети.</a:t>
            </a:r>
          </a:p>
          <a:p>
            <a:pPr lvl="1"/>
            <a:r>
              <a:rPr lang="ru-RU" sz="1200" dirty="0" smtClean="0"/>
              <a:t>Алгоритмы — для упрощения получения </a:t>
            </a:r>
            <a:r>
              <a:rPr lang="ru-RU" sz="1200" smtClean="0"/>
              <a:t>информации о маршрутизации </a:t>
            </a:r>
            <a:r>
              <a:rPr lang="ru-RU" sz="1200" dirty="0" smtClean="0"/>
              <a:t>и определения оптимального пути. </a:t>
            </a:r>
            <a:endParaRPr lang="ru-RU" altLang="en-US" sz="1200" dirty="0"/>
          </a:p>
        </p:txBody>
      </p:sp>
      <p:pic>
        <p:nvPicPr>
          <p:cNvPr id="3" name="Picture 2" descr="Routing and Switching Essentials - Mozilla Firefo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726" y="935420"/>
            <a:ext cx="3720219" cy="322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1736187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Сравнение динамической и статической маршрутизации</a:t>
            </a:r>
            <a:r>
              <a:t/>
            </a:r>
            <a:br/>
            <a:r>
              <a:rPr lang="ru-RU" smtClean="0"/>
              <a:t>Применение статической маршрутизации</a:t>
            </a:r>
            <a:endParaRPr lang="ru-RU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" y="809612"/>
            <a:ext cx="3710151" cy="3808108"/>
          </a:xfrm>
        </p:spPr>
        <p:txBody>
          <a:bodyPr/>
          <a:lstStyle/>
          <a:p>
            <a:r>
              <a:rPr lang="ru-RU" altLang="en-US" sz="1600" dirty="0"/>
              <a:t>В сетях часто используется сочетание статической </a:t>
            </a:r>
            <a:r>
              <a:rPr lang="ru-RU" altLang="en-US" sz="1600" dirty="0" smtClean="0"/>
              <a:t>и динамической </a:t>
            </a:r>
            <a:r>
              <a:rPr lang="ru-RU" altLang="en-US" sz="1600" dirty="0"/>
              <a:t>маршрутизации.</a:t>
            </a:r>
          </a:p>
          <a:p>
            <a:r>
              <a:rPr lang="ru-RU" altLang="en-US" sz="1600" dirty="0"/>
              <a:t>Статическая маршрутизация используется в следующих целях.</a:t>
            </a:r>
          </a:p>
          <a:p>
            <a:pPr lvl="1"/>
            <a:r>
              <a:rPr lang="ru-RU" altLang="en-US" dirty="0"/>
              <a:t>Упрощение обслуживания таблицы маршрутизации </a:t>
            </a:r>
            <a:r>
              <a:rPr lang="ru-RU" altLang="en-US" dirty="0" smtClean="0"/>
              <a:t>в небольших </a:t>
            </a:r>
            <a:r>
              <a:rPr lang="ru-RU" altLang="en-US" dirty="0"/>
              <a:t>сетях.</a:t>
            </a:r>
          </a:p>
          <a:p>
            <a:pPr lvl="1"/>
            <a:r>
              <a:rPr lang="ru-RU" altLang="en-US" dirty="0" smtClean="0"/>
              <a:t>Маршрутизация </a:t>
            </a:r>
            <a:r>
              <a:rPr lang="ru-RU" altLang="en-US" dirty="0"/>
              <a:t>к тупиковым сетям и от них.</a:t>
            </a:r>
          </a:p>
          <a:p>
            <a:pPr lvl="1"/>
            <a:r>
              <a:rPr lang="ru-RU" altLang="en-US" dirty="0"/>
              <a:t>Доступ к одному маршруту по умолчанию</a:t>
            </a:r>
            <a:r>
              <a:rPr lang="ru-RU" altLang="en-US" dirty="0" smtClean="0"/>
              <a:t>.</a:t>
            </a:r>
            <a:endParaRPr lang="ru-RU" altLang="en-US" sz="1200" dirty="0"/>
          </a:p>
        </p:txBody>
      </p:sp>
      <p:pic>
        <p:nvPicPr>
          <p:cNvPr id="2" name="Picture 1" descr="Routing and Switching Essentials - Mozilla Firefo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417" y="809612"/>
            <a:ext cx="5272549" cy="278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8007213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Сравнение динамической и статической маршрутизации</a:t>
            </a:r>
            <a:r>
              <a:t/>
            </a:r>
            <a:br/>
            <a:r>
              <a:rPr lang="ru-RU" smtClean="0"/>
              <a:t>Преимущества и недостатки статической маршрутизации</a:t>
            </a:r>
            <a:endParaRPr lang="ru-RU" altLang="en-US" dirty="0"/>
          </a:p>
        </p:txBody>
      </p:sp>
      <p:pic>
        <p:nvPicPr>
          <p:cNvPr id="3" name="Picture 2" descr="Routing and Switching Essentials - Mozilla Firefo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98" y="980500"/>
            <a:ext cx="8824084" cy="273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7730208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Сравнение динамической и статической маршрутизации</a:t>
            </a:r>
            <a:r>
              <a:t/>
            </a:r>
            <a:br/>
            <a:r>
              <a:rPr lang="ru-RU" smtClean="0"/>
              <a:t>Применение протоколов динамической маршрутизации</a:t>
            </a:r>
            <a:endParaRPr lang="ru-RU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433850" y="841143"/>
            <a:ext cx="3710151" cy="5637436"/>
          </a:xfrm>
        </p:spPr>
        <p:txBody>
          <a:bodyPr/>
          <a:lstStyle/>
          <a:p>
            <a:r>
              <a:rPr lang="ru-RU" altLang="en-US" sz="1800" dirty="0"/>
              <a:t>Динамическая маршрутизация является оптимальным выбором для больших сетей</a:t>
            </a:r>
          </a:p>
          <a:p>
            <a:r>
              <a:rPr lang="ru-RU" altLang="en-US" sz="1800" dirty="0"/>
              <a:t>Протоколы динамической маршрутизации помогают сетевым администраторам управлять сетью:</a:t>
            </a:r>
          </a:p>
          <a:p>
            <a:pPr lvl="1"/>
            <a:r>
              <a:rPr lang="ru-RU" altLang="en-US" sz="1600" dirty="0"/>
              <a:t>предоставляя резервные пути;</a:t>
            </a:r>
          </a:p>
          <a:p>
            <a:pPr lvl="1"/>
            <a:r>
              <a:rPr lang="ru-RU" altLang="en-US" sz="1600" dirty="0"/>
              <a:t>автоматически реализуя альтернативный путь при выходе канала из строя.</a:t>
            </a:r>
          </a:p>
          <a:p>
            <a:pPr lvl="1"/>
            <a:endParaRPr lang="ru-RU" altLang="en-US" dirty="0"/>
          </a:p>
          <a:p>
            <a:pPr lvl="1"/>
            <a:endParaRPr lang="ru-RU" altLang="en-US" dirty="0"/>
          </a:p>
          <a:p>
            <a:pPr marL="142875" lvl="1" indent="0">
              <a:buNone/>
            </a:pPr>
            <a:endParaRPr lang="ru-RU" altLang="en-US" dirty="0"/>
          </a:p>
          <a:p>
            <a:pPr lvl="1"/>
            <a:endParaRPr lang="ru-RU" altLang="en-US" dirty="0"/>
          </a:p>
          <a:p>
            <a:pPr lvl="1"/>
            <a:endParaRPr lang="ru-RU" altLang="en-US" dirty="0"/>
          </a:p>
          <a:p>
            <a:pPr lvl="1"/>
            <a:endParaRPr lang="ru-RU" altLang="en-US" dirty="0"/>
          </a:p>
          <a:p>
            <a:pPr lvl="1"/>
            <a:endParaRPr lang="ru-RU" altLang="en-US" dirty="0"/>
          </a:p>
          <a:p>
            <a:pPr lvl="1"/>
            <a:endParaRPr lang="ru-RU" altLang="en-US" dirty="0"/>
          </a:p>
          <a:p>
            <a:pPr lvl="1"/>
            <a:endParaRPr lang="ru-RU" altLang="en-US" dirty="0"/>
          </a:p>
          <a:p>
            <a:pPr lvl="1"/>
            <a:endParaRPr lang="ru-RU" altLang="en-US" dirty="0"/>
          </a:p>
          <a:p>
            <a:pPr lvl="1"/>
            <a:endParaRPr lang="ru-RU" altLang="en-US" dirty="0"/>
          </a:p>
          <a:p>
            <a:pPr lvl="1"/>
            <a:endParaRPr lang="ru-RU" altLang="en-US" dirty="0"/>
          </a:p>
        </p:txBody>
      </p:sp>
      <p:pic>
        <p:nvPicPr>
          <p:cNvPr id="3" name="Picture 2" descr="Routing and Switching Essentials - Mozilla Firefo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69" y="929978"/>
            <a:ext cx="5137025" cy="338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46590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Эта презентация PowerPoint состоит из двух частей:</a:t>
            </a:r>
          </a:p>
          <a:p>
            <a:r>
              <a:rPr lang="ru-RU" smtClean="0"/>
              <a:t>Руководство по планированию для инструкторов</a:t>
            </a:r>
            <a:endParaRPr lang="ru-RU" dirty="0"/>
          </a:p>
          <a:p>
            <a:pPr lvl="1"/>
            <a:r>
              <a:rPr lang="ru-RU" smtClean="0"/>
              <a:t>Ознакомительная информация по главе</a:t>
            </a:r>
          </a:p>
          <a:p>
            <a:pPr lvl="1"/>
            <a:r>
              <a:rPr lang="ru-RU" smtClean="0"/>
              <a:t>Методические пособия</a:t>
            </a:r>
          </a:p>
          <a:p>
            <a:r>
              <a:rPr lang="ru-RU" smtClean="0"/>
              <a:t>Презентация перед классом для инструктора</a:t>
            </a:r>
          </a:p>
          <a:p>
            <a:pPr lvl="1"/>
            <a:r>
              <a:rPr lang="ru-RU" smtClean="0"/>
              <a:t>Дополнительные слайды, которые можно использовать в классе</a:t>
            </a:r>
          </a:p>
          <a:p>
            <a:pPr lvl="1"/>
            <a:r>
              <a:rPr lang="ru-RU" smtClean="0"/>
              <a:t>Начало на слайде № 12</a:t>
            </a:r>
          </a:p>
          <a:p>
            <a:endParaRPr lang="ru-RU" dirty="0"/>
          </a:p>
          <a:p>
            <a:r>
              <a:rPr lang="ru-RU" b="1" dirty="0"/>
              <a:t>Примечание.</a:t>
            </a:r>
            <a:r>
              <a:rPr lang="ru-RU" smtClean="0"/>
              <a:t> Перед предоставлением общего доступа удалите руководство по планированию из данной презентации.</a:t>
            </a:r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Материалы для инструкторов. Глава 3. Руководство по планированию</a:t>
            </a:r>
          </a:p>
        </p:txBody>
      </p:sp>
    </p:spTree>
    <p:extLst>
      <p:ext uri="{BB962C8B-B14F-4D97-AF65-F5344CB8AC3E}">
        <p14:creationId xmlns:p14="http://schemas.microsoft.com/office/powerpoint/2010/main" xmlns="" val="3599581950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Сравнение динамической и статической маршрутизации</a:t>
            </a:r>
            <a:r>
              <a:t/>
            </a:r>
            <a:br/>
            <a:r>
              <a:rPr lang="ru-RU" smtClean="0"/>
              <a:t>Преимущества и недостатки динамической маршрутизации</a:t>
            </a:r>
            <a:endParaRPr lang="ru-RU" altLang="en-US" dirty="0"/>
          </a:p>
        </p:txBody>
      </p:sp>
      <p:pic>
        <p:nvPicPr>
          <p:cNvPr id="4" name="Content Placeholder 3" descr="Routing and Switching Essentials - Mozilla Firefox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491" y="1145754"/>
            <a:ext cx="8765020" cy="2291509"/>
          </a:xfrm>
        </p:spPr>
      </p:pic>
    </p:spTree>
    <p:extLst>
      <p:ext uri="{BB962C8B-B14F-4D97-AF65-F5344CB8AC3E}">
        <p14:creationId xmlns:p14="http://schemas.microsoft.com/office/powerpoint/2010/main" xmlns="" val="1844421469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ru-RU" smtClean="0"/>
              <a:t>3.2. Протокол RIPv2</a:t>
            </a:r>
          </a:p>
        </p:txBody>
      </p:sp>
    </p:spTree>
    <p:extLst>
      <p:ext uri="{BB962C8B-B14F-4D97-AF65-F5344CB8AC3E}">
        <p14:creationId xmlns:p14="http://schemas.microsoft.com/office/powerpoint/2010/main" xmlns="" val="799984126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4065" y="798945"/>
            <a:ext cx="4795797" cy="3121414"/>
          </a:xfrm>
        </p:spPr>
        <p:txBody>
          <a:bodyPr/>
          <a:lstStyle/>
          <a:p>
            <a:endParaRPr lang="ru-RU" dirty="0"/>
          </a:p>
          <a:p>
            <a:r>
              <a:rPr lang="ru-RU" sz="1600" dirty="0"/>
              <a:t>Чтобы включить протокол RIP версии 1, используйте команду </a:t>
            </a:r>
            <a:r>
              <a:rPr lang="ru-RU" sz="1600" b="1" dirty="0"/>
              <a:t>router rip</a:t>
            </a:r>
            <a:r>
              <a:rPr lang="ru-RU" sz="1600" dirty="0"/>
              <a:t>.</a:t>
            </a:r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sz="1600" dirty="0"/>
              <a:t>Чтобы отключить протокол RIP, используйте команду </a:t>
            </a:r>
            <a:r>
              <a:rPr lang="ru-RU" sz="1600" b="1" dirty="0"/>
              <a:t>no router rip</a:t>
            </a:r>
            <a:r>
              <a:rPr lang="ru-RU" sz="1600" dirty="0"/>
              <a:t>.</a:t>
            </a:r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Сравнение динамической и статической маршрутизации</a:t>
            </a:r>
            <a:r>
              <a:t/>
            </a:r>
            <a:br/>
            <a:r>
              <a:rPr lang="ru-RU" smtClean="0"/>
              <a:t>Режим конфигурации протокола RIP на маршрутизаторе</a:t>
            </a:r>
            <a:endParaRPr lang="ru-RU" altLang="en-US" dirty="0"/>
          </a:p>
        </p:txBody>
      </p:sp>
      <p:pic>
        <p:nvPicPr>
          <p:cNvPr id="5" name="Picture 4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40198" y="1850347"/>
            <a:ext cx="4603531" cy="935420"/>
          </a:xfrm>
          <a:prstGeom prst="rect">
            <a:avLst/>
          </a:prstGeom>
        </p:spPr>
      </p:pic>
      <p:pic>
        <p:nvPicPr>
          <p:cNvPr id="6" name="Picture 5" descr="Routing and Switching Essentials - Mozilla Firefox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0922" y="1124607"/>
            <a:ext cx="3964828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6831139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Настройка протокола RIP</a:t>
            </a:r>
            <a:r>
              <a:t/>
            </a:r>
            <a:br/>
            <a:r>
              <a:rPr lang="ru-RU" smtClean="0"/>
              <a:t>Объявление сетей</a:t>
            </a:r>
            <a:endParaRPr lang="ru-RU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433850" y="841143"/>
            <a:ext cx="3710151" cy="5637436"/>
          </a:xfrm>
        </p:spPr>
        <p:txBody>
          <a:bodyPr/>
          <a:lstStyle/>
          <a:p>
            <a:r>
              <a:rPr lang="ru-RU" altLang="en-US" sz="1800" dirty="0"/>
              <a:t>Команда </a:t>
            </a:r>
            <a:r>
              <a:rPr lang="ru-RU" altLang="en-US" sz="1800" b="1" dirty="0"/>
              <a:t>network </a:t>
            </a:r>
            <a:r>
              <a:rPr lang="ru-RU" altLang="en-US" sz="1800" i="1" dirty="0"/>
              <a:t>сетевой-адрес</a:t>
            </a:r>
            <a:r>
              <a:rPr lang="ru-RU" altLang="en-US" sz="1800" dirty="0"/>
              <a:t> режима конфигурации маршрутизатора:</a:t>
            </a:r>
          </a:p>
          <a:p>
            <a:pPr lvl="1"/>
            <a:r>
              <a:rPr lang="ru-RU" dirty="0" smtClean="0"/>
              <a:t>включает протокол RIP на всех интерфейсах, которые относятся к конкретной сети;</a:t>
            </a:r>
          </a:p>
          <a:p>
            <a:pPr lvl="1"/>
            <a:r>
              <a:rPr lang="ru-RU" dirty="0" smtClean="0"/>
              <a:t>объявляет сеть в обновлениях маршрутизации RIP, отправляемых другим маршрутизаторам каждые 30 секунд.</a:t>
            </a:r>
          </a:p>
          <a:p>
            <a:pPr lvl="1"/>
            <a:endParaRPr lang="ru-RU" altLang="en-US" dirty="0"/>
          </a:p>
          <a:p>
            <a:pPr marL="142875" lvl="1" indent="0">
              <a:buNone/>
            </a:pPr>
            <a:endParaRPr lang="ru-RU" altLang="en-US" dirty="0"/>
          </a:p>
          <a:p>
            <a:pPr marL="142875" lvl="1" indent="0">
              <a:buNone/>
            </a:pPr>
            <a:r>
              <a:rPr lang="ru-RU" altLang="en-US" b="1" dirty="0"/>
              <a:t>Примечание</a:t>
            </a:r>
            <a:r>
              <a:rPr lang="ru-RU" dirty="0" smtClean="0"/>
              <a:t>. Протокол RIPv1 является протоколом классовой маршрутизации для IPv4.</a:t>
            </a:r>
            <a:endParaRPr lang="ru-RU" altLang="en-US" dirty="0"/>
          </a:p>
          <a:p>
            <a:pPr lvl="1"/>
            <a:endParaRPr lang="ru-RU" altLang="en-US" dirty="0"/>
          </a:p>
        </p:txBody>
      </p:sp>
      <p:pic>
        <p:nvPicPr>
          <p:cNvPr id="2" name="Picture 1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99697" y="956443"/>
            <a:ext cx="5141357" cy="317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2978930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outing and Switching Essentials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097518" y="916662"/>
            <a:ext cx="3822345" cy="2488691"/>
          </a:xfrm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Настройка протокола RIP</a:t>
            </a:r>
            <a:r>
              <a:t/>
            </a:r>
            <a:br/>
            <a:r>
              <a:rPr lang="ru-RU" smtClean="0"/>
              <a:t>Проверка маршрутизации RIP</a:t>
            </a:r>
            <a:endParaRPr lang="ru-RU" altLang="en-US" dirty="0"/>
          </a:p>
        </p:txBody>
      </p:sp>
      <p:pic>
        <p:nvPicPr>
          <p:cNvPr id="3" name="Picture 2" descr="Routing and Switching Essentials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10209" y="906152"/>
            <a:ext cx="4722076" cy="30457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0208" y="3944799"/>
            <a:ext cx="4887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+mn-lt"/>
              </a:rPr>
              <a:t>Команда </a:t>
            </a:r>
            <a:r>
              <a:rPr lang="ru-RU" sz="1400" b="1" dirty="0">
                <a:solidFill>
                  <a:srgbClr val="000000"/>
                </a:solidFill>
                <a:latin typeface="+mn-lt"/>
              </a:rPr>
              <a:t>show ip protocols</a:t>
            </a:r>
            <a:r>
              <a:rPr lang="ru-RU" sz="1400" dirty="0">
                <a:solidFill>
                  <a:srgbClr val="000000"/>
                </a:solidFill>
                <a:latin typeface="+mn-lt"/>
              </a:rPr>
              <a:t> отображает протоколы маршрутизации IPv4, настроенные на маршрутизаторе.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97518" y="3412873"/>
            <a:ext cx="38223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+mn-lt"/>
              </a:rPr>
              <a:t>Команда </a:t>
            </a:r>
            <a:r>
              <a:rPr lang="ru-RU" sz="1400" b="1" dirty="0">
                <a:solidFill>
                  <a:srgbClr val="000000"/>
                </a:solidFill>
                <a:latin typeface="+mn-lt"/>
              </a:rPr>
              <a:t>show ip route</a:t>
            </a:r>
            <a:r>
              <a:rPr lang="ru-RU" sz="1400" dirty="0">
                <a:solidFill>
                  <a:srgbClr val="000000"/>
                </a:solidFill>
                <a:latin typeface="+mn-lt"/>
              </a:rPr>
              <a:t> отображает маршруты RIP, </a:t>
            </a:r>
            <a:r>
              <a:rPr lang="ru-RU" sz="1400">
                <a:solidFill>
                  <a:srgbClr val="000000"/>
                </a:solidFill>
                <a:latin typeface="+mn-lt"/>
              </a:rPr>
              <a:t>добавленные </a:t>
            </a:r>
            <a:r>
              <a:rPr lang="ru-RU" sz="1400" smtClean="0">
                <a:solidFill>
                  <a:srgbClr val="000000"/>
                </a:solidFill>
                <a:latin typeface="+mn-lt"/>
              </a:rPr>
              <a:t>в таблицу </a:t>
            </a:r>
            <a:r>
              <a:rPr lang="ru-RU" sz="1400" dirty="0">
                <a:solidFill>
                  <a:srgbClr val="000000"/>
                </a:solidFill>
                <a:latin typeface="+mn-lt"/>
              </a:rPr>
              <a:t>маршрутизации.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1200336044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Настройка протокола RIP</a:t>
            </a:r>
            <a:r>
              <a:t/>
            </a:r>
            <a:br/>
            <a:r>
              <a:rPr lang="ru-RU" smtClean="0"/>
              <a:t>Включение и проверка RIPv2</a:t>
            </a:r>
            <a:endParaRPr lang="ru-RU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150476" y="841143"/>
            <a:ext cx="3993525" cy="4028037"/>
          </a:xfrm>
        </p:spPr>
        <p:txBody>
          <a:bodyPr/>
          <a:lstStyle/>
          <a:p>
            <a:r>
              <a:rPr lang="ru-RU" altLang="en-US" sz="1800" dirty="0"/>
              <a:t>Для включения RIPv2 используйте команду </a:t>
            </a:r>
            <a:r>
              <a:rPr lang="en-US" altLang="en-US" sz="1800" dirty="0" smtClean="0"/>
              <a:t/>
            </a:r>
            <a:br>
              <a:rPr lang="en-US" altLang="en-US" sz="1800" dirty="0" smtClean="0"/>
            </a:br>
            <a:r>
              <a:rPr lang="ru-RU" altLang="en-US" sz="1800" dirty="0" smtClean="0"/>
              <a:t>режима </a:t>
            </a:r>
            <a:r>
              <a:rPr lang="ru-RU" altLang="en-US" sz="1800" dirty="0"/>
              <a:t>конфигурации маршрутизатора</a:t>
            </a:r>
            <a:r>
              <a:rPr lang="ru-RU" altLang="en-US" sz="1800" b="1" dirty="0"/>
              <a:t> version 2</a:t>
            </a:r>
            <a:r>
              <a:rPr lang="ru-RU" altLang="en-US" sz="1800" dirty="0"/>
              <a:t>.</a:t>
            </a:r>
          </a:p>
          <a:p>
            <a:r>
              <a:rPr lang="ru-RU" altLang="en-US" sz="1800" dirty="0"/>
              <a:t>Чтобы проверить, настроен ли протокол RIPv2, используйте команду</a:t>
            </a:r>
            <a:r>
              <a:rPr lang="ru-RU" altLang="en-US" sz="1800" b="1" dirty="0"/>
              <a:t> show ip protocols</a:t>
            </a:r>
            <a:r>
              <a:rPr lang="ru-RU" altLang="en-US" sz="1800" dirty="0"/>
              <a:t>.</a:t>
            </a:r>
          </a:p>
          <a:p>
            <a:r>
              <a:rPr lang="ru-RU" altLang="en-US" sz="1800" dirty="0"/>
              <a:t>Чтобы проверить маршруты RIPv2 в таблице маршрутизации, используйте команду</a:t>
            </a:r>
            <a:r>
              <a:rPr lang="ru-RU" altLang="en-US" sz="1800" b="1" dirty="0"/>
              <a:t> show ip route</a:t>
            </a:r>
            <a:r>
              <a:rPr lang="ru-RU" altLang="en-US" sz="1800" dirty="0" smtClean="0"/>
              <a:t>.</a:t>
            </a:r>
            <a:endParaRPr lang="ru-RU" altLang="en-US" sz="1800" dirty="0"/>
          </a:p>
        </p:txBody>
      </p:sp>
      <p:pic>
        <p:nvPicPr>
          <p:cNvPr id="3" name="Picture 2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04800" y="945931"/>
            <a:ext cx="4845676" cy="322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6696909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Настройка протокола RIP</a:t>
            </a:r>
            <a:r>
              <a:t/>
            </a:r>
            <a:br/>
            <a:r>
              <a:rPr lang="ru-RU" smtClean="0"/>
              <a:t>Отключение автоматического объединения</a:t>
            </a:r>
            <a:endParaRPr lang="ru-RU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55614" y="860460"/>
            <a:ext cx="3788388" cy="4302357"/>
          </a:xfrm>
        </p:spPr>
        <p:txBody>
          <a:bodyPr/>
          <a:lstStyle/>
          <a:p>
            <a:pPr>
              <a:lnSpc>
                <a:spcPct val="96000"/>
              </a:lnSpc>
            </a:pPr>
            <a:r>
              <a:rPr lang="ru-RU" altLang="en-US" sz="1800" dirty="0"/>
              <a:t>Протокол RIPv2 автоматически суммирует сети на границах основной сети.</a:t>
            </a:r>
          </a:p>
          <a:p>
            <a:pPr>
              <a:lnSpc>
                <a:spcPct val="96000"/>
              </a:lnSpc>
            </a:pPr>
            <a:r>
              <a:rPr lang="ru-RU" altLang="en-US" sz="1800" dirty="0"/>
              <a:t>Чтобы отключить автоматическое объединение, используйте команду </a:t>
            </a:r>
            <a:r>
              <a:rPr lang="en-US" altLang="en-US" sz="1800" dirty="0" smtClean="0"/>
              <a:t/>
            </a:r>
            <a:br>
              <a:rPr lang="en-US" altLang="en-US" sz="1800" dirty="0" smtClean="0"/>
            </a:br>
            <a:r>
              <a:rPr lang="ru-RU" altLang="en-US" sz="1800" dirty="0" smtClean="0"/>
              <a:t>режима </a:t>
            </a:r>
            <a:r>
              <a:rPr lang="ru-RU" altLang="en-US" sz="1800" dirty="0"/>
              <a:t>конфигурации маршрутизатора </a:t>
            </a:r>
            <a:r>
              <a:rPr lang="ru-RU" altLang="en-US" sz="1800" b="1" dirty="0"/>
              <a:t>no </a:t>
            </a:r>
            <a:r>
              <a:rPr lang="en-US" altLang="en-US" sz="1800" b="1" dirty="0" smtClean="0"/>
              <a:t/>
            </a:r>
            <a:br>
              <a:rPr lang="en-US" altLang="en-US" sz="1800" b="1" dirty="0" smtClean="0"/>
            </a:br>
            <a:r>
              <a:rPr lang="ru-RU" altLang="en-US" sz="1800" b="1" dirty="0" smtClean="0"/>
              <a:t>auto-summary</a:t>
            </a:r>
            <a:r>
              <a:rPr lang="ru-RU" altLang="en-US" sz="1800" dirty="0"/>
              <a:t>.</a:t>
            </a:r>
          </a:p>
          <a:p>
            <a:pPr>
              <a:lnSpc>
                <a:spcPct val="96000"/>
              </a:lnSpc>
            </a:pPr>
            <a:r>
              <a:rPr lang="ru-RU" altLang="en-US" sz="1800" dirty="0"/>
              <a:t>Чтобы проверить, отключено ли автоматическое суммирование, используйте команду</a:t>
            </a:r>
            <a:r>
              <a:rPr lang="ru-RU" altLang="en-US" sz="1800" b="1" dirty="0"/>
              <a:t> show ip protocols</a:t>
            </a:r>
            <a:r>
              <a:rPr lang="ru-RU" altLang="en-US" sz="1800" dirty="0" smtClean="0"/>
              <a:t>.</a:t>
            </a:r>
            <a:endParaRPr lang="ru-RU" altLang="en-US" dirty="0"/>
          </a:p>
          <a:p>
            <a:pPr lvl="1">
              <a:lnSpc>
                <a:spcPct val="96000"/>
              </a:lnSpc>
            </a:pPr>
            <a:endParaRPr lang="ru-RU" altLang="en-US" dirty="0"/>
          </a:p>
          <a:p>
            <a:pPr lvl="1">
              <a:lnSpc>
                <a:spcPct val="96000"/>
              </a:lnSpc>
            </a:pPr>
            <a:endParaRPr lang="ru-RU" altLang="en-US" dirty="0"/>
          </a:p>
        </p:txBody>
      </p:sp>
      <p:pic>
        <p:nvPicPr>
          <p:cNvPr id="4" name="Picture 3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6635" y="945931"/>
            <a:ext cx="5218978" cy="342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5958279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-27187"/>
            <a:ext cx="9144000" cy="757551"/>
          </a:xfrm>
        </p:spPr>
        <p:txBody>
          <a:bodyPr/>
          <a:lstStyle/>
          <a:p>
            <a:r>
              <a:rPr lang="ru-RU" altLang="en-US" sz="1400" dirty="0"/>
              <a:t>Настройка протокола RIP</a:t>
            </a:r>
            <a:r>
              <a:rPr sz="2000" dirty="0"/>
              <a:t/>
            </a:r>
            <a:br>
              <a:rPr sz="2000" dirty="0"/>
            </a:br>
            <a:r>
              <a:rPr lang="ru-RU" sz="1800" dirty="0" smtClean="0"/>
              <a:t>Настройка пассивных интерфейсов</a:t>
            </a:r>
            <a:endParaRPr lang="ru-RU" altLang="en-US" sz="1800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09371" y="765893"/>
            <a:ext cx="4136809" cy="4274737"/>
          </a:xfrm>
        </p:spPr>
        <p:txBody>
          <a:bodyPr/>
          <a:lstStyle/>
          <a:p>
            <a:r>
              <a:rPr lang="ru-RU" altLang="en-US" sz="1400" dirty="0"/>
              <a:t>Обновления RIP:</a:t>
            </a:r>
          </a:p>
          <a:p>
            <a:pPr lvl="1"/>
            <a:r>
              <a:rPr lang="ru-RU" sz="1200" dirty="0" smtClean="0"/>
              <a:t>по умолчанию пересылаются на все интерфейсы с поддержкой протокола RIP;</a:t>
            </a:r>
          </a:p>
          <a:p>
            <a:pPr lvl="1"/>
            <a:r>
              <a:rPr lang="ru-RU" sz="1200" dirty="0" smtClean="0"/>
              <a:t>необходимо отправлять только на интерфейсы, подключенные к другим </a:t>
            </a:r>
            <a:r>
              <a:rPr lang="ru-RU" sz="1200" smtClean="0"/>
              <a:t>маршрутизаторам с поддержкой </a:t>
            </a:r>
            <a:r>
              <a:rPr lang="ru-RU" sz="1200" dirty="0" smtClean="0"/>
              <a:t>протокола RIP.</a:t>
            </a:r>
          </a:p>
          <a:p>
            <a:r>
              <a:rPr lang="ru-RU" altLang="en-US" sz="1400" dirty="0"/>
              <a:t>Отправка обновлений RIP </a:t>
            </a:r>
            <a:r>
              <a:rPr lang="ru-RU" altLang="en-US" sz="1400" dirty="0" smtClean="0"/>
              <a:t>в локальные </a:t>
            </a:r>
            <a:r>
              <a:rPr lang="ru-RU" altLang="en-US" sz="1400" dirty="0"/>
              <a:t>сети снижает пропускную способность, растрачивает ресурсы </a:t>
            </a:r>
            <a:r>
              <a:rPr lang="ru-RU" altLang="en-US" sz="1400" dirty="0" smtClean="0"/>
              <a:t>и представляет </a:t>
            </a:r>
            <a:r>
              <a:rPr lang="ru-RU" altLang="en-US" sz="1400" dirty="0"/>
              <a:t>риск безопасности</a:t>
            </a:r>
            <a:r>
              <a:rPr lang="ru-RU" sz="1400" dirty="0" smtClean="0"/>
              <a:t>.</a:t>
            </a:r>
          </a:p>
          <a:p>
            <a:r>
              <a:rPr lang="ru-RU" altLang="en-US" sz="1400" dirty="0"/>
              <a:t>Чтобы остановить пересылку обновлений из интерфейса, используйте команду конфигурации маршрутизатора </a:t>
            </a:r>
            <a:r>
              <a:rPr lang="ru-RU" altLang="en-US" sz="1400" b="1" dirty="0"/>
              <a:t>passive-interface</a:t>
            </a:r>
            <a:r>
              <a:rPr lang="ru-RU" altLang="en-US" sz="1400" dirty="0"/>
              <a:t>. Эту сеть можно будет по-прежнему объявлять для других маршрутизаторов</a:t>
            </a:r>
            <a:r>
              <a:rPr lang="ru-RU" altLang="en-US" sz="1400" dirty="0" smtClean="0"/>
              <a:t>.</a:t>
            </a:r>
            <a:endParaRPr lang="ru-RU" altLang="en-US" sz="1200" dirty="0"/>
          </a:p>
        </p:txBody>
      </p:sp>
      <p:pic>
        <p:nvPicPr>
          <p:cNvPr id="5" name="Picture 4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572001" y="1919657"/>
            <a:ext cx="4162097" cy="2784300"/>
          </a:xfrm>
          <a:prstGeom prst="rect">
            <a:avLst/>
          </a:prstGeom>
        </p:spPr>
      </p:pic>
      <p:pic>
        <p:nvPicPr>
          <p:cNvPr id="6" name="Picture 5" descr="Routing and Switching Essentials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246180" y="509244"/>
            <a:ext cx="4545724" cy="129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878795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Настройка протокола RIP</a:t>
            </a:r>
            <a:r>
              <a:t/>
            </a:r>
            <a:br/>
            <a:r>
              <a:rPr lang="ru-RU" smtClean="0"/>
              <a:t>Распространение маршрута по умолчанию</a:t>
            </a:r>
            <a:endParaRPr lang="ru-RU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022459" y="721825"/>
            <a:ext cx="3972914" cy="5637436"/>
          </a:xfrm>
        </p:spPr>
        <p:txBody>
          <a:bodyPr/>
          <a:lstStyle/>
          <a:p>
            <a:r>
              <a:rPr lang="ru-RU" altLang="en-US" sz="1800" dirty="0"/>
              <a:t>На схеме показан статический маршрут в Интернет по умолчанию, настроенный на маршрутизаторе R1.</a:t>
            </a:r>
          </a:p>
          <a:p>
            <a:r>
              <a:rPr lang="ru-RU" altLang="en-US" sz="1800" dirty="0"/>
              <a:t>Команда конфигурации маршрутизатора </a:t>
            </a:r>
            <a:r>
              <a:rPr lang="ru-RU" altLang="en-US" sz="1800" b="1" dirty="0"/>
              <a:t>default-information originate</a:t>
            </a:r>
            <a:r>
              <a:rPr lang="ru-RU" altLang="en-US" sz="1800" dirty="0"/>
              <a:t> указывает маршрутизатору R1 отправлять информацию статического маршрута по </a:t>
            </a:r>
            <a:r>
              <a:rPr lang="ru-RU" altLang="en-US" sz="1800"/>
              <a:t>умолчанию </a:t>
            </a:r>
            <a:r>
              <a:rPr lang="ru-RU" altLang="en-US" sz="1800" smtClean="0"/>
              <a:t>в обновлениях </a:t>
            </a:r>
            <a:r>
              <a:rPr lang="ru-RU" altLang="en-US" sz="1800" dirty="0"/>
              <a:t>RIP.</a:t>
            </a:r>
          </a:p>
          <a:p>
            <a:pPr marL="142875" lvl="1" indent="0">
              <a:buNone/>
            </a:pPr>
            <a:endParaRPr lang="ru-RU" altLang="en-US" dirty="0"/>
          </a:p>
          <a:p>
            <a:pPr lvl="1"/>
            <a:endParaRPr lang="ru-RU" altLang="en-US" dirty="0"/>
          </a:p>
          <a:p>
            <a:pPr lvl="1"/>
            <a:endParaRPr lang="ru-RU" altLang="en-US" dirty="0"/>
          </a:p>
          <a:p>
            <a:pPr lvl="1"/>
            <a:endParaRPr lang="ru-RU" altLang="en-US" dirty="0"/>
          </a:p>
          <a:p>
            <a:pPr lvl="1"/>
            <a:endParaRPr lang="ru-RU" altLang="en-US" dirty="0"/>
          </a:p>
          <a:p>
            <a:pPr lvl="1"/>
            <a:endParaRPr lang="ru-RU" altLang="en-US" dirty="0"/>
          </a:p>
          <a:p>
            <a:pPr lvl="1"/>
            <a:endParaRPr lang="ru-RU" altLang="en-US" dirty="0"/>
          </a:p>
        </p:txBody>
      </p:sp>
      <p:pic>
        <p:nvPicPr>
          <p:cNvPr id="2" name="Picture 1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50335" y="2297238"/>
            <a:ext cx="4022061" cy="2696405"/>
          </a:xfrm>
          <a:prstGeom prst="rect">
            <a:avLst/>
          </a:prstGeom>
        </p:spPr>
      </p:pic>
      <p:pic>
        <p:nvPicPr>
          <p:cNvPr id="3" name="Picture 2" descr="Routing and Switching Essentials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44937" y="798944"/>
            <a:ext cx="4628895" cy="136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309296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Настройка протокола RIP</a:t>
            </a:r>
            <a:r>
              <a:t/>
            </a:r>
            <a:br/>
            <a:r>
              <a:rPr lang="ru-RU" smtClean="0"/>
              <a:t>Packet Tracer. Настройка протокола RIPv2</a:t>
            </a:r>
            <a:endParaRPr lang="ru-RU" altLang="en-US" dirty="0"/>
          </a:p>
        </p:txBody>
      </p:sp>
      <p:pic>
        <p:nvPicPr>
          <p:cNvPr id="5" name="Content Placeholder 4" descr="3.2.1.8 Packet Tracer - Configuring RIPv2 Instructions.pdf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545884" y="881349"/>
            <a:ext cx="3282040" cy="3999123"/>
          </a:xfrm>
        </p:spPr>
      </p:pic>
      <p:sp>
        <p:nvSpPr>
          <p:cNvPr id="6" name="Rectangle 5"/>
          <p:cNvSpPr/>
          <p:nvPr/>
        </p:nvSpPr>
        <p:spPr>
          <a:xfrm>
            <a:off x="2511846" y="881349"/>
            <a:ext cx="3316077" cy="3999123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142200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ru-RU" smtClean="0"/>
              <a:t>Глава 3. Динамическая маршрутизация</a:t>
            </a:r>
          </a:p>
        </p:txBody>
      </p:sp>
      <p:sp>
        <p:nvSpPr>
          <p:cNvPr id="3" name="Rectangle 2"/>
          <p:cNvSpPr/>
          <p:nvPr/>
        </p:nvSpPr>
        <p:spPr>
          <a:xfrm>
            <a:off x="628650" y="34360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Routing and Switching Essentials v6.0.</a:t>
            </a:r>
            <a:r>
              <a:t/>
            </a:r>
            <a:br/>
            <a:r>
              <a:rPr lang="ru-RU" b="1" dirty="0"/>
              <a:t>Руководство по планированию</a:t>
            </a:r>
          </a:p>
        </p:txBody>
      </p:sp>
    </p:spTree>
    <p:extLst>
      <p:ext uri="{BB962C8B-B14F-4D97-AF65-F5344CB8AC3E}">
        <p14:creationId xmlns:p14="http://schemas.microsoft.com/office/powerpoint/2010/main" xmlns="" val="914249568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3.2.1.9 Lab - Configuring Basic RIPv2.pdf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566931" y="982153"/>
            <a:ext cx="3243942" cy="3709377"/>
          </a:xfrm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Настройка протокола RIP</a:t>
            </a:r>
            <a:r>
              <a:t/>
            </a:r>
            <a:br/>
            <a:r>
              <a:rPr lang="ru-RU" smtClean="0"/>
              <a:t>Лабораторная работа. Настройка базового протокола RIPv2</a:t>
            </a:r>
            <a:endParaRPr lang="ru-RU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2511846" y="881349"/>
            <a:ext cx="3316077" cy="3999123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8085082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4" y="915409"/>
            <a:ext cx="8498975" cy="1802391"/>
          </a:xfrm>
        </p:spPr>
        <p:txBody>
          <a:bodyPr/>
          <a:lstStyle/>
          <a:p>
            <a:r>
              <a:rPr lang="ru-RU" dirty="0" smtClean="0"/>
              <a:t>3.3. Таблица маршрутизации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1553974206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Части записи маршрута IPv4</a:t>
            </a:r>
            <a:r>
              <a:t/>
            </a:r>
            <a:br/>
            <a:r>
              <a:rPr lang="ru-RU" smtClean="0"/>
              <a:t>Записи таблицы маршрутизации</a:t>
            </a:r>
            <a:endParaRPr lang="ru-RU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022459" y="721825"/>
            <a:ext cx="3972914" cy="5637436"/>
          </a:xfrm>
        </p:spPr>
        <p:txBody>
          <a:bodyPr/>
          <a:lstStyle/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5" name="Picture 4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04348" y="1072277"/>
            <a:ext cx="4586721" cy="2534048"/>
          </a:xfrm>
          <a:prstGeom prst="rect">
            <a:avLst/>
          </a:prstGeom>
        </p:spPr>
      </p:pic>
      <p:pic>
        <p:nvPicPr>
          <p:cNvPr id="6" name="Picture 5" descr="Routing and Switching Essentials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873831" y="1166870"/>
            <a:ext cx="3931762" cy="19757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3831" y="3267771"/>
            <a:ext cx="3604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+mn-lt"/>
              </a:rPr>
              <a:t>Таблица маршрутизации для R1</a:t>
            </a:r>
          </a:p>
        </p:txBody>
      </p:sp>
    </p:spTree>
    <p:extLst>
      <p:ext uri="{BB962C8B-B14F-4D97-AF65-F5344CB8AC3E}">
        <p14:creationId xmlns:p14="http://schemas.microsoft.com/office/powerpoint/2010/main" xmlns="" val="4023100935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Части записи маршрута IPv4</a:t>
            </a:r>
            <a:r>
              <a:t/>
            </a:r>
            <a:br/>
            <a:r>
              <a:rPr lang="ru-RU" smtClean="0"/>
              <a:t>Записи с прямым подключением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3751" y="713004"/>
            <a:ext cx="4430249" cy="3519012"/>
          </a:xfrm>
        </p:spPr>
        <p:txBody>
          <a:bodyPr/>
          <a:lstStyle/>
          <a:p>
            <a:pPr>
              <a:lnSpc>
                <a:spcPct val="98000"/>
              </a:lnSpc>
            </a:pPr>
            <a:r>
              <a:rPr lang="ru-RU" altLang="en-US" sz="1400" dirty="0"/>
              <a:t>Подключенные напрямую сети (C) автоматически добавляются </a:t>
            </a:r>
            <a:r>
              <a:rPr lang="ru-RU" altLang="en-US" sz="1400" dirty="0" smtClean="0"/>
              <a:t>в таблицу </a:t>
            </a:r>
            <a:r>
              <a:rPr lang="ru-RU" altLang="en-US" sz="1400" dirty="0"/>
              <a:t>маршрутизации после настройки и включения интерфейса.</a:t>
            </a:r>
          </a:p>
          <a:p>
            <a:pPr>
              <a:lnSpc>
                <a:spcPct val="98000"/>
              </a:lnSpc>
            </a:pPr>
            <a:r>
              <a:rPr lang="ru-RU" altLang="en-US" sz="1400" dirty="0"/>
              <a:t>Записи содержат следующую информацию:</a:t>
            </a:r>
          </a:p>
          <a:p>
            <a:pPr lvl="1">
              <a:lnSpc>
                <a:spcPct val="98000"/>
              </a:lnSpc>
            </a:pPr>
            <a:r>
              <a:rPr lang="ru-RU" sz="1200" dirty="0" smtClean="0"/>
              <a:t>Источник маршрута — как был получен маршрут.</a:t>
            </a:r>
          </a:p>
          <a:p>
            <a:pPr lvl="1">
              <a:lnSpc>
                <a:spcPct val="98000"/>
              </a:lnSpc>
            </a:pPr>
            <a:r>
              <a:rPr lang="ru-RU" sz="1200" dirty="0" smtClean="0"/>
              <a:t>Сеть назначения — удаленная сеть.</a:t>
            </a:r>
          </a:p>
          <a:p>
            <a:pPr lvl="1">
              <a:lnSpc>
                <a:spcPct val="98000"/>
              </a:lnSpc>
            </a:pPr>
            <a:r>
              <a:rPr lang="ru-RU" sz="1200" dirty="0" smtClean="0"/>
              <a:t>Исходящий интерфейс — выходной интерфейс, используемый для пересылки пакетов в место назначения.</a:t>
            </a:r>
          </a:p>
          <a:p>
            <a:pPr>
              <a:lnSpc>
                <a:spcPct val="98000"/>
              </a:lnSpc>
            </a:pPr>
            <a:r>
              <a:rPr lang="ru-RU" altLang="en-US" sz="1400" dirty="0"/>
              <a:t>К числу других записей источника маршрута относятся:</a:t>
            </a:r>
          </a:p>
          <a:p>
            <a:pPr lvl="1">
              <a:lnSpc>
                <a:spcPct val="98000"/>
              </a:lnSpc>
            </a:pPr>
            <a:r>
              <a:rPr lang="ru-RU" sz="1200" dirty="0" smtClean="0"/>
              <a:t>S — статический маршрут</a:t>
            </a:r>
          </a:p>
          <a:p>
            <a:pPr lvl="1">
              <a:lnSpc>
                <a:spcPct val="98000"/>
              </a:lnSpc>
            </a:pPr>
            <a:r>
              <a:rPr lang="ru-RU" sz="1200" dirty="0" smtClean="0"/>
              <a:t>D — протокол маршрутизации EIGRP</a:t>
            </a:r>
          </a:p>
          <a:p>
            <a:pPr lvl="1">
              <a:lnSpc>
                <a:spcPct val="98000"/>
              </a:lnSpc>
            </a:pPr>
            <a:r>
              <a:rPr lang="ru-RU" sz="1200" dirty="0" smtClean="0"/>
              <a:t>O — протокол маршрутизации OSPF</a:t>
            </a:r>
          </a:p>
          <a:p>
            <a:pPr lvl="1">
              <a:lnSpc>
                <a:spcPct val="98000"/>
              </a:lnSpc>
            </a:pPr>
            <a:r>
              <a:rPr lang="ru-RU" sz="1200" dirty="0" smtClean="0"/>
              <a:t>R — протокол маршрутизации RIP</a:t>
            </a:r>
            <a:endParaRPr lang="ru-RU" altLang="en-US" sz="1650" b="1" dirty="0"/>
          </a:p>
        </p:txBody>
      </p:sp>
      <p:pic>
        <p:nvPicPr>
          <p:cNvPr id="2" name="Picture 1" descr="Routing and Switching Essentials - Mozilla Firefo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04" y="1261241"/>
            <a:ext cx="4484964" cy="231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6946885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Части записи маршрута IPv4</a:t>
            </a:r>
            <a:r>
              <a:t/>
            </a:r>
            <a:br/>
            <a:r>
              <a:rPr lang="ru-RU" smtClean="0"/>
              <a:t>Записи удаленных сетей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6968" y="682681"/>
            <a:ext cx="4187032" cy="4036464"/>
          </a:xfrm>
        </p:spPr>
        <p:txBody>
          <a:bodyPr/>
          <a:lstStyle/>
          <a:p>
            <a:r>
              <a:rPr lang="ru-RU" altLang="en-US" sz="1400" dirty="0"/>
              <a:t>Маршруты к удаленным сетям содержат следующую информацию:</a:t>
            </a:r>
          </a:p>
          <a:p>
            <a:pPr lvl="1"/>
            <a:r>
              <a:rPr lang="ru-RU" sz="1200" dirty="0" smtClean="0"/>
              <a:t>Источник маршрута — каким способом был получен маршрут.</a:t>
            </a:r>
          </a:p>
          <a:p>
            <a:pPr lvl="1"/>
            <a:r>
              <a:rPr lang="ru-RU" sz="1200" dirty="0" smtClean="0"/>
              <a:t>Сеть назначения. </a:t>
            </a:r>
          </a:p>
          <a:p>
            <a:pPr lvl="1"/>
            <a:r>
              <a:rPr lang="ru-RU" sz="1200" dirty="0" smtClean="0"/>
              <a:t>Административное расстояние (AD) — надежность маршрута. </a:t>
            </a:r>
          </a:p>
          <a:p>
            <a:pPr lvl="1"/>
            <a:r>
              <a:rPr lang="ru-RU" sz="1200" dirty="0" smtClean="0"/>
              <a:t>Метрика — значение, назначенное для достижения удаленной сети. Чем меньше, тем лучше.</a:t>
            </a:r>
          </a:p>
          <a:p>
            <a:pPr lvl="1"/>
            <a:r>
              <a:rPr lang="ru-RU" sz="1200" dirty="0" smtClean="0"/>
              <a:t>Следующий переход — адрес IPv4 следующего маршрутизатора, на который должен быть переадресован пакет.</a:t>
            </a:r>
          </a:p>
          <a:p>
            <a:pPr lvl="1"/>
            <a:r>
              <a:rPr lang="ru-RU" sz="1200" dirty="0" smtClean="0"/>
              <a:t>Временная метка маршрута — время, прошедшее с момента обновления маршрута.</a:t>
            </a:r>
          </a:p>
          <a:p>
            <a:pPr lvl="1"/>
            <a:r>
              <a:rPr lang="ru-RU" sz="1200" dirty="0" smtClean="0"/>
              <a:t>Исходящий интерфейс — выходной интерфейс для пересылки пакета. </a:t>
            </a:r>
            <a:r>
              <a:rPr lang="en-US" sz="1200" dirty="0" smtClean="0"/>
              <a:t>		</a:t>
            </a:r>
            <a:endParaRPr lang="ru-RU" altLang="en-US" sz="1200" dirty="0"/>
          </a:p>
          <a:p>
            <a:pPr lvl="1"/>
            <a:endParaRPr lang="ru-RU" altLang="en-US" sz="1200" dirty="0"/>
          </a:p>
          <a:p>
            <a:pPr lvl="1"/>
            <a:endParaRPr lang="ru-RU" altLang="en-US" sz="1600" dirty="0"/>
          </a:p>
          <a:p>
            <a:pPr lvl="1"/>
            <a:endParaRPr lang="ru-RU" altLang="en-US" sz="1600" dirty="0"/>
          </a:p>
          <a:p>
            <a:pPr marL="0" indent="0" eaLnBrk="1" hangingPunct="1">
              <a:buNone/>
            </a:pPr>
            <a:endParaRPr lang="ru-RU" altLang="en-US" sz="1600" b="1" dirty="0"/>
          </a:p>
        </p:txBody>
      </p:sp>
      <p:pic>
        <p:nvPicPr>
          <p:cNvPr id="3" name="Picture 2" descr="Routing and Switching Essentials - Mozilla Firefo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04" y="1103587"/>
            <a:ext cx="4766035" cy="220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0940426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Динамически полученные маршруты IPv4</a:t>
            </a:r>
            <a:r>
              <a:t/>
            </a:r>
            <a:br/>
            <a:r>
              <a:rPr lang="ru-RU" smtClean="0"/>
              <a:t>Термины таблицы маршрутизации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98944"/>
            <a:ext cx="4093916" cy="4036464"/>
          </a:xfrm>
        </p:spPr>
        <p:txBody>
          <a:bodyPr/>
          <a:lstStyle/>
          <a:p>
            <a:r>
              <a:rPr lang="ru-RU" altLang="en-US" sz="1600" dirty="0"/>
              <a:t>Таблица маршрутизации является иерархической структурой, которая используется для ускорения поиска маршрутов и пересылки пакетов.</a:t>
            </a:r>
          </a:p>
          <a:p>
            <a:r>
              <a:rPr lang="ru-RU" sz="1600" dirty="0" smtClean="0"/>
              <a:t>Иерархию составляют следующие уровни:</a:t>
            </a:r>
          </a:p>
          <a:p>
            <a:pPr lvl="1"/>
            <a:r>
              <a:rPr lang="ru-RU" dirty="0" smtClean="0"/>
              <a:t>Окончательные маршруты</a:t>
            </a:r>
          </a:p>
          <a:p>
            <a:pPr lvl="1"/>
            <a:r>
              <a:rPr lang="ru-RU" dirty="0" smtClean="0"/>
              <a:t>Маршруты 1-го уровня</a:t>
            </a:r>
          </a:p>
          <a:p>
            <a:pPr lvl="1"/>
            <a:r>
              <a:rPr lang="ru-RU" dirty="0" smtClean="0"/>
              <a:t>Родительские маршруты 1-го уровня</a:t>
            </a:r>
          </a:p>
          <a:p>
            <a:pPr lvl="1"/>
            <a:r>
              <a:rPr lang="ru-RU" dirty="0" smtClean="0"/>
              <a:t>Дочерние маршруты уровня 2</a:t>
            </a:r>
            <a:endParaRPr lang="ru-RU" altLang="en-US" sz="1800" dirty="0"/>
          </a:p>
          <a:p>
            <a:pPr marL="0" indent="0" eaLnBrk="1" hangingPunct="1">
              <a:buNone/>
            </a:pPr>
            <a:endParaRPr lang="ru-RU" altLang="en-US" sz="1650" b="1" dirty="0"/>
          </a:p>
        </p:txBody>
      </p:sp>
      <p:pic>
        <p:nvPicPr>
          <p:cNvPr id="2" name="Picture 1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093917" y="798944"/>
            <a:ext cx="4921854" cy="334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8704878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Динамически полученные маршруты IPv4</a:t>
            </a:r>
            <a:r>
              <a:t/>
            </a:r>
            <a:br/>
            <a:r>
              <a:rPr lang="ru-RU" smtClean="0"/>
              <a:t>Окончательный маршрут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98944"/>
            <a:ext cx="3779949" cy="4036464"/>
          </a:xfrm>
        </p:spPr>
        <p:txBody>
          <a:bodyPr/>
          <a:lstStyle/>
          <a:p>
            <a:r>
              <a:rPr lang="ru-RU" altLang="en-US" sz="1800" dirty="0"/>
              <a:t>Окончательный маршрут представляет собой запись </a:t>
            </a:r>
            <a:r>
              <a:rPr lang="ru-RU" altLang="en-US" sz="1800" dirty="0" smtClean="0"/>
              <a:t>в таблице </a:t>
            </a:r>
            <a:r>
              <a:rPr lang="ru-RU" altLang="en-US" sz="1800" dirty="0"/>
              <a:t>маршрутизации, содержащую либо IPv4-адрес следующего перехода, либо выходной интерфейс. </a:t>
            </a:r>
          </a:p>
          <a:p>
            <a:r>
              <a:rPr lang="ru-RU" altLang="en-US" sz="1800" dirty="0"/>
              <a:t>Напрямую подключенные, динамически получаемые </a:t>
            </a:r>
            <a:r>
              <a:rPr lang="ru-RU" altLang="en-US" sz="1800" dirty="0" smtClean="0"/>
              <a:t>и локальные </a:t>
            </a:r>
            <a:r>
              <a:rPr lang="ru-RU" altLang="en-US" sz="1800" dirty="0"/>
              <a:t>маршруты являются окончательными. </a:t>
            </a:r>
          </a:p>
          <a:p>
            <a:pPr marL="142875" lvl="1" indent="0">
              <a:buNone/>
            </a:pPr>
            <a:r>
              <a:rPr lang="ru-RU" dirty="0" smtClean="0"/>
              <a:t> </a:t>
            </a:r>
          </a:p>
          <a:p>
            <a:pPr lvl="1"/>
            <a:endParaRPr lang="ru-RU" altLang="en-US" sz="1800" dirty="0"/>
          </a:p>
          <a:p>
            <a:pPr marL="0" indent="0" eaLnBrk="1" hangingPunct="1">
              <a:buNone/>
            </a:pPr>
            <a:endParaRPr lang="ru-RU" altLang="en-US" sz="1650" b="1" dirty="0"/>
          </a:p>
        </p:txBody>
      </p:sp>
      <p:pic>
        <p:nvPicPr>
          <p:cNvPr id="3" name="Picture 2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093916" y="798944"/>
            <a:ext cx="4834759" cy="327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8548708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Динамически полученные маршруты IPv4</a:t>
            </a:r>
            <a:r>
              <a:t/>
            </a:r>
            <a:br/>
            <a:r>
              <a:rPr lang="ru-RU" smtClean="0"/>
              <a:t>Маршрут уровня 1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7310" y="830633"/>
            <a:ext cx="4093916" cy="4036464"/>
          </a:xfrm>
        </p:spPr>
        <p:txBody>
          <a:bodyPr/>
          <a:lstStyle/>
          <a:p>
            <a:r>
              <a:rPr lang="ru-RU" altLang="en-US" sz="1800" dirty="0"/>
              <a:t>Маршрутом уровня 1 может быть:</a:t>
            </a:r>
          </a:p>
          <a:p>
            <a:pPr lvl="1"/>
            <a:r>
              <a:rPr lang="ru-RU" altLang="en-US" sz="1600" b="1" dirty="0"/>
              <a:t>сетевой маршрут </a:t>
            </a:r>
            <a:r>
              <a:rPr lang="ru-RU" altLang="en-US" sz="1600" dirty="0"/>
              <a:t>— сетевой маршрут, содержащий маску подсети со значением, равным значению маски с использованием классов</a:t>
            </a:r>
            <a:r>
              <a:rPr lang="ru-RU" altLang="en-US" sz="1600" dirty="0" smtClean="0"/>
              <a:t>; </a:t>
            </a:r>
            <a:endParaRPr lang="ru-RU" altLang="en-US" sz="1600" dirty="0"/>
          </a:p>
          <a:p>
            <a:pPr lvl="1"/>
            <a:r>
              <a:rPr lang="ru-RU" altLang="en-US" sz="1600" b="1" dirty="0"/>
              <a:t>маршрут суперсети </a:t>
            </a:r>
            <a:r>
              <a:rPr lang="ru-RU" altLang="en-US" sz="1600" dirty="0"/>
              <a:t>— сетевой адрес с маской, значение которой меньше значения маски </a:t>
            </a:r>
            <a:r>
              <a:rPr lang="ru-RU" altLang="en-US" sz="1600" dirty="0" smtClean="0"/>
              <a:t>с использованием </a:t>
            </a:r>
            <a:r>
              <a:rPr lang="ru-RU" altLang="en-US" sz="1600" dirty="0"/>
              <a:t>классов (например, суммарный адрес); </a:t>
            </a:r>
          </a:p>
          <a:p>
            <a:pPr lvl="1"/>
            <a:r>
              <a:rPr lang="ru-RU" altLang="en-US" sz="1600" b="1" dirty="0"/>
              <a:t>маршрут по умолчанию </a:t>
            </a:r>
            <a:r>
              <a:rPr lang="ru-RU" altLang="en-US" sz="1600" dirty="0"/>
              <a:t>— статический маршрут с адресом 0.0.0.0/0.</a:t>
            </a:r>
          </a:p>
          <a:p>
            <a:pPr lvl="1"/>
            <a:endParaRPr lang="ru-RU" altLang="en-US" sz="1800" dirty="0"/>
          </a:p>
          <a:p>
            <a:pPr marL="0" indent="0" eaLnBrk="1" hangingPunct="1">
              <a:buNone/>
            </a:pPr>
            <a:endParaRPr lang="ru-RU" altLang="en-US" sz="1650" b="1" dirty="0"/>
          </a:p>
        </p:txBody>
      </p:sp>
      <p:pic>
        <p:nvPicPr>
          <p:cNvPr id="2" name="Picture 1" descr="Routing and Switching Essentials - Mozilla Firefo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74" y="830633"/>
            <a:ext cx="4465867" cy="1613514"/>
          </a:xfrm>
          <a:prstGeom prst="rect">
            <a:avLst/>
          </a:prstGeom>
        </p:spPr>
      </p:pic>
      <p:pic>
        <p:nvPicPr>
          <p:cNvPr id="4" name="Picture 3" descr="Routing and Switching Essentials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09604" y="2554487"/>
            <a:ext cx="3762699" cy="203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5605196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Динамически полученные маршруты IPv4</a:t>
            </a:r>
            <a:r>
              <a:t/>
            </a:r>
            <a:br/>
            <a:r>
              <a:rPr lang="ru-RU" smtClean="0"/>
              <a:t>Родительский маршрут уровня 1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7310" y="830633"/>
            <a:ext cx="4256690" cy="4036464"/>
          </a:xfrm>
        </p:spPr>
        <p:txBody>
          <a:bodyPr/>
          <a:lstStyle/>
          <a:p>
            <a:r>
              <a:rPr lang="ru-RU" altLang="en-US" sz="1400" dirty="0" smtClean="0"/>
              <a:t>Родительский </a:t>
            </a:r>
            <a:r>
              <a:rPr lang="ru-RU" altLang="en-US" sz="1400" dirty="0"/>
              <a:t>маршрут — это сетевой маршрут 1-го уровня </a:t>
            </a:r>
            <a:r>
              <a:rPr lang="ru-RU" altLang="en-US" sz="1400" dirty="0" smtClean="0"/>
              <a:t>с разделением </a:t>
            </a:r>
            <a:r>
              <a:rPr lang="ru-RU" altLang="en-US" sz="1400" dirty="0"/>
              <a:t>на подсети.</a:t>
            </a:r>
          </a:p>
          <a:p>
            <a:r>
              <a:rPr lang="ru-RU" altLang="en-US" sz="1400" dirty="0"/>
              <a:t>В таблице маршрутизации такой маршрут, как правило, предоставляет заголовок для отдельных подсетей, которые в нем содержатся.</a:t>
            </a:r>
          </a:p>
        </p:txBody>
      </p:sp>
      <p:pic>
        <p:nvPicPr>
          <p:cNvPr id="5" name="Picture 4" descr="Routing and Switching Essentials - Mozilla Firefo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36" y="924909"/>
            <a:ext cx="4599989" cy="3226677"/>
          </a:xfrm>
          <a:prstGeom prst="rect">
            <a:avLst/>
          </a:prstGeom>
        </p:spPr>
      </p:pic>
      <p:pic>
        <p:nvPicPr>
          <p:cNvPr id="6" name="Picture 5" descr="Routing and Switching Essentials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087956" y="2595397"/>
            <a:ext cx="3893270" cy="184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0325595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Динамически полученные маршруты IPv4</a:t>
            </a:r>
            <a:r>
              <a:t/>
            </a:r>
            <a:br/>
            <a:r>
              <a:rPr lang="ru-RU" smtClean="0"/>
              <a:t>Дочерний маршрут уровня 2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126" y="706604"/>
            <a:ext cx="4093916" cy="4036464"/>
          </a:xfrm>
        </p:spPr>
        <p:txBody>
          <a:bodyPr/>
          <a:lstStyle/>
          <a:p>
            <a:r>
              <a:rPr lang="ru-RU" altLang="en-US" dirty="0" smtClean="0"/>
              <a:t>Дочерний </a:t>
            </a:r>
            <a:r>
              <a:rPr lang="ru-RU" altLang="en-US" dirty="0"/>
              <a:t>маршрут 2-го уровня представляет собой маршрут, являющийся подсетью классового сетевого адреса.</a:t>
            </a:r>
          </a:p>
          <a:p>
            <a:r>
              <a:rPr lang="ru-RU" altLang="en-US" dirty="0" smtClean="0"/>
              <a:t>Родительские </a:t>
            </a:r>
            <a:r>
              <a:rPr lang="ru-RU" altLang="en-US" dirty="0"/>
              <a:t>маршруты уровня</a:t>
            </a:r>
            <a:r>
              <a:rPr lang="ru-RU" altLang="en-US"/>
              <a:t> </a:t>
            </a:r>
            <a:r>
              <a:rPr lang="ru-RU" altLang="en-US" smtClean="0"/>
              <a:t>1 содержат </a:t>
            </a:r>
            <a:r>
              <a:rPr lang="ru-RU" altLang="en-US" dirty="0"/>
              <a:t>дочерние маршруты уровня 2.</a:t>
            </a:r>
          </a:p>
          <a:p>
            <a:r>
              <a:rPr lang="ru-RU" altLang="en-US" dirty="0"/>
              <a:t>Дочерние маршруты 2-го уровня также являются окончательными маршрутами.</a:t>
            </a:r>
          </a:p>
        </p:txBody>
      </p:sp>
      <p:pic>
        <p:nvPicPr>
          <p:cNvPr id="2" name="Picture 1" descr="Routing and Switching Essentials - Mozilla Firefo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53" y="798944"/>
            <a:ext cx="4431979" cy="3308806"/>
          </a:xfrm>
          <a:prstGeom prst="rect">
            <a:avLst/>
          </a:prstGeom>
        </p:spPr>
      </p:pic>
      <p:pic>
        <p:nvPicPr>
          <p:cNvPr id="3" name="Picture 2" descr="Routing and Switching Essentials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134276" y="2965815"/>
            <a:ext cx="3518716" cy="177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642761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30000"/>
              </a:spcBef>
              <a:buNone/>
            </a:pPr>
            <a:r>
              <a:rPr lang="ru-RU" smtClean="0"/>
              <a:t>Какие упражнения относятся к данной главе?</a:t>
            </a:r>
            <a:endParaRPr lang="ru-RU" dirty="0">
              <a:solidFill>
                <a:srgbClr val="00B0F0"/>
              </a:solidFill>
            </a:endParaRPr>
          </a:p>
          <a:p>
            <a:pPr marL="0" indent="0">
              <a:spcBef>
                <a:spcPct val="30000"/>
              </a:spcBef>
              <a:buNone/>
            </a:pPr>
            <a:endParaRPr lang="ru-RU" dirty="0"/>
          </a:p>
          <a:p>
            <a:pPr marL="89297" indent="0">
              <a:spcBef>
                <a:spcPct val="30000"/>
              </a:spcBef>
              <a:buNone/>
            </a:pPr>
            <a:endParaRPr lang="ru-RU" dirty="0"/>
          </a:p>
          <a:p>
            <a:pPr marL="89297" indent="0">
              <a:spcBef>
                <a:spcPct val="30000"/>
              </a:spcBef>
              <a:buNone/>
            </a:pPr>
            <a:endParaRPr lang="ru-RU" dirty="0"/>
          </a:p>
        </p:txBody>
      </p:sp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Глава 3. Упражнения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80668139"/>
              </p:ext>
            </p:extLst>
          </p:nvPr>
        </p:nvGraphicFramePr>
        <p:xfrm>
          <a:off x="457291" y="1122081"/>
          <a:ext cx="8229418" cy="3212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733">
                  <a:extLst>
                    <a:ext uri="{9D8B030D-6E8A-4147-A177-3AD203B41FA5}">
                      <a16:col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20001"/>
                    </a:ext>
                  </a:extLst>
                </a:gridCol>
                <a:gridCol w="1857736">
                  <a:extLst>
                    <a:ext uri="{9D8B030D-6E8A-4147-A177-3AD203B41FA5}">
                      <a16:col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3156509146"/>
                    </a:ext>
                  </a:extLst>
                </a:gridCol>
                <a:gridCol w="4080076">
                  <a:extLst>
                    <a:ext uri="{9D8B030D-6E8A-4147-A177-3AD203B41FA5}">
                      <a16:col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20002"/>
                    </a:ext>
                  </a:extLst>
                </a:gridCol>
                <a:gridCol w="1161873">
                  <a:extLst>
                    <a:ext uri="{9D8B030D-6E8A-4147-A177-3AD203B41FA5}">
                      <a16:col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20003"/>
                    </a:ext>
                  </a:extLst>
                </a:gridCol>
              </a:tblGrid>
              <a:tr h="286347">
                <a:tc>
                  <a:txBody>
                    <a:bodyPr/>
                    <a:lstStyle/>
                    <a:p>
                      <a:pPr marL="0" marR="0" lvl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dirty="0"/>
                        <a:t>Страница №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dirty="0"/>
                        <a:t>Тип упражнения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950" dirty="0"/>
                        <a:t>Название упражнения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950" dirty="0"/>
                        <a:t>Необязательно?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0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850" dirty="0"/>
                        <a:t>3.0.1.2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Упражнение в аудитории</a:t>
                      </a:r>
                    </a:p>
                  </a:txBody>
                  <a:tcPr marL="68400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Сколько это стоит?</a:t>
                      </a:r>
                    </a:p>
                  </a:txBody>
                  <a:tcPr marL="68400"/>
                </a:tc>
                <a:tc>
                  <a:txBody>
                    <a:bodyPr/>
                    <a:lstStyle/>
                    <a:p>
                      <a:r>
                        <a:rPr lang="en-US" sz="850" dirty="0">
                          <a:solidFill>
                            <a:schemeClr val="tx1"/>
                          </a:solidFill>
                        </a:rPr>
                        <a:t>Необязательно</a:t>
                      </a:r>
                    </a:p>
                  </a:txBody>
                  <a:tcPr marL="6840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1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850" dirty="0"/>
                        <a:t>3.1.2.5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50" baseline="0" dirty="0"/>
                        <a:t>Интерактивное упражнение</a:t>
                      </a:r>
                      <a:endParaRPr lang="ru-RU" sz="850" dirty="0"/>
                    </a:p>
                  </a:txBody>
                  <a:tcPr marL="68400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Сравните статическую и динамическую маршрутизацию</a:t>
                      </a:r>
                      <a:endParaRPr lang="ru-RU" sz="850" dirty="0"/>
                    </a:p>
                  </a:txBody>
                  <a:tcPr marL="68400"/>
                </a:tc>
                <a:tc>
                  <a:txBody>
                    <a:bodyPr/>
                    <a:lstStyle/>
                    <a:p>
                      <a:r>
                        <a:rPr lang="en-US" sz="850" dirty="0">
                          <a:solidFill>
                            <a:schemeClr val="tx1"/>
                          </a:solidFill>
                        </a:rPr>
                        <a:t>Рекомендуется</a:t>
                      </a:r>
                    </a:p>
                  </a:txBody>
                  <a:tcPr marL="6840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2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850" dirty="0"/>
                        <a:t>3.2.1.2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aseline="0" dirty="0"/>
                        <a:t>Инструмент проверки синтаксиса</a:t>
                      </a:r>
                      <a:endParaRPr lang="ru-RU" sz="850" dirty="0"/>
                    </a:p>
                  </a:txBody>
                  <a:tcPr marL="684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/>
                        <a:t>Объявления в сетях R2 и R3</a:t>
                      </a:r>
                      <a:endParaRPr lang="ru-RU" sz="850" dirty="0"/>
                    </a:p>
                  </a:txBody>
                  <a:tcPr marL="68400"/>
                </a:tc>
                <a:tc>
                  <a:txBody>
                    <a:bodyPr/>
                    <a:lstStyle/>
                    <a:p>
                      <a:r>
                        <a:rPr lang="en-US" sz="850" dirty="0">
                          <a:solidFill>
                            <a:schemeClr val="tx1"/>
                          </a:solidFill>
                        </a:rPr>
                        <a:t>Рекомендуется</a:t>
                      </a:r>
                    </a:p>
                  </a:txBody>
                  <a:tcPr marL="6840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3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850" dirty="0"/>
                        <a:t>3.2.1.3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aseline="0" dirty="0"/>
                        <a:t>Инструмент проверки синтаксиса</a:t>
                      </a:r>
                      <a:endParaRPr lang="ru-RU" sz="850" dirty="0"/>
                    </a:p>
                  </a:txBody>
                  <a:tcPr marL="684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/>
                        <a:t>Проверка настроек протокола RIP и маршрутов на маршрутизаторах R2 и R3</a:t>
                      </a:r>
                      <a:endParaRPr lang="ru-RU" sz="850" dirty="0"/>
                    </a:p>
                  </a:txBody>
                  <a:tcPr marL="68400"/>
                </a:tc>
                <a:tc>
                  <a:txBody>
                    <a:bodyPr/>
                    <a:lstStyle/>
                    <a:p>
                      <a:r>
                        <a:rPr lang="en-US" sz="850" dirty="0">
                          <a:solidFill>
                            <a:schemeClr val="tx1"/>
                          </a:solidFill>
                        </a:rPr>
                        <a:t>Рекомендуется</a:t>
                      </a:r>
                    </a:p>
                  </a:txBody>
                  <a:tcPr marL="6840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4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850" dirty="0"/>
                        <a:t>3.2.1.4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aseline="0" dirty="0"/>
                        <a:t>Инструмент проверки синтаксиса</a:t>
                      </a:r>
                      <a:endParaRPr lang="ru-RU" sz="850" dirty="0"/>
                    </a:p>
                  </a:txBody>
                  <a:tcPr marL="68400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Включите и проверьте протоколы RIPv2 на маршрутизаторе R2 и R3</a:t>
                      </a:r>
                      <a:endParaRPr lang="ru-RU" sz="850" dirty="0"/>
                    </a:p>
                  </a:txBody>
                  <a:tcPr marL="68400"/>
                </a:tc>
                <a:tc>
                  <a:txBody>
                    <a:bodyPr/>
                    <a:lstStyle/>
                    <a:p>
                      <a:r>
                        <a:rPr lang="en-US" sz="850" dirty="0">
                          <a:solidFill>
                            <a:schemeClr val="tx1"/>
                          </a:solidFill>
                        </a:rPr>
                        <a:t>Рекомендуется</a:t>
                      </a:r>
                    </a:p>
                  </a:txBody>
                  <a:tcPr marL="6840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5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850" dirty="0"/>
                        <a:t>3.2.1.5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aseline="0" dirty="0"/>
                        <a:t>Инструмент проверки синтаксиса</a:t>
                      </a:r>
                      <a:endParaRPr lang="ru-RU" sz="850" dirty="0"/>
                    </a:p>
                  </a:txBody>
                  <a:tcPr marL="68400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Отключить автоматическое суммирование на маршрутизаторах R2 и R3</a:t>
                      </a:r>
                    </a:p>
                  </a:txBody>
                  <a:tcPr marL="68400"/>
                </a:tc>
                <a:tc>
                  <a:txBody>
                    <a:bodyPr/>
                    <a:lstStyle/>
                    <a:p>
                      <a:r>
                        <a:rPr lang="en-US" sz="850" dirty="0">
                          <a:solidFill>
                            <a:schemeClr val="tx1"/>
                          </a:solidFill>
                        </a:rPr>
                        <a:t>Рекомендуется</a:t>
                      </a:r>
                    </a:p>
                  </a:txBody>
                  <a:tcPr marL="6840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6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850" dirty="0"/>
                        <a:t>3.2.1.6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aseline="0" dirty="0"/>
                        <a:t>Инструмент проверки синтаксиса</a:t>
                      </a:r>
                      <a:endParaRPr lang="ru-RU" sz="850" dirty="0"/>
                    </a:p>
                  </a:txBody>
                  <a:tcPr marL="68400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Настройка и проверка пассивных интерфейсов на маршрутизаторах R2 и R3</a:t>
                      </a:r>
                      <a:endParaRPr lang="ru-RU" sz="850" dirty="0"/>
                    </a:p>
                  </a:txBody>
                  <a:tcPr marL="68400"/>
                </a:tc>
                <a:tc>
                  <a:txBody>
                    <a:bodyPr/>
                    <a:lstStyle/>
                    <a:p>
                      <a:r>
                        <a:rPr lang="en-US" sz="850" dirty="0">
                          <a:solidFill>
                            <a:schemeClr val="tx1"/>
                          </a:solidFill>
                        </a:rPr>
                        <a:t>Рекомендуется</a:t>
                      </a:r>
                    </a:p>
                  </a:txBody>
                  <a:tcPr marL="6840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7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850" dirty="0"/>
                        <a:t>3.2.1.7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aseline="0" dirty="0"/>
                        <a:t>Инструмент проверки синтаксиса</a:t>
                      </a:r>
                      <a:endParaRPr lang="ru-RU" sz="850" dirty="0"/>
                    </a:p>
                  </a:txBody>
                  <a:tcPr marL="68400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Проверка «шлюза последней надежды» на маршрутизаторах R2 и R3</a:t>
                      </a:r>
                      <a:endParaRPr lang="ru-RU" sz="850" dirty="0"/>
                    </a:p>
                  </a:txBody>
                  <a:tcPr marL="68400"/>
                </a:tc>
                <a:tc>
                  <a:txBody>
                    <a:bodyPr/>
                    <a:lstStyle/>
                    <a:p>
                      <a:r>
                        <a:rPr lang="en-US" sz="850" dirty="0">
                          <a:solidFill>
                            <a:schemeClr val="tx1"/>
                          </a:solidFill>
                        </a:rPr>
                        <a:t>Рекомендуется</a:t>
                      </a:r>
                    </a:p>
                  </a:txBody>
                  <a:tcPr marL="6840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8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850" dirty="0"/>
                        <a:t>3.2.1.8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aseline="0" dirty="0"/>
                        <a:t>Cisco Packet Tracer</a:t>
                      </a:r>
                      <a:endParaRPr lang="ru-RU" sz="850" dirty="0"/>
                    </a:p>
                  </a:txBody>
                  <a:tcPr marL="684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/>
                        <a:t>Настройка протокола RIPv2</a:t>
                      </a:r>
                    </a:p>
                  </a:txBody>
                  <a:tcPr marL="68400"/>
                </a:tc>
                <a:tc>
                  <a:txBody>
                    <a:bodyPr/>
                    <a:lstStyle/>
                    <a:p>
                      <a:r>
                        <a:rPr lang="en-US" sz="850" dirty="0">
                          <a:solidFill>
                            <a:schemeClr val="tx1"/>
                          </a:solidFill>
                        </a:rPr>
                        <a:t>Рекомендуется</a:t>
                      </a:r>
                    </a:p>
                  </a:txBody>
                  <a:tcPr marL="6840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2582900979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850" dirty="0"/>
                        <a:t>3.2.1.9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aseline="0" dirty="0"/>
                        <a:t>Лабораторная работа</a:t>
                      </a:r>
                      <a:endParaRPr lang="ru-RU" sz="850" dirty="0"/>
                    </a:p>
                  </a:txBody>
                  <a:tcPr marL="68400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Настройка базового протокола RIPv2</a:t>
                      </a:r>
                    </a:p>
                  </a:txBody>
                  <a:tcPr marL="68400"/>
                </a:tc>
                <a:tc>
                  <a:txBody>
                    <a:bodyPr/>
                    <a:lstStyle/>
                    <a:p>
                      <a:r>
                        <a:rPr lang="en-US" sz="850" dirty="0">
                          <a:solidFill>
                            <a:schemeClr val="tx1"/>
                          </a:solidFill>
                        </a:rPr>
                        <a:t>Необязательно</a:t>
                      </a:r>
                    </a:p>
                  </a:txBody>
                  <a:tcPr marL="6840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3406068602"/>
                  </a:ext>
                </a:extLst>
              </a:tr>
            </a:tbl>
          </a:graphicData>
        </a:graphic>
      </p:graphicFrame>
      <p:sp>
        <p:nvSpPr>
          <p:cNvPr id="8" name="Rectangle 34"/>
          <p:cNvSpPr txBox="1">
            <a:spLocks noChangeArrowheads="1"/>
          </p:cNvSpPr>
          <p:nvPr/>
        </p:nvSpPr>
        <p:spPr bwMode="auto">
          <a:xfrm>
            <a:off x="1509708" y="4388608"/>
            <a:ext cx="6948000" cy="269247"/>
          </a:xfrm>
          <a:prstGeom prst="rect">
            <a:avLst/>
          </a:prstGeom>
          <a:ln/>
          <a:extLs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61593" tIns="30796" rIns="61593" bIns="30796" numCol="1" anchor="ctr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ct val="30000"/>
              </a:spcBef>
              <a:buNone/>
            </a:pPr>
            <a:r>
              <a:rPr lang="ru-RU" sz="1000" kern="0" dirty="0">
                <a:solidFill>
                  <a:srgbClr val="000000"/>
                </a:solidFill>
              </a:rPr>
              <a:t>В этой главе для выполнения упражнений с программой Packet Tracer используйте следующий пароль: </a:t>
            </a:r>
            <a:r>
              <a:rPr lang="ru-RU" sz="1000" b="1" kern="0" dirty="0">
                <a:solidFill>
                  <a:srgbClr val="000000"/>
                </a:solidFill>
              </a:rPr>
              <a:t>PT_ccna5</a:t>
            </a:r>
            <a:r>
              <a:rPr sz="1000" dirty="0" smtClean="0"/>
              <a:t>.</a:t>
            </a:r>
            <a:endParaRPr lang="ru-RU" sz="10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5273728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Процесс поиска маршрута IPv4</a:t>
            </a:r>
            <a:r>
              <a:t/>
            </a:r>
            <a:br/>
            <a:r>
              <a:rPr lang="ru-RU" smtClean="0"/>
              <a:t>Процесс поиска маршрута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8511" y="814580"/>
            <a:ext cx="4465489" cy="418049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ru-RU" altLang="en-US" sz="1400" dirty="0"/>
              <a:t>Процесс поиска маршрута</a:t>
            </a:r>
          </a:p>
          <a:p>
            <a:pPr lvl="1">
              <a:lnSpc>
                <a:spcPct val="95000"/>
              </a:lnSpc>
            </a:pPr>
            <a:r>
              <a:rPr lang="ru-RU" altLang="en-US" sz="1300" dirty="0"/>
              <a:t>Если наилучшим соответствием является маршрут уровня 1, то этот </a:t>
            </a:r>
            <a:r>
              <a:rPr lang="ru-RU" altLang="en-US" sz="1300"/>
              <a:t>маршрут </a:t>
            </a:r>
            <a:r>
              <a:rPr lang="ru-RU" altLang="en-US" sz="1300" smtClean="0"/>
              <a:t>и используется </a:t>
            </a:r>
            <a:r>
              <a:rPr lang="ru-RU" altLang="en-US" sz="1300" dirty="0"/>
              <a:t>для пересылки пакета.</a:t>
            </a:r>
          </a:p>
          <a:p>
            <a:pPr lvl="1">
              <a:lnSpc>
                <a:spcPct val="95000"/>
              </a:lnSpc>
            </a:pPr>
            <a:r>
              <a:rPr lang="ru-RU" altLang="en-US" sz="1300" dirty="0"/>
              <a:t>Если наилучшим соответствием является родительский маршрут уровня 1, то далее маршрутизатор проверяет дочерние маршруты (маршруты подсети).</a:t>
            </a:r>
          </a:p>
          <a:p>
            <a:pPr lvl="1">
              <a:lnSpc>
                <a:spcPct val="95000"/>
              </a:lnSpc>
            </a:pPr>
            <a:r>
              <a:rPr lang="ru-RU" altLang="en-US" sz="1300" dirty="0"/>
              <a:t>Если есть совпадение с дочерним маршрутом уровня 2, этот маршрут используется для пересылки пакета.</a:t>
            </a:r>
          </a:p>
          <a:p>
            <a:pPr lvl="1">
              <a:lnSpc>
                <a:spcPct val="95000"/>
              </a:lnSpc>
            </a:pPr>
            <a:r>
              <a:rPr lang="ru-RU" altLang="en-US" sz="1300" dirty="0"/>
              <a:t>Если нет совпадения с дочерними маршрутами уровня 2, маршрутизатор выполняет </a:t>
            </a:r>
            <a:r>
              <a:rPr lang="ru-RU" altLang="en-US" sz="1300"/>
              <a:t>поиск </a:t>
            </a:r>
            <a:r>
              <a:rPr lang="ru-RU" altLang="en-US" sz="1300" smtClean="0"/>
              <a:t>в суперсети </a:t>
            </a:r>
            <a:r>
              <a:rPr lang="ru-RU" altLang="en-US" sz="1300" dirty="0"/>
              <a:t>уровня </a:t>
            </a:r>
            <a:r>
              <a:rPr lang="ru-RU" altLang="en-US" sz="1300" dirty="0" smtClean="0"/>
              <a:t>1 или </a:t>
            </a:r>
            <a:r>
              <a:rPr lang="ru-RU" altLang="en-US" sz="1300" dirty="0"/>
              <a:t>среди маршрутов по умолчанию. Если совпадение обнаруживается, используется этот маршрут. </a:t>
            </a:r>
          </a:p>
          <a:p>
            <a:pPr lvl="1">
              <a:lnSpc>
                <a:spcPct val="95000"/>
              </a:lnSpc>
            </a:pPr>
            <a:r>
              <a:rPr lang="ru-RU" altLang="en-US" sz="1300" dirty="0"/>
              <a:t>Если в таблице маршрутизации совпадение не обнаруживается, пакет удаляется</a:t>
            </a:r>
            <a:r>
              <a:rPr lang="ru-RU" altLang="en-US" sz="1300" dirty="0" smtClean="0"/>
              <a:t>.</a:t>
            </a:r>
            <a:endParaRPr lang="ru-RU" altLang="en-US" sz="1400" dirty="0"/>
          </a:p>
        </p:txBody>
      </p:sp>
      <p:pic>
        <p:nvPicPr>
          <p:cNvPr id="2" name="Picture 1" descr="Routing and Switching Essentials - Mozilla Firefo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50" y="956643"/>
            <a:ext cx="4399667" cy="3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749636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Процесс поиска маршрута IPv4</a:t>
            </a:r>
            <a:r>
              <a:t/>
            </a:r>
            <a:br/>
            <a:r>
              <a:rPr lang="ru-RU" smtClean="0"/>
              <a:t>Оптимальный маршрут — самое длинное совпадение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" y="930041"/>
            <a:ext cx="4056844" cy="4446122"/>
          </a:xfrm>
        </p:spPr>
        <p:txBody>
          <a:bodyPr/>
          <a:lstStyle/>
          <a:p>
            <a:r>
              <a:rPr lang="ru-RU" altLang="en-US" sz="1800" dirty="0"/>
              <a:t>Наилучшим совпадением является маршрут в таблице маршрутизации, в котором максимальное число крайних левых битов совпадает </a:t>
            </a:r>
            <a:r>
              <a:rPr lang="ru-RU" altLang="en-US" sz="1800" dirty="0" smtClean="0"/>
              <a:t>с IPv4-адресом </a:t>
            </a:r>
            <a:r>
              <a:rPr lang="ru-RU" altLang="en-US" sz="1800" dirty="0"/>
              <a:t>назначения пакета. </a:t>
            </a:r>
          </a:p>
          <a:p>
            <a:r>
              <a:rPr lang="ru-RU" altLang="en-US" sz="1800" dirty="0"/>
              <a:t>Маршрут с самым большим числом эквивалентных крайних левых битов (самое длинное совпадение) всегда является предпочтительным.</a:t>
            </a:r>
          </a:p>
        </p:txBody>
      </p:sp>
      <p:pic>
        <p:nvPicPr>
          <p:cNvPr id="3" name="Picture 2" descr="Routing and Switching Essentials - Mozilla Firefo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690" y="930197"/>
            <a:ext cx="4764557" cy="286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7393944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Анализ таблицы маршрутизации IPv6</a:t>
            </a:r>
            <a:r>
              <a:t/>
            </a:r>
            <a:br/>
            <a:r>
              <a:rPr lang="ru-RU" smtClean="0"/>
              <a:t>Записи таблицы маршрутизации IPv6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108717"/>
            <a:ext cx="4339365" cy="4446122"/>
          </a:xfrm>
        </p:spPr>
        <p:txBody>
          <a:bodyPr/>
          <a:lstStyle/>
          <a:p>
            <a:r>
              <a:rPr lang="ru-RU" altLang="en-US" sz="1800" dirty="0"/>
              <a:t>Таблица маршрутизации IPv6 содержит напрямую подключенные, статические и динамически получаемые маршруты.</a:t>
            </a:r>
          </a:p>
          <a:p>
            <a:r>
              <a:rPr lang="ru-RU" altLang="en-US" sz="1800" dirty="0"/>
              <a:t>Все маршруты IPv6 являются окончательными маршрутами уровня 1.</a:t>
            </a:r>
          </a:p>
        </p:txBody>
      </p:sp>
      <p:pic>
        <p:nvPicPr>
          <p:cNvPr id="2" name="Picture 1" descr="Routing and Switching Essentials - Mozilla Firefo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974" y="930040"/>
            <a:ext cx="4616810" cy="338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7515324"/>
      </p:ext>
    </p:extLst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Анализ таблицы маршрутизации IPV6</a:t>
            </a:r>
            <a:r>
              <a:t/>
            </a:r>
            <a:br/>
            <a:r>
              <a:rPr lang="ru-RU" smtClean="0"/>
              <a:t>Записи с прямым подключением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5671" y="752176"/>
            <a:ext cx="4908329" cy="4446122"/>
          </a:xfrm>
        </p:spPr>
        <p:txBody>
          <a:bodyPr/>
          <a:lstStyle/>
          <a:p>
            <a:pPr>
              <a:lnSpc>
                <a:spcPct val="94000"/>
              </a:lnSpc>
            </a:pPr>
            <a:r>
              <a:rPr lang="ru-RU" altLang="en-US" sz="1600" dirty="0"/>
              <a:t>Для просмотра таблицы маршрутизации IPv6 используйте команду </a:t>
            </a:r>
            <a:r>
              <a:rPr lang="ru-RU" altLang="en-US" sz="1600" b="1" dirty="0"/>
              <a:t>show ipv6 route</a:t>
            </a:r>
            <a:r>
              <a:rPr lang="ru-RU" altLang="en-US" sz="1600" dirty="0"/>
              <a:t>.</a:t>
            </a:r>
          </a:p>
          <a:p>
            <a:pPr>
              <a:lnSpc>
                <a:spcPct val="94000"/>
              </a:lnSpc>
            </a:pPr>
            <a:r>
              <a:rPr lang="ru-RU" altLang="en-US" sz="1600" dirty="0"/>
              <a:t>В записях с прямым подключением содержится следующая информация:</a:t>
            </a:r>
          </a:p>
          <a:p>
            <a:pPr lvl="1">
              <a:lnSpc>
                <a:spcPct val="94000"/>
              </a:lnSpc>
            </a:pPr>
            <a:r>
              <a:rPr lang="ru-RU" altLang="en-US" dirty="0"/>
              <a:t>Источник маршрута определяет, каким способом был получен маршрут</a:t>
            </a:r>
            <a:r>
              <a:rPr lang="ru-RU" altLang="en-US" dirty="0" smtClean="0"/>
              <a:t>. Напрямую </a:t>
            </a:r>
            <a:r>
              <a:rPr lang="ru-RU" altLang="en-US" dirty="0"/>
              <a:t>подключенный маршрут обозначается кодом C, а локальный маршрут — кодом L.</a:t>
            </a:r>
          </a:p>
          <a:p>
            <a:pPr lvl="1">
              <a:lnSpc>
                <a:spcPct val="94000"/>
              </a:lnSpc>
            </a:pPr>
            <a:r>
              <a:rPr lang="ru-RU" altLang="en-US" dirty="0"/>
              <a:t>Сетевой адрес прямого подключения.</a:t>
            </a:r>
          </a:p>
          <a:p>
            <a:pPr lvl="1">
              <a:lnSpc>
                <a:spcPct val="94000"/>
              </a:lnSpc>
            </a:pPr>
            <a:r>
              <a:rPr lang="ru-RU" altLang="en-US" dirty="0"/>
              <a:t>Административное расстояние — надежность маршрута (чем меньше, тем надежнее).</a:t>
            </a:r>
          </a:p>
          <a:p>
            <a:pPr lvl="1">
              <a:lnSpc>
                <a:spcPct val="94000"/>
              </a:lnSpc>
            </a:pPr>
            <a:r>
              <a:rPr lang="ru-RU" altLang="en-US" dirty="0"/>
              <a:t>Метрика — значение, заданное для достижения сети (предпочтительный маршрут имеет самое низкое значение).</a:t>
            </a:r>
          </a:p>
          <a:p>
            <a:pPr lvl="1">
              <a:lnSpc>
                <a:spcPct val="94000"/>
              </a:lnSpc>
            </a:pPr>
            <a:r>
              <a:rPr lang="ru-RU" altLang="en-US" dirty="0"/>
              <a:t>Исходящий интерфейс — выходной интерфейс, используемый для пересылки пакетов.</a:t>
            </a:r>
          </a:p>
          <a:p>
            <a:pPr lvl="1">
              <a:lnSpc>
                <a:spcPct val="94000"/>
              </a:lnSpc>
            </a:pPr>
            <a:endParaRPr lang="ru-RU" altLang="en-US" sz="1600" dirty="0"/>
          </a:p>
        </p:txBody>
      </p:sp>
      <p:pic>
        <p:nvPicPr>
          <p:cNvPr id="4" name="Picture 3" descr="Routing and Switching Essentials - Mozilla Firefo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32" y="945931"/>
            <a:ext cx="3707560" cy="337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8139702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Анализ таблицы маршрутизации IPV6</a:t>
            </a:r>
            <a:r>
              <a:t/>
            </a:r>
            <a:br/>
            <a:r>
              <a:rPr lang="ru-RU" smtClean="0"/>
              <a:t>Записи удаленных сетей IPv6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9039" y="798944"/>
            <a:ext cx="4394962" cy="4446122"/>
          </a:xfrm>
        </p:spPr>
        <p:txBody>
          <a:bodyPr/>
          <a:lstStyle/>
          <a:p>
            <a:r>
              <a:rPr lang="ru-RU" altLang="en-US" sz="1600" dirty="0"/>
              <a:t>Записи удаленных маршрутов IPv6 также содержат следующую информацию:</a:t>
            </a:r>
          </a:p>
          <a:p>
            <a:pPr lvl="1"/>
            <a:r>
              <a:rPr lang="ru-RU" altLang="en-US" dirty="0"/>
              <a:t>Источник маршрута определяет,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ru-RU" altLang="en-US" dirty="0" smtClean="0"/>
              <a:t>каким </a:t>
            </a:r>
            <a:r>
              <a:rPr lang="ru-RU" altLang="en-US" dirty="0"/>
              <a:t>способом был получен маршрут.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ru-RU" altLang="en-US" dirty="0" smtClean="0"/>
              <a:t>К </a:t>
            </a:r>
            <a:r>
              <a:rPr lang="ru-RU" altLang="en-US" dirty="0"/>
              <a:t>распространенным кодам относятся: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ru-RU" altLang="en-US" dirty="0" smtClean="0"/>
              <a:t>«</a:t>
            </a:r>
            <a:r>
              <a:rPr lang="ru-RU" altLang="en-US" dirty="0"/>
              <a:t>O» (OSPF), «D» (EIGRP), «R» (RIP) и «S» (статический маршрут).</a:t>
            </a:r>
          </a:p>
          <a:p>
            <a:pPr lvl="1"/>
            <a:r>
              <a:rPr lang="ru-RU" altLang="en-US" dirty="0"/>
              <a:t>Следующий переход — указывает IPv6-адрес следующего маршрутизатора, на который будет отправлен пакет.</a:t>
            </a:r>
          </a:p>
          <a:p>
            <a:r>
              <a:rPr lang="ru-RU" altLang="en-US" sz="1600" dirty="0"/>
              <a:t>Процесс поиска маршрута IPv6:</a:t>
            </a:r>
          </a:p>
          <a:p>
            <a:pPr lvl="1"/>
            <a:r>
              <a:rPr lang="ru-RU" altLang="en-US" dirty="0"/>
              <a:t>Поиск оптимального соответствия среди сетевых маршрутов уровня 1.</a:t>
            </a:r>
          </a:p>
          <a:p>
            <a:pPr lvl="1"/>
            <a:r>
              <a:rPr lang="ru-RU" altLang="en-US" dirty="0"/>
              <a:t>Самое длинное совпадение является наилучшим соответствием.</a:t>
            </a:r>
          </a:p>
        </p:txBody>
      </p:sp>
      <p:pic>
        <p:nvPicPr>
          <p:cNvPr id="2" name="Picture 1" descr="Routing and Switching Essentials - Mozilla Firefo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60" y="923472"/>
            <a:ext cx="4638661" cy="272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0828918"/>
      </p:ext>
    </p:extLst>
  </p:cSld>
  <p:clrMapOvr>
    <a:masterClrMapping/>
  </p:clrMapOvr>
  <p:transition spd="slow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ru-RU" smtClean="0"/>
              <a:t>3.4. Обзор главы</a:t>
            </a:r>
          </a:p>
        </p:txBody>
      </p:sp>
    </p:spTree>
    <p:extLst>
      <p:ext uri="{BB962C8B-B14F-4D97-AF65-F5344CB8AC3E}">
        <p14:creationId xmlns:p14="http://schemas.microsoft.com/office/powerpoint/2010/main" xmlns="" val="1317792932"/>
      </p:ext>
    </p:extLst>
  </p:cSld>
  <p:clrMapOvr>
    <a:masterClrMapping/>
  </p:clrMapOvr>
  <p:transition spd="slow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Заключение</a:t>
            </a:r>
            <a:r>
              <a:t/>
            </a:r>
            <a:br/>
            <a:r>
              <a:rPr lang="ru-RU" smtClean="0"/>
              <a:t>Глава 3. Динамическая маршрутизация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186" y="799102"/>
            <a:ext cx="8726214" cy="4446122"/>
          </a:xfrm>
        </p:spPr>
        <p:txBody>
          <a:bodyPr/>
          <a:lstStyle/>
          <a:p>
            <a:r>
              <a:rPr lang="ru-RU" altLang="en-US" sz="1800" dirty="0"/>
              <a:t>Объяснить функцию протоколов динамической маршрутизации.</a:t>
            </a:r>
          </a:p>
          <a:p>
            <a:r>
              <a:rPr lang="ru-RU" altLang="en-US" sz="1800" dirty="0"/>
              <a:t>Внедрить RIPv2.</a:t>
            </a:r>
          </a:p>
          <a:p>
            <a:r>
              <a:rPr lang="ru-RU" altLang="en-US" sz="1800" dirty="0"/>
              <a:t>определить источник маршрута, административную дистанцию и метрику для данного маршрута;</a:t>
            </a:r>
          </a:p>
          <a:p>
            <a:endParaRPr lang="ru-RU" altLang="en-US" sz="1600" dirty="0"/>
          </a:p>
          <a:p>
            <a:endParaRPr lang="ru-RU" altLang="en-US" sz="1600" dirty="0"/>
          </a:p>
          <a:p>
            <a:endParaRPr lang="ru-RU" altLang="en-US" sz="1600" dirty="0"/>
          </a:p>
          <a:p>
            <a:endParaRPr lang="ru-RU" alt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4083501777"/>
      </p:ext>
    </p:extLst>
  </p:cSld>
  <p:clrMapOvr>
    <a:masterClrMapping/>
  </p:clrMapOvr>
  <p:transition spd="slow"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Глава 3</a:t>
            </a:r>
            <a:r>
              <a:t/>
            </a:r>
            <a:br/>
            <a:r>
              <a:rPr lang="ru-RU" smtClean="0"/>
              <a:t>Новые термины и команды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575" y="798944"/>
            <a:ext cx="8933792" cy="3951574"/>
          </a:xfrm>
        </p:spPr>
        <p:txBody>
          <a:bodyPr numCol="3"/>
          <a:lstStyle/>
          <a:p>
            <a:pPr marL="173736" indent="-173736" fontAlgn="t">
              <a:spcBef>
                <a:spcPts val="200"/>
              </a:spcBef>
              <a:spcAft>
                <a:spcPts val="200"/>
              </a:spcAft>
              <a:buClrTx/>
              <a:buSzPts val="14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8585B"/>
                </a:solidFill>
                <a:latin typeface="Arial" panose="020B0604020202020204" pitchFamily="34" charset="0"/>
              </a:rPr>
              <a:t>Протокол маршрутной информации (RIP)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  <a:buClrTx/>
              <a:buSzPts val="14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8585B"/>
                </a:solidFill>
                <a:latin typeface="Arial" panose="020B0604020202020204" pitchFamily="34" charset="0"/>
              </a:rPr>
              <a:t>RIPv1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ru-RU" sz="1400" dirty="0">
                <a:solidFill>
                  <a:srgbClr val="58585B"/>
                </a:solidFill>
                <a:latin typeface="Arial" panose="020B0604020202020204" pitchFamily="34" charset="0"/>
              </a:rPr>
              <a:t>RIPv2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ru-RU" sz="1400" dirty="0">
                <a:solidFill>
                  <a:srgbClr val="58585B"/>
                </a:solidFill>
                <a:latin typeface="Arial" panose="020B0604020202020204" pitchFamily="34" charset="0"/>
              </a:rPr>
              <a:t>Алгоритм выбора кратчайшего пути (OSPF)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ru-RU" sz="1400" dirty="0">
                <a:solidFill>
                  <a:srgbClr val="58585B"/>
                </a:solidFill>
                <a:latin typeface="Arial" panose="020B0604020202020204" pitchFamily="34" charset="0"/>
              </a:rPr>
              <a:t>Протокол маршрутизации промежуточных систем (IS-IS)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ru-RU" sz="1400" dirty="0">
                <a:solidFill>
                  <a:srgbClr val="58585B"/>
                </a:solidFill>
                <a:latin typeface="Arial" panose="020B0604020202020204" pitchFamily="34" charset="0"/>
              </a:rPr>
              <a:t>Протокол внутренней маршрутизации между шлюзами (IGRP</a:t>
            </a:r>
            <a:r>
              <a:rPr lang="ru-RU" sz="1400" dirty="0" smtClean="0">
                <a:solidFill>
                  <a:srgbClr val="58585B"/>
                </a:solidFill>
                <a:latin typeface="Arial" panose="020B0604020202020204" pitchFamily="34" charset="0"/>
              </a:rPr>
              <a:t>) </a:t>
            </a:r>
            <a:endParaRPr lang="ru-RU" sz="1400" dirty="0">
              <a:solidFill>
                <a:srgbClr val="58585B"/>
              </a:solidFill>
              <a:latin typeface="Arial" panose="020B0604020202020204" pitchFamily="34" charset="0"/>
            </a:endParaRP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ru-RU" sz="1400" dirty="0">
                <a:solidFill>
                  <a:srgbClr val="58585B"/>
                </a:solidFill>
                <a:latin typeface="Arial" panose="020B0604020202020204" pitchFamily="34" charset="0"/>
              </a:rPr>
              <a:t>Enhanced IGRP (EIGRP)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ru-RU" sz="1400" dirty="0">
                <a:solidFill>
                  <a:srgbClr val="58585B"/>
                </a:solidFill>
                <a:latin typeface="Arial" panose="020B0604020202020204" pitchFamily="34" charset="0"/>
              </a:rPr>
              <a:t>BGP (Border Gateway Protocol)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ru-RU" sz="1400" dirty="0">
                <a:solidFill>
                  <a:srgbClr val="58585B"/>
                </a:solidFill>
                <a:latin typeface="Arial" panose="020B0604020202020204" pitchFamily="34" charset="0"/>
              </a:rPr>
              <a:t>Адресное пространство IPv4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ru-RU" sz="1400" dirty="0">
                <a:solidFill>
                  <a:srgbClr val="58585B"/>
                </a:solidFill>
                <a:latin typeface="Arial" panose="020B0604020202020204" pitchFamily="34" charset="0"/>
              </a:rPr>
              <a:t>Структуры данных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ru-RU" sz="1400" dirty="0">
                <a:solidFill>
                  <a:srgbClr val="58585B"/>
                </a:solidFill>
                <a:latin typeface="Arial" panose="020B0604020202020204" pitchFamily="34" charset="0"/>
              </a:rPr>
              <a:t>Сообщения протокола </a:t>
            </a:r>
            <a:r>
              <a:rPr lang="ru-RU" sz="1400" dirty="0" smtClean="0">
                <a:solidFill>
                  <a:srgbClr val="58585B"/>
                </a:solidFill>
                <a:latin typeface="Arial" panose="020B0604020202020204" pitchFamily="34" charset="0"/>
              </a:rPr>
              <a:t>маршрутизации </a:t>
            </a:r>
            <a:endParaRPr lang="ru-RU" sz="1400" dirty="0">
              <a:solidFill>
                <a:srgbClr val="58585B"/>
              </a:solidFill>
              <a:latin typeface="Arial" panose="020B0604020202020204" pitchFamily="34" charset="0"/>
            </a:endParaRP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ru-RU" sz="1400" dirty="0">
                <a:solidFill>
                  <a:srgbClr val="58585B"/>
                </a:solidFill>
                <a:latin typeface="Arial" panose="020B0604020202020204" pitchFamily="34" charset="0"/>
              </a:rPr>
              <a:t>SPF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ru-RU" sz="1400" dirty="0">
                <a:solidFill>
                  <a:srgbClr val="58585B"/>
                </a:solidFill>
                <a:latin typeface="Arial" panose="020B0604020202020204" pitchFamily="34" charset="0"/>
              </a:rPr>
              <a:t>алгоритм маршрутизации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ru-RU" sz="1400" dirty="0">
                <a:solidFill>
                  <a:srgbClr val="58585B"/>
                </a:solidFill>
                <a:latin typeface="Arial" panose="020B0604020202020204" pitchFamily="34" charset="0"/>
              </a:rPr>
              <a:t>протокол классовой маршрутизации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ru-RU" sz="1400" dirty="0">
                <a:solidFill>
                  <a:srgbClr val="58585B"/>
                </a:solidFill>
                <a:latin typeface="Arial" panose="020B0604020202020204" pitchFamily="34" charset="0"/>
              </a:rPr>
              <a:t>протокол бесклассовой маршрутизации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ru-RU" sz="1400" dirty="0">
                <a:solidFill>
                  <a:srgbClr val="58585B"/>
                </a:solidFill>
                <a:latin typeface="Arial" panose="020B0604020202020204" pitchFamily="34" charset="0"/>
              </a:rPr>
              <a:t>автоматическое объединение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ru-RU" sz="1400" b="1" dirty="0">
                <a:solidFill>
                  <a:srgbClr val="58585B"/>
                </a:solidFill>
                <a:latin typeface="Arial" panose="020B0604020202020204" pitchFamily="34" charset="0"/>
              </a:rPr>
              <a:t>router rip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ru-RU" sz="1400" b="1" dirty="0">
                <a:solidFill>
                  <a:srgbClr val="58585B"/>
                </a:solidFill>
                <a:latin typeface="Arial" panose="020B0604020202020204" pitchFamily="34" charset="0"/>
              </a:rPr>
              <a:t>version 2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ru-RU" sz="1400" b="1" dirty="0">
                <a:solidFill>
                  <a:srgbClr val="58585B"/>
                </a:solidFill>
                <a:latin typeface="Arial" panose="020B0604020202020204" pitchFamily="34" charset="0"/>
              </a:rPr>
              <a:t>no router rip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ru-RU" sz="1400" b="1" dirty="0">
                <a:solidFill>
                  <a:srgbClr val="58585B"/>
                </a:solidFill>
                <a:latin typeface="Arial" panose="020B0604020202020204" pitchFamily="34" charset="0"/>
              </a:rPr>
              <a:t>network </a:t>
            </a:r>
            <a:r>
              <a:rPr lang="ru-RU" sz="1400" i="1" dirty="0">
                <a:solidFill>
                  <a:srgbClr val="58585B"/>
                </a:solidFill>
                <a:latin typeface="Arial" panose="020B0604020202020204" pitchFamily="34" charset="0"/>
              </a:rPr>
              <a:t>сетевой адрес</a:t>
            </a:r>
            <a:r>
              <a:rPr lang="ru-RU" dirty="0" smtClean="0"/>
              <a:t>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ru-RU" sz="1400" dirty="0">
                <a:solidFill>
                  <a:srgbClr val="58585B"/>
                </a:solidFill>
                <a:latin typeface="Arial" panose="020B0604020202020204" pitchFamily="34" charset="0"/>
              </a:rPr>
              <a:t>пограничный маршрутизатор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ru-RU" sz="1400" dirty="0">
                <a:solidFill>
                  <a:srgbClr val="58585B"/>
                </a:solidFill>
                <a:latin typeface="Arial" panose="020B0604020202020204" pitchFamily="34" charset="0"/>
              </a:rPr>
              <a:t>С одним интерфейсом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58585B"/>
                </a:solidFill>
                <a:latin typeface="Arial" panose="020B0604020202020204" pitchFamily="34" charset="0"/>
              </a:rPr>
              <a:t></a:t>
            </a:r>
            <a:r>
              <a:rPr lang="ru-RU" sz="1400" dirty="0">
                <a:solidFill>
                  <a:srgbClr val="58585B"/>
                </a:solidFill>
                <a:latin typeface="Arial" panose="020B0604020202020204" pitchFamily="34" charset="0"/>
              </a:rPr>
              <a:t>распространение маршрута по умолчанию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ru-RU" sz="1400" dirty="0">
                <a:solidFill>
                  <a:srgbClr val="58585B"/>
                </a:solidFill>
                <a:latin typeface="Arial" panose="020B0604020202020204" pitchFamily="34" charset="0"/>
              </a:rPr>
              <a:t>несмежные сети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ru-RU" sz="1400" dirty="0">
                <a:solidFill>
                  <a:srgbClr val="58585B"/>
                </a:solidFill>
                <a:latin typeface="Arial" panose="020B0604020202020204" pitchFamily="34" charset="0"/>
              </a:rPr>
              <a:t>суперсеть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ru-RU" sz="1400" dirty="0">
                <a:solidFill>
                  <a:srgbClr val="58585B"/>
                </a:solidFill>
                <a:latin typeface="Arial" panose="020B0604020202020204" pitchFamily="34" charset="0"/>
              </a:rPr>
              <a:t>окончательный маршрут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ru-RU" sz="1400" dirty="0">
                <a:solidFill>
                  <a:srgbClr val="58585B"/>
                </a:solidFill>
                <a:latin typeface="Arial" panose="020B0604020202020204" pitchFamily="34" charset="0"/>
              </a:rPr>
              <a:t>маршрут 1-го уровня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ru-RU" sz="1400" dirty="0">
                <a:solidFill>
                  <a:srgbClr val="58585B"/>
                </a:solidFill>
                <a:latin typeface="Arial" panose="020B0604020202020204" pitchFamily="34" charset="0"/>
              </a:rPr>
              <a:t>Сетевой маршрут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ru-RU" sz="1400" dirty="0">
                <a:solidFill>
                  <a:srgbClr val="58585B"/>
                </a:solidFill>
                <a:latin typeface="Arial" panose="020B0604020202020204" pitchFamily="34" charset="0"/>
              </a:rPr>
              <a:t>Суперсетевой маршрут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ru-RU" sz="1400" dirty="0">
                <a:solidFill>
                  <a:srgbClr val="58585B"/>
                </a:solidFill>
                <a:latin typeface="Arial" panose="020B0604020202020204" pitchFamily="34" charset="0"/>
              </a:rPr>
              <a:t>родительские маршруты 1-го уровня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ru-RU" sz="1400" dirty="0">
                <a:solidFill>
                  <a:srgbClr val="58585B"/>
                </a:solidFill>
                <a:latin typeface="Arial" panose="020B0604020202020204" pitchFamily="34" charset="0"/>
              </a:rPr>
              <a:t>Дочерний маршрут 2-го уровня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ru-RU" sz="1400" dirty="0">
                <a:solidFill>
                  <a:srgbClr val="58585B"/>
                </a:solidFill>
                <a:latin typeface="Arial" panose="020B0604020202020204" pitchFamily="34" charset="0"/>
              </a:rPr>
              <a:t>процесс поиска маршрута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endParaRPr lang="ru-RU" sz="1400" b="0" i="0" u="none" strike="noStrike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8298089"/>
      </p:ext>
    </p:extLst>
  </p:cSld>
  <p:clrMapOvr>
    <a:masterClrMapping/>
  </p:clrMapOvr>
  <p:transition spd="slow"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9082827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30000"/>
              </a:spcBef>
              <a:buNone/>
            </a:pPr>
            <a:r>
              <a:rPr lang="ru-RU" dirty="0" smtClean="0"/>
              <a:t>Какие упражнения относятся к данной главе?</a:t>
            </a:r>
            <a:endParaRPr lang="ru-RU" dirty="0">
              <a:solidFill>
                <a:srgbClr val="00B0F0"/>
              </a:solidFill>
            </a:endParaRPr>
          </a:p>
          <a:p>
            <a:pPr marL="0" indent="0">
              <a:spcBef>
                <a:spcPct val="30000"/>
              </a:spcBef>
              <a:buNone/>
            </a:pPr>
            <a:endParaRPr lang="ru-RU" dirty="0"/>
          </a:p>
          <a:p>
            <a:pPr marL="89297" indent="0">
              <a:spcBef>
                <a:spcPct val="30000"/>
              </a:spcBef>
              <a:buNone/>
            </a:pPr>
            <a:endParaRPr lang="ru-RU" dirty="0"/>
          </a:p>
          <a:p>
            <a:pPr marL="89297" indent="0">
              <a:spcBef>
                <a:spcPct val="30000"/>
              </a:spcBef>
              <a:buNone/>
            </a:pPr>
            <a:endParaRPr lang="ru-RU" dirty="0"/>
          </a:p>
        </p:txBody>
      </p:sp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Глава 3. Упражнения (продолжение)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15085564"/>
              </p:ext>
            </p:extLst>
          </p:nvPr>
        </p:nvGraphicFramePr>
        <p:xfrm>
          <a:off x="457291" y="1122081"/>
          <a:ext cx="8229418" cy="292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733">
                  <a:extLst>
                    <a:ext uri="{9D8B030D-6E8A-4147-A177-3AD203B41FA5}">
                      <a16:col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20001"/>
                    </a:ext>
                  </a:extLst>
                </a:gridCol>
                <a:gridCol w="1857736">
                  <a:extLst>
                    <a:ext uri="{9D8B030D-6E8A-4147-A177-3AD203B41FA5}">
                      <a16:col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3156509146"/>
                    </a:ext>
                  </a:extLst>
                </a:gridCol>
                <a:gridCol w="4080076">
                  <a:extLst>
                    <a:ext uri="{9D8B030D-6E8A-4147-A177-3AD203B41FA5}">
                      <a16:col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20002"/>
                    </a:ext>
                  </a:extLst>
                </a:gridCol>
                <a:gridCol w="1161873">
                  <a:extLst>
                    <a:ext uri="{9D8B030D-6E8A-4147-A177-3AD203B41FA5}">
                      <a16:col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20003"/>
                    </a:ext>
                  </a:extLst>
                </a:gridCol>
              </a:tblGrid>
              <a:tr h="286347">
                <a:tc>
                  <a:txBody>
                    <a:bodyPr/>
                    <a:lstStyle/>
                    <a:p>
                      <a:pPr marL="0" marR="0" lvl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dirty="0"/>
                        <a:t>Страница №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dirty="0"/>
                        <a:t>Тип упражнения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950" dirty="0"/>
                        <a:t>Название упражнения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950" dirty="0"/>
                        <a:t>Необязательно?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0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850" dirty="0"/>
                        <a:t>3.3.1.4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aseline="0" dirty="0"/>
                        <a:t>Интерактивное упражнение</a:t>
                      </a:r>
                      <a:endParaRPr lang="ru-RU" sz="850" dirty="0"/>
                    </a:p>
                  </a:txBody>
                  <a:tcPr marL="68400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Определение частей записи в таблице маршрутизации IPv4</a:t>
                      </a:r>
                      <a:endParaRPr lang="ru-RU" sz="850" dirty="0"/>
                    </a:p>
                  </a:txBody>
                  <a:tcPr marL="68400"/>
                </a:tc>
                <a:tc>
                  <a:txBody>
                    <a:bodyPr/>
                    <a:lstStyle/>
                    <a:p>
                      <a:r>
                        <a:rPr lang="en-US" sz="850" dirty="0">
                          <a:solidFill>
                            <a:schemeClr val="tx1"/>
                          </a:solidFill>
                        </a:rPr>
                        <a:t>Рекомендуется</a:t>
                      </a:r>
                    </a:p>
                  </a:txBody>
                  <a:tcPr marL="6840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1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850" dirty="0"/>
                        <a:t>3.3.2.6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/>
                        <a:t>Интерактивное упражнение</a:t>
                      </a:r>
                    </a:p>
                  </a:txBody>
                  <a:tcPr marL="68400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Определите родительский и дочерний маршруты IPv4</a:t>
                      </a:r>
                      <a:endParaRPr lang="ru-RU" sz="850" dirty="0"/>
                    </a:p>
                  </a:txBody>
                  <a:tcPr marL="68400"/>
                </a:tc>
                <a:tc>
                  <a:txBody>
                    <a:bodyPr/>
                    <a:lstStyle/>
                    <a:p>
                      <a:r>
                        <a:rPr lang="en-US" sz="850" dirty="0">
                          <a:solidFill>
                            <a:schemeClr val="tx1"/>
                          </a:solidFill>
                        </a:rPr>
                        <a:t>Рекомендуется</a:t>
                      </a:r>
                    </a:p>
                  </a:txBody>
                  <a:tcPr marL="6840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2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850" dirty="0"/>
                        <a:t>3.3.3.3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850"/>
                        <a:t>Интерактивное </a:t>
                      </a:r>
                      <a:r>
                        <a:rPr lang="en-US" sz="850" dirty="0"/>
                        <a:t>упражнение</a:t>
                      </a:r>
                    </a:p>
                  </a:txBody>
                  <a:tcPr marL="68400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Определите маршрут с наилучшим совпадением</a:t>
                      </a:r>
                    </a:p>
                  </a:txBody>
                  <a:tcPr marL="68400"/>
                </a:tc>
                <a:tc>
                  <a:txBody>
                    <a:bodyPr/>
                    <a:lstStyle/>
                    <a:p>
                      <a:r>
                        <a:rPr lang="en-US" sz="850" dirty="0">
                          <a:solidFill>
                            <a:schemeClr val="tx1"/>
                          </a:solidFill>
                        </a:rPr>
                        <a:t>Рекомендуется</a:t>
                      </a:r>
                    </a:p>
                  </a:txBody>
                  <a:tcPr marL="6840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3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850" dirty="0"/>
                        <a:t>3.3.4.4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/>
                        <a:t>Интерактивное упражнение </a:t>
                      </a:r>
                    </a:p>
                  </a:txBody>
                  <a:tcPr marL="68400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Определение частей записи в таблице маршрутизации IPv6</a:t>
                      </a:r>
                      <a:endParaRPr lang="ru-RU" sz="850" dirty="0"/>
                    </a:p>
                  </a:txBody>
                  <a:tcPr marL="68400"/>
                </a:tc>
                <a:tc>
                  <a:txBody>
                    <a:bodyPr/>
                    <a:lstStyle/>
                    <a:p>
                      <a:r>
                        <a:rPr lang="en-US" sz="850" dirty="0">
                          <a:solidFill>
                            <a:schemeClr val="tx1"/>
                          </a:solidFill>
                        </a:rPr>
                        <a:t>Рекомендуется</a:t>
                      </a:r>
                    </a:p>
                  </a:txBody>
                  <a:tcPr marL="6840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4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850" dirty="0"/>
                        <a:t>3.4.1.1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/>
                        <a:t>Упражнение в аудитории</a:t>
                      </a:r>
                    </a:p>
                  </a:txBody>
                  <a:tcPr marL="68400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IPv6, подробности, подробности...</a:t>
                      </a:r>
                      <a:endParaRPr lang="ru-RU" sz="850" dirty="0"/>
                    </a:p>
                  </a:txBody>
                  <a:tcPr marL="68400"/>
                </a:tc>
                <a:tc>
                  <a:txBody>
                    <a:bodyPr/>
                    <a:lstStyle/>
                    <a:p>
                      <a:r>
                        <a:rPr lang="en-US" sz="850" dirty="0">
                          <a:solidFill>
                            <a:schemeClr val="tx1"/>
                          </a:solidFill>
                        </a:rPr>
                        <a:t>Необязательно</a:t>
                      </a:r>
                    </a:p>
                  </a:txBody>
                  <a:tcPr marL="6840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5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endParaRPr lang="en-US" sz="85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5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5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6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endParaRPr lang="en-US" sz="85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5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5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7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endParaRPr lang="en-US" sz="85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5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5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8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endParaRPr lang="en-US" sz="85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5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5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2582900979"/>
                  </a:ext>
                </a:extLst>
              </a:tr>
            </a:tbl>
          </a:graphicData>
        </a:graphic>
      </p:graphicFrame>
      <p:sp>
        <p:nvSpPr>
          <p:cNvPr id="8" name="Rectangle 34"/>
          <p:cNvSpPr txBox="1">
            <a:spLocks noChangeArrowheads="1"/>
          </p:cNvSpPr>
          <p:nvPr/>
        </p:nvSpPr>
        <p:spPr bwMode="auto">
          <a:xfrm>
            <a:off x="1210187" y="4228928"/>
            <a:ext cx="6948000" cy="269247"/>
          </a:xfrm>
          <a:prstGeom prst="rect">
            <a:avLst/>
          </a:prstGeom>
          <a:ln/>
          <a:extLs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61593" tIns="30796" rIns="61593" bIns="30796" numCol="1" anchor="ctr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ct val="30000"/>
              </a:spcBef>
              <a:buNone/>
            </a:pPr>
            <a:r>
              <a:rPr lang="ru-RU" sz="1000" kern="0" dirty="0">
                <a:solidFill>
                  <a:srgbClr val="000000"/>
                </a:solidFill>
              </a:rPr>
              <a:t>В этой главе для выполнения упражнений с программой Packet Tracer используйте следующий пароль: </a:t>
            </a:r>
            <a:r>
              <a:rPr lang="ru-RU" sz="1000" b="1" kern="0" dirty="0">
                <a:solidFill>
                  <a:srgbClr val="000000"/>
                </a:solidFill>
              </a:rPr>
              <a:t>PT_ccna5</a:t>
            </a:r>
            <a:r>
              <a:rPr sz="1000" dirty="0" smtClean="0"/>
              <a:t>.</a:t>
            </a:r>
            <a:endParaRPr lang="ru-RU" sz="10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440198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ru-RU" smtClean="0"/>
              <a:t>После прохождения главы 3 студенты должны выполнить проверочную работу по материалам этой главы.</a:t>
            </a:r>
          </a:p>
          <a:p>
            <a:pPr eaLnBrk="1" hangingPunct="1">
              <a:spcBef>
                <a:spcPct val="30000"/>
              </a:spcBef>
            </a:pPr>
            <a:r>
              <a:rPr lang="ru-RU" smtClean="0"/>
              <a:t>Для неформальной оценки успехов учащихся можно использовать контрольные работы, лабораторные работы, работу с симулятором Packet Tracer и другие упражнения.</a:t>
            </a:r>
          </a:p>
        </p:txBody>
      </p:sp>
      <p:sp>
        <p:nvSpPr>
          <p:cNvPr id="7170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Глава 3. Проверочная работа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9608035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5000"/>
              </a:lnSpc>
              <a:spcBef>
                <a:spcPct val="30000"/>
              </a:spcBef>
              <a:buNone/>
            </a:pPr>
            <a:r>
              <a:rPr lang="ru-RU" smtClean="0"/>
              <a:t>Прежде чем излагать материал главы 3, обратите внимание на следующее: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r>
              <a:rPr lang="ru-RU" smtClean="0"/>
              <a:t>Инструктор должен выполнить проверочную работу по главе 3.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r>
              <a:rPr lang="ru-RU" smtClean="0"/>
              <a:t>Цели этой главы: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ru-RU" smtClean="0"/>
              <a:t>Объясните назначение протоколов динамической маршрутизации.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ru-RU" smtClean="0"/>
              <a:t>Объясните использование динамической маршрутизации и статической маршрутизации.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ru-RU" smtClean="0"/>
              <a:t>Настройте протокол маршрутизации RIPv2.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ru-RU" smtClean="0"/>
              <a:t>Объясните части записи в таблице маршрутизации IPv4 для заданного маршрута.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ru-RU" smtClean="0"/>
              <a:t>Объясните связь родительских и дочерних маршрутов в динамически построенной таблице маршрутизации.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ru-RU" smtClean="0"/>
              <a:t>Определите, какой маршрут будет использоваться для пересылки пакетов IPv4.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ru-RU" smtClean="0"/>
              <a:t>Определите, какой маршрут будет использоваться для пересылки пакетов IPv6.</a:t>
            </a:r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ru-RU" sz="1200" dirty="0"/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ru-RU" sz="1500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ru-RU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Глава 3. Практические рекомендации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237934136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>
          <a:xfrm>
            <a:off x="144064" y="798944"/>
            <a:ext cx="8999935" cy="4155319"/>
          </a:xfrm>
        </p:spPr>
        <p:txBody>
          <a:bodyPr rIns="144000"/>
          <a:lstStyle/>
          <a:p>
            <a:pPr lvl="0"/>
            <a:r>
              <a:rPr lang="ru-RU" sz="1350" dirty="0" smtClean="0"/>
              <a:t>3.1</a:t>
            </a:r>
          </a:p>
          <a:p>
            <a:pPr lvl="1"/>
            <a:r>
              <a:rPr lang="ru-RU" sz="1350" dirty="0"/>
              <a:t>Создайте топологии в Cisco Packet Tracer, аналогичные топологиям в данной главе, </a:t>
            </a:r>
            <a:r>
              <a:rPr lang="ru-RU" sz="1350" dirty="0" smtClean="0"/>
              <a:t>и покажите </a:t>
            </a:r>
            <a:r>
              <a:rPr lang="ru-RU" sz="1350" dirty="0"/>
              <a:t>отличие статической маршрутизации от динамической. Подчеркните преимущества и недостатки </a:t>
            </a:r>
            <a:r>
              <a:rPr lang="ru-RU" sz="1350"/>
              <a:t>статической </a:t>
            </a:r>
            <a:r>
              <a:rPr lang="ru-RU" sz="1350" smtClean="0"/>
              <a:t>и динамической </a:t>
            </a:r>
            <a:r>
              <a:rPr lang="ru-RU" sz="1350" dirty="0"/>
              <a:t>маршрутизации.</a:t>
            </a:r>
          </a:p>
          <a:p>
            <a:pPr lvl="1"/>
            <a:r>
              <a:rPr lang="ru-RU" sz="1350" dirty="0"/>
              <a:t>Введите такие термины, как метрика, сходимость, вектор расстояния, состояние канала, бесклассовая маршрутизация, классовая маршрутизация, IGP и EGP.</a:t>
            </a:r>
          </a:p>
          <a:p>
            <a:pPr lvl="1"/>
            <a:r>
              <a:rPr lang="ru-RU" sz="1350" dirty="0"/>
              <a:t>При изложении материала данной главы можно продемонстрировать создание большой сети, например, с помощью Packet Tracer, чтобы дать возможность учащимся оценить </a:t>
            </a:r>
            <a:r>
              <a:rPr lang="ru-RU" sz="1350"/>
              <a:t>размеры </a:t>
            </a:r>
            <a:r>
              <a:rPr lang="ru-RU" sz="1350" smtClean="0"/>
              <a:t>и многокомпонентность </a:t>
            </a:r>
            <a:r>
              <a:rPr lang="ru-RU" sz="1350" dirty="0"/>
              <a:t>сети.</a:t>
            </a:r>
          </a:p>
          <a:p>
            <a:pPr lvl="0"/>
            <a:r>
              <a:rPr lang="ru-RU" sz="1350" dirty="0" smtClean="0"/>
              <a:t>3.2</a:t>
            </a:r>
          </a:p>
          <a:p>
            <a:pPr lvl="1"/>
            <a:r>
              <a:rPr lang="ru-RU" sz="1350" dirty="0"/>
              <a:t>Продемонстрируйте каждую команду протокола маршрутной информации RIP с помощью Cisco Packet Tracer. </a:t>
            </a:r>
          </a:p>
          <a:p>
            <a:pPr lvl="1"/>
            <a:r>
              <a:rPr lang="ru-RU" sz="1350" dirty="0"/>
              <a:t>При работе над этим разделом порекомендуйте студентам использовать средства проверки синтаксиса. Это способствует запоминанию команд и улучшает интерпретацию сообщений об ошибках.</a:t>
            </a:r>
          </a:p>
          <a:p>
            <a:pPr lvl="1"/>
            <a:r>
              <a:rPr lang="ru-RU" sz="1350" dirty="0"/>
              <a:t>Выполните рекомендуемую лабораторную работу 3.2.1.8, «Настройка протокола RIPv2».</a:t>
            </a:r>
          </a:p>
          <a:p>
            <a:pPr marL="0" indent="0">
              <a:buNone/>
            </a:pPr>
            <a:endParaRPr lang="ru-RU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Глава 3. Практические рекомендации (продолжение)</a:t>
            </a:r>
          </a:p>
        </p:txBody>
      </p:sp>
    </p:spTree>
    <p:extLst>
      <p:ext uri="{BB962C8B-B14F-4D97-AF65-F5344CB8AC3E}">
        <p14:creationId xmlns:p14="http://schemas.microsoft.com/office/powerpoint/2010/main" xmlns="" val="392907173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1350" dirty="0" smtClean="0"/>
              <a:t>3.3</a:t>
            </a:r>
          </a:p>
          <a:p>
            <a:pPr lvl="1"/>
            <a:r>
              <a:rPr lang="ru-RU" sz="1350" dirty="0"/>
              <a:t>Подчеркните, что очень важно понимать записи, приведенные в таблице маршрутизации, особенно для поиска и устранения неполадок.</a:t>
            </a:r>
          </a:p>
          <a:p>
            <a:pPr lvl="1"/>
            <a:r>
              <a:rPr lang="ru-RU" sz="1350" dirty="0"/>
              <a:t>Предоставьте студентам различные примеры сетей с использованием Packet Tracer </a:t>
            </a:r>
            <a:r>
              <a:rPr lang="ru-RU" sz="1350" dirty="0" smtClean="0"/>
              <a:t>и предложите </a:t>
            </a:r>
            <a:r>
              <a:rPr lang="ru-RU" sz="1350" dirty="0"/>
              <a:t>им интерпретировать записи из таблицы маршрутизации.</a:t>
            </a:r>
          </a:p>
          <a:p>
            <a:pPr lvl="1"/>
            <a:r>
              <a:rPr lang="ru-RU" sz="1350" dirty="0"/>
              <a:t>Создайте в Packet Tracer эталонную топологию, приведенную в разделе 3.3.1, и на ее примере продемонстрируйте подключенные напрямую и полученные динамически маршруты IPv4. Также с ее помощью объясните процесс поиска маршрута, выполняемый маршрутизатором.</a:t>
            </a:r>
          </a:p>
          <a:p>
            <a:pPr lvl="1"/>
            <a:r>
              <a:rPr lang="ru-RU" sz="1350" dirty="0"/>
              <a:t>Создайте в Packet Tracer эталонную топологию, приведенную в разделе 3.3.4, и на ее примере продемонстрируйте записи из таблицы маршрутизации IPv6, а также процесс поиска маршрута, выполняемый маршрутизатором.</a:t>
            </a:r>
          </a:p>
          <a:p>
            <a:pPr lvl="1"/>
            <a:r>
              <a:rPr lang="ru-RU" sz="1350" dirty="0"/>
              <a:t>Для закрепления полученных знаний порекомендуйте студентам выполнить упражнения 3.3.1.4, 3.3.3.3 и 3.3.4.4.</a:t>
            </a:r>
          </a:p>
          <a:p>
            <a:pPr lvl="1"/>
            <a:endParaRPr lang="ru-RU" sz="1350" dirty="0"/>
          </a:p>
          <a:p>
            <a:pPr lvl="1"/>
            <a:endParaRPr lang="ru-RU" sz="1350" dirty="0"/>
          </a:p>
          <a:p>
            <a:pPr lvl="1"/>
            <a:endParaRPr lang="ru-RU" sz="1350" dirty="0"/>
          </a:p>
          <a:p>
            <a:pPr lvl="1"/>
            <a:endParaRPr lang="ru-RU" sz="1350" dirty="0"/>
          </a:p>
          <a:p>
            <a:pPr lvl="1"/>
            <a:endParaRPr lang="ru-RU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Глава 3. Практические рекомендации (продолжение)</a:t>
            </a:r>
          </a:p>
        </p:txBody>
      </p:sp>
    </p:spTree>
    <p:extLst>
      <p:ext uri="{BB962C8B-B14F-4D97-AF65-F5344CB8AC3E}">
        <p14:creationId xmlns:p14="http://schemas.microsoft.com/office/powerpoint/2010/main" xmlns="" val="129808237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6496</TotalTime>
  <Words>1810</Words>
  <Application>Microsoft Office PowerPoint</Application>
  <PresentationFormat>On-screen Show (16:9)</PresentationFormat>
  <Paragraphs>511</Paragraphs>
  <Slides>48</Slides>
  <Notes>48</Notes>
  <HiddenSlides>10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Default Theme</vt:lpstr>
      <vt:lpstr>Глава 3. Динамическая маршрутизация</vt:lpstr>
      <vt:lpstr>Материалы для инструкторов. Глава 3. Руководство по планированию</vt:lpstr>
      <vt:lpstr>Глава 3. Динамическая маршрутизация</vt:lpstr>
      <vt:lpstr>Глава 3. Упражнения</vt:lpstr>
      <vt:lpstr>Глава 3. Упражнения (продолжение)</vt:lpstr>
      <vt:lpstr>Глава 3. Проверочная работа</vt:lpstr>
      <vt:lpstr>Глава 3. Практические рекомендации</vt:lpstr>
      <vt:lpstr>Глава 3. Практические рекомендации (продолжение)</vt:lpstr>
      <vt:lpstr>Глава 3. Практические рекомендации (продолжение)</vt:lpstr>
      <vt:lpstr>Глава 3. Дополнительная помощь</vt:lpstr>
      <vt:lpstr>Slide 11</vt:lpstr>
      <vt:lpstr>Глава 3. Динамическая маршрутизация</vt:lpstr>
      <vt:lpstr>Глава 3. Разделы и цели</vt:lpstr>
      <vt:lpstr>3.1. Протоколы динамической маршрутизации</vt:lpstr>
      <vt:lpstr>Обзор протокола динамической маршрутизации Обзор протокола динамической маршрутизации</vt:lpstr>
      <vt:lpstr>Обзор протокола динамической маршрутизации Компоненты протокола динамической маршрутизации</vt:lpstr>
      <vt:lpstr>Сравнение динамической и статической маршрутизации Применение статической маршрутизации</vt:lpstr>
      <vt:lpstr>Сравнение динамической и статической маршрутизации Преимущества и недостатки статической маршрутизации</vt:lpstr>
      <vt:lpstr>Сравнение динамической и статической маршрутизации Применение протоколов динамической маршрутизации</vt:lpstr>
      <vt:lpstr>Сравнение динамической и статической маршрутизации Преимущества и недостатки динамической маршрутизации</vt:lpstr>
      <vt:lpstr>3.2. Протокол RIPv2</vt:lpstr>
      <vt:lpstr>Сравнение динамической и статической маршрутизации Режим конфигурации протокола RIP на маршрутизаторе</vt:lpstr>
      <vt:lpstr>Настройка протокола RIP Объявление сетей</vt:lpstr>
      <vt:lpstr>Настройка протокола RIP Проверка маршрутизации RIP</vt:lpstr>
      <vt:lpstr>Настройка протокола RIP Включение и проверка RIPv2</vt:lpstr>
      <vt:lpstr>Настройка протокола RIP Отключение автоматического объединения</vt:lpstr>
      <vt:lpstr>Настройка протокола RIP Настройка пассивных интерфейсов</vt:lpstr>
      <vt:lpstr>Настройка протокола RIP Распространение маршрута по умолчанию</vt:lpstr>
      <vt:lpstr>Настройка протокола RIP Packet Tracer. Настройка протокола RIPv2</vt:lpstr>
      <vt:lpstr>Настройка протокола RIP Лабораторная работа. Настройка базового протокола RIPv2</vt:lpstr>
      <vt:lpstr>3.3. Таблица маршрутизации</vt:lpstr>
      <vt:lpstr>Части записи маршрута IPv4 Записи таблицы маршрутизации</vt:lpstr>
      <vt:lpstr>Части записи маршрута IPv4 Записи с прямым подключением</vt:lpstr>
      <vt:lpstr>Части записи маршрута IPv4 Записи удаленных сетей</vt:lpstr>
      <vt:lpstr>Динамически полученные маршруты IPv4 Термины таблицы маршрутизации</vt:lpstr>
      <vt:lpstr>Динамически полученные маршруты IPv4 Окончательный маршрут</vt:lpstr>
      <vt:lpstr>Динамически полученные маршруты IPv4 Маршрут уровня 1</vt:lpstr>
      <vt:lpstr>Динамически полученные маршруты IPv4 Родительский маршрут уровня 1</vt:lpstr>
      <vt:lpstr>Динамически полученные маршруты IPv4 Дочерний маршрут уровня 2</vt:lpstr>
      <vt:lpstr>Процесс поиска маршрута IPv4 Процесс поиска маршрута</vt:lpstr>
      <vt:lpstr>Процесс поиска маршрута IPv4 Оптимальный маршрут — самое длинное совпадение</vt:lpstr>
      <vt:lpstr>Анализ таблицы маршрутизации IPv6 Записи таблицы маршрутизации IPv6</vt:lpstr>
      <vt:lpstr>Анализ таблицы маршрутизации IPV6 Записи с прямым подключением</vt:lpstr>
      <vt:lpstr>Анализ таблицы маршрутизации IPV6 Записи удаленных сетей IPv6</vt:lpstr>
      <vt:lpstr>3.4. Обзор главы</vt:lpstr>
      <vt:lpstr>Заключение Глава 3. Динамическая маршрутизация</vt:lpstr>
      <vt:lpstr>Глава 3 Новые термины и команды</vt:lpstr>
      <vt:lpstr>Slide 48</vt:lpstr>
    </vt:vector>
  </TitlesOfParts>
  <Company>Cisco Systems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bvachon@cisco.com</dc:creator>
  <cp:lastModifiedBy>SDWM</cp:lastModifiedBy>
  <cp:revision>367</cp:revision>
  <dcterms:created xsi:type="dcterms:W3CDTF">2016-08-22T22:27:36Z</dcterms:created>
  <dcterms:modified xsi:type="dcterms:W3CDTF">2018-10-26T10:16:40Z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</Properties>
</file>