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76"/>
  </p:notesMasterIdLst>
  <p:sldIdLst>
    <p:sldId id="513" r:id="rId2"/>
    <p:sldId id="730" r:id="rId3"/>
    <p:sldId id="747" r:id="rId4"/>
    <p:sldId id="763" r:id="rId5"/>
    <p:sldId id="834" r:id="rId6"/>
    <p:sldId id="873" r:id="rId7"/>
    <p:sldId id="735" r:id="rId8"/>
    <p:sldId id="736" r:id="rId9"/>
    <p:sldId id="750" r:id="rId10"/>
    <p:sldId id="745" r:id="rId11"/>
    <p:sldId id="777" r:id="rId12"/>
    <p:sldId id="758" r:id="rId13"/>
    <p:sldId id="760" r:id="rId14"/>
    <p:sldId id="833" r:id="rId15"/>
    <p:sldId id="759" r:id="rId16"/>
    <p:sldId id="628" r:id="rId17"/>
    <p:sldId id="630" r:id="rId18"/>
    <p:sldId id="633" r:id="rId19"/>
    <p:sldId id="641" r:id="rId20"/>
    <p:sldId id="645" r:id="rId21"/>
    <p:sldId id="649" r:id="rId22"/>
    <p:sldId id="778" r:id="rId23"/>
    <p:sldId id="653" r:id="rId24"/>
    <p:sldId id="856" r:id="rId25"/>
    <p:sldId id="655" r:id="rId26"/>
    <p:sldId id="861" r:id="rId27"/>
    <p:sldId id="779" r:id="rId28"/>
    <p:sldId id="658" r:id="rId29"/>
    <p:sldId id="862" r:id="rId30"/>
    <p:sldId id="780" r:id="rId31"/>
    <p:sldId id="863" r:id="rId32"/>
    <p:sldId id="835" r:id="rId33"/>
    <p:sldId id="836" r:id="rId34"/>
    <p:sldId id="831" r:id="rId35"/>
    <p:sldId id="837" r:id="rId36"/>
    <p:sldId id="838" r:id="rId37"/>
    <p:sldId id="839" r:id="rId38"/>
    <p:sldId id="840" r:id="rId39"/>
    <p:sldId id="832" r:id="rId40"/>
    <p:sldId id="864" r:id="rId41"/>
    <p:sldId id="841" r:id="rId42"/>
    <p:sldId id="865" r:id="rId43"/>
    <p:sldId id="842" r:id="rId44"/>
    <p:sldId id="843" r:id="rId45"/>
    <p:sldId id="844" r:id="rId46"/>
    <p:sldId id="845" r:id="rId47"/>
    <p:sldId id="824" r:id="rId48"/>
    <p:sldId id="846" r:id="rId49"/>
    <p:sldId id="847" r:id="rId50"/>
    <p:sldId id="848" r:id="rId51"/>
    <p:sldId id="849" r:id="rId52"/>
    <p:sldId id="830" r:id="rId53"/>
    <p:sldId id="850" r:id="rId54"/>
    <p:sldId id="866" r:id="rId55"/>
    <p:sldId id="851" r:id="rId56"/>
    <p:sldId id="852" r:id="rId57"/>
    <p:sldId id="867" r:id="rId58"/>
    <p:sldId id="853" r:id="rId59"/>
    <p:sldId id="854" r:id="rId60"/>
    <p:sldId id="855" r:id="rId61"/>
    <p:sldId id="784" r:id="rId62"/>
    <p:sldId id="868" r:id="rId63"/>
    <p:sldId id="869" r:id="rId64"/>
    <p:sldId id="857" r:id="rId65"/>
    <p:sldId id="870" r:id="rId66"/>
    <p:sldId id="858" r:id="rId67"/>
    <p:sldId id="871" r:id="rId68"/>
    <p:sldId id="859" r:id="rId69"/>
    <p:sldId id="860" r:id="rId70"/>
    <p:sldId id="771" r:id="rId71"/>
    <p:sldId id="765" r:id="rId72"/>
    <p:sldId id="766" r:id="rId73"/>
    <p:sldId id="773" r:id="rId74"/>
    <p:sldId id="291" r:id="rId7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675" autoAdjust="0"/>
    <p:restoredTop sz="99881" autoAdjust="0"/>
  </p:normalViewPr>
  <p:slideViewPr>
    <p:cSldViewPr snapToGrid="0" showGuides="1">
      <p:cViewPr varScale="1">
        <p:scale>
          <a:sx n="117" d="100"/>
          <a:sy n="117" d="100"/>
        </p:scale>
        <p:origin x="-114" y="-42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pPr/>
              <a:t>10/24/2018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Routing and Switching Essentials v6.0</a:t>
            </a:r>
          </a:p>
          <a:p>
            <a:pPr>
              <a:buFontTx/>
              <a:buNone/>
            </a:pPr>
            <a:r>
              <a:rPr lang="ru-RU" sz="1200" b="0" dirty="0"/>
              <a:t>Глава 2. Статическая маршрутизация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10</a:t>
            </a:fld>
            <a:endParaRPr lang="ru-RU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9157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3032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Routing and Switching Essentials v6.0</a:t>
            </a:r>
          </a:p>
          <a:p>
            <a:pPr>
              <a:buFontTx/>
              <a:buNone/>
            </a:pPr>
            <a:r>
              <a:rPr lang="ru-RU" sz="1200" b="0" dirty="0"/>
              <a:t>Глава 2. Статическая маршрутизация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680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13</a:t>
            </a:fld>
            <a:endParaRPr lang="ru-RU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Routing and Switching Essentials v6.0</a:t>
            </a:r>
          </a:p>
          <a:p>
            <a:pPr>
              <a:buFontTx/>
              <a:buNone/>
            </a:pPr>
            <a:r>
              <a:rPr lang="ru-RU" sz="1200" b="0" dirty="0"/>
              <a:t>Глава 2. Статическая маршрутизация</a:t>
            </a:r>
            <a:endParaRPr lang="ru-RU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4752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14</a:t>
            </a:fld>
            <a:endParaRPr lang="ru-RU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Routing and Switching Essentials v6.0</a:t>
            </a:r>
          </a:p>
          <a:p>
            <a:pPr>
              <a:buFontTx/>
              <a:buNone/>
            </a:pPr>
            <a:r>
              <a:rPr lang="ru-RU" sz="1200" b="0" dirty="0"/>
              <a:t>Глава 2. Статическая маршрутизация</a:t>
            </a:r>
            <a:endParaRPr lang="ru-RU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8644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2. Статическая маршрутизация</a:t>
            </a:r>
          </a:p>
          <a:p>
            <a:pPr>
              <a:buFontTx/>
              <a:buNone/>
            </a:pPr>
            <a:r>
              <a:rPr lang="ru-RU" sz="1200" b="0" dirty="0"/>
              <a:t>2.1. Реализация статических маршрутов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529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16</a:t>
            </a:fld>
            <a:endParaRPr lang="ru-RU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2.1. Реализация статических маршрутов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2.1.1. Статическая маршрутизация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2.1.1.1. Подключение к удаленным сетям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5190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2.1. Реализация статических маршрутов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2.1.1. Статическая маршрутизация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2.1.1.2. Зачем использовать статическую маршрутизацию?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782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2.1. Реализация статических маршрутов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2.1.1. Статическая маршрутизация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2.1.1.3. Когда использовать статические маршруты?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1587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mtClean="0"/>
              <a:t>2.1. 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Реализация статических маршрутов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ru-RU" smtClean="0"/>
              <a:t>2.1.2. Типы статических маршрутов</a:t>
            </a:r>
            <a:endParaRPr lang="ru-RU" dirty="0"/>
          </a:p>
          <a:p>
            <a:r>
              <a:rPr lang="ru-RU" smtClean="0"/>
              <a:t>2.1.2.1. Применение статических маршрутов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284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ru-RU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mtClean="0"/>
              <a:t>2.1. 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Реализация статических маршрутов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ru-RU" smtClean="0"/>
              <a:t>2.1.2. Типы статических маршрутов</a:t>
            </a:r>
            <a:endParaRPr lang="ru-RU" dirty="0"/>
          </a:p>
          <a:p>
            <a:r>
              <a:rPr lang="ru-RU" smtClean="0"/>
              <a:t>2.1.2.2. Стандартный статический маршрут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4091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21</a:t>
            </a:fld>
            <a:endParaRPr lang="ru-RU" altLang="en-US" sz="8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mtClean="0"/>
              <a:t>2.1. 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Реализация статических маршрутов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ru-RU" smtClean="0"/>
              <a:t>2.1.2. Типы статических маршрутов</a:t>
            </a:r>
            <a:endParaRPr lang="ru-RU" dirty="0"/>
          </a:p>
          <a:p>
            <a:r>
              <a:rPr lang="ru-RU" smtClean="0"/>
              <a:t>2.1.2.3. Статический маршрут по умолчанию</a:t>
            </a:r>
          </a:p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78389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22</a:t>
            </a:fld>
            <a:endParaRPr lang="ru-RU" altLang="en-US" sz="8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mtClean="0"/>
              <a:t>2.1. 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Реализация статических маршрутов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ru-RU" smtClean="0"/>
              <a:t>2.1.2. Типы статических маршрутов</a:t>
            </a:r>
            <a:endParaRPr lang="ru-RU" dirty="0"/>
          </a:p>
          <a:p>
            <a:r>
              <a:rPr lang="ru-RU" smtClean="0"/>
              <a:t>2.1.2.4. Суммарный статический маршрут</a:t>
            </a:r>
            <a:endParaRPr lang="ru-RU" dirty="0"/>
          </a:p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752634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mtClean="0"/>
              <a:t>2.1. </a:t>
            </a: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Реализация статических маршрутов</a:t>
            </a:r>
            <a:endParaRPr lang="ru-RU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ru-RU" smtClean="0"/>
              <a:t>2.1.2. Типы статических маршрутов</a:t>
            </a:r>
            <a:endParaRPr lang="ru-RU" dirty="0"/>
          </a:p>
          <a:p>
            <a:r>
              <a:rPr lang="ru-RU" smtClean="0"/>
              <a:t>2.1.2.5. Плавающий статический маршрут</a:t>
            </a:r>
          </a:p>
          <a:p>
            <a:endParaRPr lang="ru-RU" dirty="0"/>
          </a:p>
          <a:p>
            <a:endParaRPr lang="ru-RU" altLang="en-US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356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2. Статическая маршрутизация</a:t>
            </a:r>
          </a:p>
          <a:p>
            <a:pPr>
              <a:buFontTx/>
              <a:buNone/>
            </a:pPr>
            <a:r>
              <a:rPr lang="ru-RU" sz="1200" b="0" dirty="0"/>
              <a:t>2.2. Настройка статических маршрутов и маршрутов по умолчанию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4887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  <a:endParaRPr lang="ru-RU" dirty="0"/>
          </a:p>
          <a:p>
            <a:r>
              <a:rPr lang="ru-RU" smtClean="0"/>
              <a:t>2.2.1. Настройка статических маршрутов IPv4</a:t>
            </a:r>
            <a:endParaRPr lang="ru-RU" dirty="0"/>
          </a:p>
          <a:p>
            <a:r>
              <a:rPr lang="ru-RU" smtClean="0"/>
              <a:t>2.2.1.1.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Команда ip route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7582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  <a:endParaRPr lang="ru-RU" dirty="0"/>
          </a:p>
          <a:p>
            <a:r>
              <a:rPr lang="ru-RU" smtClean="0"/>
              <a:t>2.2.1. Настройка статических маршрутов IPv4</a:t>
            </a:r>
            <a:endParaRPr lang="ru-RU" dirty="0"/>
          </a:p>
          <a:p>
            <a:r>
              <a:rPr lang="ru-RU" smtClean="0"/>
              <a:t>2.2.1.2.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Параметры следующего перехода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4582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  <a:endParaRPr lang="ru-RU" dirty="0"/>
          </a:p>
          <a:p>
            <a:r>
              <a:rPr lang="ru-RU" smtClean="0"/>
              <a:t>2.2.1. Настройка статических маршрутов IPv4</a:t>
            </a:r>
            <a:endParaRPr lang="ru-RU" dirty="0"/>
          </a:p>
          <a:p>
            <a:r>
              <a:rPr lang="ru-RU" smtClean="0"/>
              <a:t>2.2.1.2.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Параметры следующего перехода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5290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  <a:endParaRPr lang="ru-RU" dirty="0"/>
          </a:p>
          <a:p>
            <a:r>
              <a:rPr lang="ru-RU" smtClean="0"/>
              <a:t>2.2.1. Настройка статических маршрутов IPv4</a:t>
            </a:r>
            <a:endParaRPr lang="ru-RU" dirty="0"/>
          </a:p>
          <a:p>
            <a:r>
              <a:rPr lang="ru-RU" smtClean="0"/>
              <a:t>2.2.1.3.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Настройка статического маршрута следующего перехода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3002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  <a:endParaRPr lang="ru-RU" dirty="0"/>
          </a:p>
          <a:p>
            <a:r>
              <a:rPr lang="ru-RU" smtClean="0"/>
              <a:t>2.2.1. Настройка статических маршрутов IPv4</a:t>
            </a:r>
            <a:endParaRPr lang="ru-RU" dirty="0"/>
          </a:p>
          <a:p>
            <a:r>
              <a:rPr lang="ru-RU" smtClean="0"/>
              <a:t>2.2.1.3.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Настройка статического маршрута следующего перехода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844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>
              <a:buFontTx/>
              <a:buNone/>
            </a:pPr>
            <a:r>
              <a:rPr lang="ru-RU" b="0" dirty="0"/>
              <a:t>Основы маршрутизации и коммутации (v6.0)</a:t>
            </a:r>
          </a:p>
          <a:p>
            <a:pPr>
              <a:buFontTx/>
              <a:buNone/>
            </a:pPr>
            <a:r>
              <a:rPr lang="ru-RU" sz="1200" b="0" dirty="0"/>
              <a:t>Глава 2. Статическая маршрутизация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  <a:endParaRPr lang="ru-RU" dirty="0"/>
          </a:p>
          <a:p>
            <a:r>
              <a:rPr lang="ru-RU" smtClean="0"/>
              <a:t>2.2.1. Настройка статических маршрутов IPv4</a:t>
            </a:r>
            <a:endParaRPr lang="ru-RU" dirty="0"/>
          </a:p>
          <a:p>
            <a:r>
              <a:rPr lang="ru-RU" smtClean="0"/>
              <a:t>2.2.1.4.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Настройка напрямую подключенного статического маршрута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10063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  <a:endParaRPr lang="ru-RU" dirty="0"/>
          </a:p>
          <a:p>
            <a:r>
              <a:rPr lang="ru-RU" smtClean="0"/>
              <a:t>2.2.1. Настройка статических маршрутов IPv4</a:t>
            </a:r>
            <a:endParaRPr lang="ru-RU" dirty="0"/>
          </a:p>
          <a:p>
            <a:r>
              <a:rPr lang="ru-RU" smtClean="0"/>
              <a:t>2.2.1.4.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Настройка напрямую подключенного статического маршрута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593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  <a:endParaRPr lang="ru-RU" dirty="0"/>
          </a:p>
          <a:p>
            <a:r>
              <a:rPr lang="ru-RU" smtClean="0"/>
              <a:t>2.2.1. Настройка статических маршрутов IPv4</a:t>
            </a:r>
            <a:endParaRPr lang="ru-RU" dirty="0"/>
          </a:p>
          <a:p>
            <a:r>
              <a:rPr lang="ru-RU" smtClean="0"/>
              <a:t>2.2.1.5.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Настройка полностью заданного статического маршрута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379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  <a:endParaRPr lang="ru-RU" dirty="0"/>
          </a:p>
          <a:p>
            <a:r>
              <a:rPr lang="ru-RU" smtClean="0"/>
              <a:t>2.2.1. Настройка статических маршрутов IPv4</a:t>
            </a:r>
            <a:endParaRPr lang="ru-RU" dirty="0"/>
          </a:p>
          <a:p>
            <a:r>
              <a:rPr lang="ru-RU" smtClean="0"/>
              <a:t>2.2.1.6.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Проверка статического маршрута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16332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2.2.2. Настройка маршрутов IPv4 по умолчанию</a:t>
            </a:r>
            <a:endParaRPr lang="ru-RU" dirty="0"/>
          </a:p>
          <a:p>
            <a:r>
              <a:rPr lang="ru-RU" smtClean="0"/>
              <a:t>2.2.2.1.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Статический маршрут по умолчанию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1025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2.2.2. Настройка маршрутов IPv4 по умолчанию</a:t>
            </a:r>
            <a:endParaRPr lang="ru-RU" dirty="0"/>
          </a:p>
          <a:p>
            <a:r>
              <a:rPr lang="ru-RU" smtClean="0"/>
              <a:t>2.2.2.2. Настройка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статического маршрута по умолчанию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78478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2.2.2. Настройка маршрутов IPv4 по умолчанию</a:t>
            </a:r>
            <a:endParaRPr lang="ru-RU" dirty="0"/>
          </a:p>
          <a:p>
            <a:r>
              <a:rPr lang="ru-RU" smtClean="0"/>
              <a:t>2.2.2.3. Проверка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статического маршрута по умолчанию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2486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2.2.2. Настройка маршрутов IPv4 по умолчанию</a:t>
            </a:r>
            <a:endParaRPr lang="ru-RU" dirty="0"/>
          </a:p>
          <a:p>
            <a:r>
              <a:rPr lang="ru-RU" smtClean="0"/>
              <a:t>2.2.2.4. Packet Tracer. Настройка статических маршрутов IPv4 и маршрутов IPv4 по умолчанию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24309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2.2.2. Настройка маршрутов IPv4 по умолчанию</a:t>
            </a:r>
            <a:endParaRPr lang="ru-RU" dirty="0"/>
          </a:p>
          <a:p>
            <a:r>
              <a:rPr lang="ru-RU" smtClean="0"/>
              <a:t>2.2.2.5. Лабораторная работа. Настройка статических маршрутов IPv4 и маршрутов IPv4 по умолчанию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70583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2.2.3. Настройка статических маршрутов IPv6</a:t>
            </a:r>
          </a:p>
          <a:p>
            <a:r>
              <a:rPr lang="ru-RU" smtClean="0"/>
              <a:t>2.2.3.1. Команда ipv6 route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795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ru-RU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2.2.3. Настройка статических маршрутов IPv6</a:t>
            </a:r>
          </a:p>
          <a:p>
            <a:r>
              <a:rPr lang="ru-RU" smtClean="0"/>
              <a:t>2.2.3.1. Команда ipv6 route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44042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2.2.3. Настройка статических маршрутов IPv6</a:t>
            </a:r>
          </a:p>
          <a:p>
            <a:r>
              <a:rPr lang="ru-RU" smtClean="0"/>
              <a:t>2.2.3.2. Параметры следующего перехода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1522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2.2.3. Настройка статических маршрутов IPv6</a:t>
            </a:r>
          </a:p>
          <a:p>
            <a:r>
              <a:rPr lang="ru-RU" smtClean="0"/>
              <a:t>2.2.3.2. Параметры следующего перехода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6663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2.2.3. Настройка статических маршрутов IPv6</a:t>
            </a:r>
          </a:p>
          <a:p>
            <a:r>
              <a:rPr lang="ru-RU" smtClean="0"/>
              <a:t>2.2.3.3. Настройка статического маршрута IPv6 следующего перехода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53443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2.2.3. Настройка статических маршрутов IPv6</a:t>
            </a:r>
          </a:p>
          <a:p>
            <a:r>
              <a:rPr lang="ru-RU" smtClean="0"/>
              <a:t>2.2.3.4. Настройка напрямую подключенного статического маршрута IPv6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64400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2.2.3. Настройка статических маршрутов IPv6</a:t>
            </a:r>
          </a:p>
          <a:p>
            <a:r>
              <a:rPr lang="ru-RU" smtClean="0"/>
              <a:t>2.2.3.5. Настройка полностью заданного статического маршрута IPv6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08125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2.2.3. Настройка статических маршрутов IPv6</a:t>
            </a:r>
          </a:p>
          <a:p>
            <a:r>
              <a:rPr lang="ru-RU" smtClean="0"/>
              <a:t>2.2.3.6. Проверка статических маршрутов IPv6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43397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2.2.4. Настройка маршрутов IPv6 по умолчанию</a:t>
            </a:r>
          </a:p>
          <a:p>
            <a:r>
              <a:rPr lang="ru-RU" smtClean="0"/>
              <a:t>2.2.4.1. Статический маршрут IPv6 по умолчанию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38893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2.2.4. Настройка маршрутов IPv6 по умолчанию</a:t>
            </a:r>
          </a:p>
          <a:p>
            <a:r>
              <a:rPr lang="ru-RU" smtClean="0"/>
              <a:t>2.2.4.2. Настройка статического маршрута IPv6 по умолчанию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15284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2.2.4. Настройка маршрутов IPv6 по умолчанию</a:t>
            </a:r>
          </a:p>
          <a:p>
            <a:r>
              <a:rPr lang="ru-RU" smtClean="0"/>
              <a:t>2.2.4.3. Проверка статического маршрута по умолчанию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012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ru-RU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410062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2.2.4. Настройка маршрутов IPv6 по умолчанию</a:t>
            </a:r>
          </a:p>
          <a:p>
            <a:r>
              <a:rPr lang="ru-RU" smtClean="0"/>
              <a:t>2.2.4.4. Packet Tracer. Настройка статических маршрутов IPv6 и маршрутов IPv6 по умолчанию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56252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2.2.4. Настройка маршрутов IPv6 по умолчанию</a:t>
            </a:r>
          </a:p>
          <a:p>
            <a:r>
              <a:rPr lang="ru-RU" smtClean="0"/>
              <a:t>2.2.4.5. Лабораторная работа. Настройка статических маршрутов IPv6 и маршрутов IPv6 по умолчанию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80970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2.2.5. Настройка плавающих статических маршрутов</a:t>
            </a:r>
          </a:p>
          <a:p>
            <a:r>
              <a:rPr lang="ru-RU" smtClean="0"/>
              <a:t>2.2.5.1. Плавающие статические маршруты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13966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2.2.5. Настройка плавающих статических маршрутов</a:t>
            </a:r>
          </a:p>
          <a:p>
            <a:r>
              <a:rPr lang="ru-RU" smtClean="0"/>
              <a:t>2.2.5.2. Настройка плавающего статического маршрута IPv4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6070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2.2.5. Настройка плавающих статических маршрутов</a:t>
            </a:r>
          </a:p>
          <a:p>
            <a:r>
              <a:rPr lang="ru-RU" smtClean="0"/>
              <a:t>2.2.5.3. Тестирование плавающего статического маршрута IPv4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8971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2.2.5. Настройка плавающих статических маршрутов</a:t>
            </a:r>
          </a:p>
          <a:p>
            <a:r>
              <a:rPr lang="ru-RU" smtClean="0"/>
              <a:t>2.2.5.3. Тестирование плавающего статического маршрута IPv4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97493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2.2.5. Настройка плавающих статических маршрутов</a:t>
            </a:r>
          </a:p>
          <a:p>
            <a:r>
              <a:rPr lang="ru-RU" smtClean="0"/>
              <a:t>2.2.5.4. Настройка плавающего статического маршрута IPv6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05138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2.2.5. Настройка плавающих статических маршрутов</a:t>
            </a:r>
          </a:p>
          <a:p>
            <a:r>
              <a:rPr lang="ru-RU" smtClean="0"/>
              <a:t>2.2.5.5. Packet Tracer. Настройка плавающих статических маршрутов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070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2.2.6. Настройка статических маршрутов хоста</a:t>
            </a:r>
            <a:endParaRPr lang="ru-RU" dirty="0"/>
          </a:p>
          <a:p>
            <a:r>
              <a:rPr lang="ru-RU" smtClean="0"/>
              <a:t>2.2.6.1. Автоматически установленные маршруты хостов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46391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2.2. Настройка статических маршрутов и маршрутов по умолчанию</a:t>
            </a:r>
          </a:p>
          <a:p>
            <a:r>
              <a:rPr lang="ru-RU" smtClean="0"/>
              <a:t>2.2.6. Настройка статических маршрутов хоста</a:t>
            </a:r>
            <a:endParaRPr lang="ru-RU" dirty="0"/>
          </a:p>
          <a:p>
            <a:r>
              <a:rPr lang="ru-RU" smtClean="0"/>
              <a:t>2.2.6.2. Настройка статических маршрутов IPv4 и IPv6 для хостов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030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6</a:t>
            </a:fld>
            <a:endParaRPr lang="ru-RU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202334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2. Статическая маршрутизация</a:t>
            </a:r>
          </a:p>
          <a:p>
            <a:pPr>
              <a:buFontTx/>
              <a:buNone/>
            </a:pPr>
            <a:r>
              <a:rPr lang="ru-RU" sz="1200" b="0" dirty="0"/>
              <a:t>2.3. Поиск и устранение неполадок, связанных со статическими </a:t>
            </a:r>
            <a:r>
              <a:rPr lang="ru-RU" sz="1200" b="0"/>
              <a:t>маршрутами </a:t>
            </a:r>
            <a:r>
              <a:rPr lang="ru-RU" sz="1200" b="0" smtClean="0"/>
              <a:t>и маршрутами </a:t>
            </a:r>
            <a:r>
              <a:rPr lang="ru-RU" sz="1200" b="0" dirty="0"/>
              <a:t>по умолчанию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4104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2.3. Поиск и устранение неполадок, связанных со статическими маршрутами и маршрутами по умолчанию</a:t>
            </a:r>
          </a:p>
          <a:p>
            <a:r>
              <a:rPr lang="ru-RU" smtClean="0"/>
              <a:t>2.3.1. Обработка пакетов статическими маршрутами</a:t>
            </a:r>
            <a:endParaRPr lang="ru-RU" dirty="0"/>
          </a:p>
          <a:p>
            <a:r>
              <a:rPr lang="ru-RU" smtClean="0"/>
              <a:t>2.3.1.1. Статические маршруты и переадресация пакетов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77606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2.3. Поиск и устранение неполадок, связанных со статическими маршрутами и маршрутами по умолчанию</a:t>
            </a:r>
          </a:p>
          <a:p>
            <a:r>
              <a:rPr lang="ru-RU" smtClean="0"/>
              <a:t>2.3.1. Обработка пакетов статическими маршрутами</a:t>
            </a:r>
            <a:endParaRPr lang="ru-RU" dirty="0"/>
          </a:p>
          <a:p>
            <a:r>
              <a:rPr lang="ru-RU" smtClean="0"/>
              <a:t>2.3.1.1. Статические маршруты и переадресация пакетов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61803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2.3. Поиск и устранение неполадок, связанных со статическими маршрутами и маршрутами по умолчанию</a:t>
            </a:r>
          </a:p>
          <a:p>
            <a:r>
              <a:rPr lang="ru-RU" smtClean="0"/>
              <a:t>2.3.1. Обработка пакетов статическими маршрутами</a:t>
            </a:r>
            <a:endParaRPr lang="ru-RU" dirty="0"/>
          </a:p>
          <a:p>
            <a:r>
              <a:rPr lang="ru-RU" smtClean="0"/>
              <a:t>2.3.1.1. Статические маршруты и переадресация пакетов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6164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2.3. Поиск и устранение неполадок, связанных со статическими маршрутами и маршрутами по умолчанию</a:t>
            </a:r>
          </a:p>
          <a:p>
            <a:r>
              <a:rPr lang="ru-RU" smtClean="0"/>
              <a:t>2.3.2. Поиск и устранение неполадок в настройках статического маршрута IPv4 и маршрута IPv4 по умолчанию</a:t>
            </a:r>
            <a:endParaRPr lang="ru-RU" dirty="0"/>
          </a:p>
          <a:p>
            <a:r>
              <a:rPr lang="ru-RU" smtClean="0"/>
              <a:t>2.3.2.1. Поиск и устранение неполадок, связанных с отсутствием маршрута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39890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2.3. Поиск и устранение неполадок, связанных со статическими маршрутами и маршрутами по умолчанию</a:t>
            </a:r>
          </a:p>
          <a:p>
            <a:r>
              <a:rPr lang="ru-RU" smtClean="0"/>
              <a:t>2.3.2. Поиск и устранение неполадок в настройках статического маршрута IPv4 и маршрута IPv4 по умолчанию</a:t>
            </a:r>
            <a:endParaRPr lang="ru-RU" dirty="0"/>
          </a:p>
          <a:p>
            <a:r>
              <a:rPr lang="ru-RU" smtClean="0"/>
              <a:t>2.3.2.1. Поиск и устранение неполадок, связанных с отсутствием маршрута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83805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2.3. Поиск и устранение неполадок, связанных со статическими маршрутами и маршрутами по умолчанию</a:t>
            </a:r>
          </a:p>
          <a:p>
            <a:r>
              <a:rPr lang="ru-RU" smtClean="0"/>
              <a:t>2.3.2. Поиск и устранение неполадок в настройках статического маршрута IPv4 и маршрута IPv4 по умолчанию</a:t>
            </a:r>
            <a:endParaRPr lang="ru-RU" dirty="0"/>
          </a:p>
          <a:p>
            <a:r>
              <a:rPr lang="ru-RU" smtClean="0"/>
              <a:t>2.3.2.2. Устранение проблем с подключением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15675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2.3. Поиск и устранение неполадок, связанных со статическими маршрутами и маршрутами по умолчанию</a:t>
            </a:r>
          </a:p>
          <a:p>
            <a:r>
              <a:rPr lang="ru-RU" smtClean="0"/>
              <a:t>2.3.2. Поиск и устранение неполадок в настройках статического маршрута IPv4 и маршрута IPv4 по умолчанию</a:t>
            </a:r>
            <a:endParaRPr lang="ru-RU" dirty="0"/>
          </a:p>
          <a:p>
            <a:r>
              <a:rPr lang="ru-RU" smtClean="0"/>
              <a:t>2.3.2.2. Устранение проблем с подключением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461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2.3. Поиск и устранение неполадок, связанных со статическими маршрутами и маршрутами по умолчанию</a:t>
            </a:r>
          </a:p>
          <a:p>
            <a:r>
              <a:rPr lang="ru-RU" smtClean="0"/>
              <a:t>2.3.2. Поиск и устранение неполадок в настройках статического маршрута IPv4 и маршрута IPv4 по умолчанию</a:t>
            </a:r>
            <a:endParaRPr lang="ru-RU" dirty="0"/>
          </a:p>
          <a:p>
            <a:r>
              <a:rPr lang="ru-RU" smtClean="0"/>
              <a:t>2.3.2.3. Packet Tracer. Поиск и устранение неполадок статических маршрутов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68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64579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2.3. Поиск и устранение неполадок, связанных со статическими маршрутами и маршрутами по умолчанию</a:t>
            </a:r>
          </a:p>
          <a:p>
            <a:r>
              <a:rPr lang="ru-RU" smtClean="0"/>
              <a:t>2.3.2. Поиск и устранение неполадок в настройках статического маршрута IPv4 и маршрута IPv4 по умолчанию</a:t>
            </a:r>
            <a:endParaRPr lang="ru-RU" dirty="0"/>
          </a:p>
          <a:p>
            <a:r>
              <a:rPr lang="ru-RU" smtClean="0"/>
              <a:t>2.3.2.4 Лабораторная работа. Поиск и устранение неполадок статических маршрутов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658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7</a:t>
            </a:fld>
            <a:endParaRPr lang="ru-RU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226138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200" b="0" dirty="0"/>
              <a:t>2. Статическая маршрутизация</a:t>
            </a:r>
          </a:p>
          <a:p>
            <a:r>
              <a:rPr lang="ru-RU" smtClean="0"/>
              <a:t>2.4. Выводы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4100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71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2.4. Выводы</a:t>
            </a:r>
          </a:p>
          <a:p>
            <a:r>
              <a:rPr lang="ru-RU" smtClean="0"/>
              <a:t>2.4.1.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</a:rPr>
              <a:t>Заключение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endParaRPr lang="ru-RU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mtClean="0"/>
              <a:t>2.4.1.2. Глава 2. Статическая маршрутизация</a:t>
            </a:r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237981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72</a:t>
            </a:fld>
            <a:endParaRPr lang="ru-RU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Новые термины и команды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6647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73</a:t>
            </a:fld>
            <a:endParaRPr lang="ru-RU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>
                <a:latin typeface="Arial" charset="0"/>
              </a:rPr>
              <a:t>Новые термины и команды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291182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pPr/>
              <a:t>74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581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ru-RU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6057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9</a:t>
            </a:fld>
            <a:endParaRPr lang="ru-RU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2454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Rectangle 4"/>
          <p:cNvSpPr>
            <a:spLocks noChangeArrowheads="1"/>
          </p:cNvSpPr>
          <p:nvPr userDrawn="1"/>
        </p:nvSpPr>
        <p:spPr bwMode="ltGray">
          <a:xfrm>
            <a:off x="4412140" y="4741653"/>
            <a:ext cx="411338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© Cisco и/или ее дочерние компании, 2016. Все права защищены</a:t>
            </a:r>
            <a:r>
              <a:rPr lang="ru-RU" sz="6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.</a:t>
            </a:r>
            <a:r>
              <a:rPr lang="en-US" sz="6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lang="ru-RU" sz="6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Конфиденциальная </a:t>
            </a:r>
            <a:r>
              <a:rPr lang="ru-RU" sz="600" kern="1200" dirty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информация Cisco</a:t>
            </a:r>
          </a:p>
        </p:txBody>
      </p:sp>
    </p:spTree>
    <p:extLst>
      <p:ext uri="{BB962C8B-B14F-4D97-AF65-F5344CB8AC3E}">
        <p14:creationId xmlns:p14="http://schemas.microsoft.com/office/powerpoint/2010/main" xmlns="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4296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Rectangle 4"/>
          <p:cNvSpPr>
            <a:spLocks noChangeArrowheads="1"/>
          </p:cNvSpPr>
          <p:nvPr userDrawn="1"/>
        </p:nvSpPr>
        <p:spPr bwMode="ltGray">
          <a:xfrm>
            <a:off x="4412140" y="4741653"/>
            <a:ext cx="411338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dirty="0">
                <a:solidFill>
                  <a:schemeClr val="accent3">
                    <a:lumMod val="85000"/>
                  </a:schemeClr>
                </a:solidFill>
                <a:latin typeface="+mn-lt"/>
              </a:rPr>
              <a:t>© Cisco и/или ее дочерние компании, 2016. Все права защищены</a:t>
            </a:r>
            <a:r>
              <a:rPr lang="ru-RU" sz="6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.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 </a:t>
            </a:r>
            <a:r>
              <a:rPr lang="ru-RU" sz="600" dirty="0" smtClean="0">
                <a:solidFill>
                  <a:schemeClr val="accent3">
                    <a:lumMod val="85000"/>
                  </a:schemeClr>
                </a:solidFill>
                <a:latin typeface="+mn-lt"/>
              </a:rPr>
              <a:t>Конфиденциальная </a:t>
            </a:r>
            <a:r>
              <a:rPr lang="ru-RU" sz="600" dirty="0">
                <a:solidFill>
                  <a:schemeClr val="accent3">
                    <a:lumMod val="85000"/>
                  </a:schemeClr>
                </a:solidFill>
                <a:latin typeface="+mn-lt"/>
              </a:rPr>
              <a:t>информация Cisco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mtClean="0"/>
              <a:t>Материалы для инструктора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Глава 2. Статическая маршрутизация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2898544" cy="902174"/>
          </a:xfrm>
        </p:spPr>
        <p:txBody>
          <a:bodyPr/>
          <a:lstStyle/>
          <a:p>
            <a:r>
              <a:rPr lang="ru-RU" smtClean="0"/>
              <a:t>CCNA Routing and Switching</a:t>
            </a:r>
          </a:p>
          <a:p>
            <a:r>
              <a:rPr lang="ru-RU" smtClean="0"/>
              <a:t>Routing and Switching Essentials v6.0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5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ts val="900"/>
              </a:spcAft>
              <a:defRPr/>
            </a:pPr>
            <a:r>
              <a:rPr lang="ru-RU" dirty="0" smtClean="0"/>
              <a:t>Дополнительные справочные материалы, содержащие различные стратегии обучения, в том числе планы занятий, описание аналогий для сложных понятий и темы обсуждений, доступны на веб-сайте сообщества сертифицированных сетевых специалистов (CCNA) по адресу </a:t>
            </a:r>
            <a:r>
              <a:rPr lang="ru-RU" dirty="0">
                <a:hlinkClick r:id="rId3"/>
              </a:rPr>
              <a:t>https://www.netacad.com/group/communities/community-home</a:t>
            </a:r>
            <a:r>
              <a:rPr lang="ru-RU" dirty="0" smtClean="0"/>
              <a:t>.</a:t>
            </a:r>
            <a:endParaRPr lang="ru-RU" dirty="0"/>
          </a:p>
          <a:p>
            <a:pPr>
              <a:spcBef>
                <a:spcPct val="30000"/>
              </a:spcBef>
              <a:spcAft>
                <a:spcPts val="900"/>
              </a:spcAft>
              <a:defRPr/>
            </a:pPr>
            <a:r>
              <a:rPr lang="ru-RU" dirty="0" smtClean="0"/>
              <a:t>Практические рекомендации специалистов со всего мира для обучения по программе CCNA Routing and Switching. </a:t>
            </a:r>
            <a:r>
              <a:rPr lang="ru-RU" dirty="0">
                <a:hlinkClick r:id="rId4"/>
              </a:rPr>
              <a:t>https://www.netacad.com/group/communities/ccna</a:t>
            </a:r>
            <a:endParaRPr lang="ru-RU" dirty="0"/>
          </a:p>
          <a:p>
            <a:pPr>
              <a:spcBef>
                <a:spcPct val="30000"/>
              </a:spcBef>
              <a:spcAft>
                <a:spcPts val="900"/>
              </a:spcAft>
              <a:defRPr/>
            </a:pPr>
            <a:r>
              <a:rPr lang="ru-RU" dirty="0" smtClean="0"/>
              <a:t>Если вы хотите поделиться с другими преподавателями планами занятий и другой полезной информацией, вы можете разместить её на сайте сообщества CCNA.</a:t>
            </a:r>
          </a:p>
          <a:p>
            <a:r>
              <a:rPr lang="ru-RU" dirty="0" smtClean="0"/>
              <a:t>Студенты могут записаться на курс </a:t>
            </a:r>
            <a:r>
              <a:rPr lang="ru-RU" b="1" dirty="0"/>
              <a:t>Introduction to Packet Tracer</a:t>
            </a:r>
            <a:r>
              <a:rPr lang="ru-RU" dirty="0" smtClean="0"/>
              <a:t> (для самостоятельного изучения).</a:t>
            </a:r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2. Дополнительная помощь</a:t>
            </a:r>
          </a:p>
        </p:txBody>
      </p:sp>
    </p:spTree>
    <p:extLst>
      <p:ext uri="{BB962C8B-B14F-4D97-AF65-F5344CB8AC3E}">
        <p14:creationId xmlns:p14="http://schemas.microsoft.com/office/powerpoint/2010/main" xmlns="" val="18493019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316802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Глава 2. Статическая маршрутизация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302403" cy="952974"/>
          </a:xfrm>
        </p:spPr>
        <p:txBody>
          <a:bodyPr/>
          <a:lstStyle/>
          <a:p>
            <a:r>
              <a:rPr lang="ru-RU" smtClean="0"/>
              <a:t>CCNA Routing and Switching</a:t>
            </a:r>
          </a:p>
          <a:p>
            <a:r>
              <a:rPr lang="ru-RU" smtClean="0"/>
              <a:t>Routing and Switching Essentials v6.0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93801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97344"/>
            <a:ext cx="8853286" cy="4155319"/>
          </a:xfrm>
        </p:spPr>
        <p:txBody>
          <a:bodyPr/>
          <a:lstStyle/>
          <a:p>
            <a:r>
              <a:rPr lang="ru-RU" sz="1600" dirty="0"/>
              <a:t>2.1. Преимущества статической маршрутизации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300" dirty="0"/>
              <a:t>Объяснить, как реализуются статические маршруты в сетях предприятий малого и среднего бизнеса.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300" dirty="0"/>
              <a:t>Объяснить преимущества и недостатки статической маршрутизации.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300" dirty="0"/>
              <a:t>Объясните назначения разных типов статических маршрутов.</a:t>
            </a:r>
          </a:p>
          <a:p>
            <a:r>
              <a:rPr lang="ru-RU" sz="1600" dirty="0"/>
              <a:t>2.2. Настройка статических маршрутов и маршрутов по умолчанию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300" dirty="0"/>
              <a:t>Настраивать статические маршруты для разрешения подключения к сетям в организациях </a:t>
            </a:r>
            <a:r>
              <a:rPr lang="ru-RU" sz="1300"/>
              <a:t>малого </a:t>
            </a:r>
            <a:r>
              <a:rPr lang="ru-RU" sz="1300" smtClean="0"/>
              <a:t>и среднего </a:t>
            </a:r>
            <a:r>
              <a:rPr lang="ru-RU" sz="1300" dirty="0"/>
              <a:t>бизнеса.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300" dirty="0"/>
              <a:t>Настраивать статические маршруты IPv4 путем указания адреса следующего перехода.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300" dirty="0"/>
              <a:t>Настройте маршрут IPv4 по умолчанию.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300" dirty="0"/>
              <a:t>Настройте статические маршруты IPv6 путем указания адреса следующего перехода.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300" dirty="0"/>
              <a:t>Настройте маршрут IPv6 по умолчанию.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300" dirty="0"/>
              <a:t>Настройте плавающий статический маршрут для организации резервного подключения.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ru-RU" sz="1300" dirty="0"/>
              <a:t>Настройте статические маршруты IPv4 и IPv6 для хоста, которые направляют трафик на определенный хост.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 2. Разделы и задачи</a:t>
            </a:r>
          </a:p>
        </p:txBody>
      </p:sp>
    </p:spTree>
    <p:extLst>
      <p:ext uri="{BB962C8B-B14F-4D97-AF65-F5344CB8AC3E}">
        <p14:creationId xmlns:p14="http://schemas.microsoft.com/office/powerpoint/2010/main" xmlns="" val="175886867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2.3. Поиск и устранение неполадок, связанных со статическими </a:t>
            </a:r>
            <a:r>
              <a:rPr lang="ru-RU" sz="1600"/>
              <a:t>маршрутами </a:t>
            </a:r>
            <a:r>
              <a:rPr lang="ru-RU" sz="1600" smtClean="0"/>
              <a:t>и маршрутами </a:t>
            </a:r>
            <a:r>
              <a:rPr lang="ru-RU" sz="1600" dirty="0"/>
              <a:t>по умолчанию</a:t>
            </a:r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ru-RU" sz="1400" dirty="0"/>
              <a:t>Исходя из схемы IP-адресации, настройте параметры IP-адреса на устройствах для реализации сквозного подключения в сети предприятия малого и среднего бизнеса.</a:t>
            </a:r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ru-RU" sz="1400" dirty="0"/>
              <a:t>Объясните, как маршрутизатор обрабатывает пакеты при наличии настроенного статического маршрута.</a:t>
            </a:r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ru-RU" sz="1400" dirty="0"/>
              <a:t>Выполните поиск и устранение типичных неполадок, связанных с настройкой статического маршрута и маршрута по умолчанию.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 2. Разделы и цели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260721613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510405" cy="1802391"/>
          </a:xfrm>
        </p:spPr>
        <p:txBody>
          <a:bodyPr/>
          <a:lstStyle/>
          <a:p>
            <a:r>
              <a:rPr lang="ru-RU" dirty="0" smtClean="0"/>
              <a:t>2.1. Реализация статических маршрутов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67309964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1283856"/>
          </a:xfrm>
        </p:spPr>
        <p:txBody>
          <a:bodyPr/>
          <a:lstStyle/>
          <a:p>
            <a:r>
              <a:rPr lang="ru-RU" sz="1400" dirty="0" smtClean="0"/>
              <a:t>Маршрутизатор </a:t>
            </a:r>
            <a:r>
              <a:rPr lang="ru-RU" altLang="ja-JP" sz="1400" dirty="0"/>
              <a:t>получает сведения об удаленных сетях </a:t>
            </a:r>
            <a:r>
              <a:rPr lang="ru-RU" sz="1400" dirty="0" smtClean="0"/>
              <a:t>двумя способами.</a:t>
            </a:r>
          </a:p>
          <a:p>
            <a:pPr lvl="1"/>
            <a:r>
              <a:rPr lang="ru-RU" altLang="ja-JP" dirty="0"/>
              <a:t>Из таблицы маршрутизации, куда они были введены вручную с помощью статических маршрутов</a:t>
            </a:r>
          </a:p>
          <a:p>
            <a:pPr lvl="2"/>
            <a:r>
              <a:rPr lang="ru-RU" altLang="ja-JP" dirty="0"/>
              <a:t>Статические маршруты не обновляются автоматически, и при изменении топологии их приходится настраивать заново</a:t>
            </a:r>
          </a:p>
          <a:p>
            <a:pPr lvl="1"/>
            <a:r>
              <a:rPr lang="ru-RU" altLang="ja-JP" dirty="0"/>
              <a:t>Динамически (автоматически) с помощью протокола маршрутизации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Статическая маршрутизация</a:t>
            </a:r>
            <a:r>
              <a:t/>
            </a:r>
            <a:br/>
            <a:r>
              <a:rPr lang="ru-RU" smtClean="0"/>
              <a:t>Подключение к удаленным сетям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49" y="2209800"/>
            <a:ext cx="4295537" cy="2279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018" y="2206927"/>
            <a:ext cx="3947299" cy="2492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785" y="2378377"/>
            <a:ext cx="157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Статические </a:t>
            </a:r>
            <a:r>
              <a:rPr lang="ru-RU" sz="1200" b="1" dirty="0" smtClean="0"/>
              <a:t>и динамические </a:t>
            </a:r>
            <a:r>
              <a:rPr lang="ru-RU" sz="1200" b="1" dirty="0"/>
              <a:t>маршруты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7600" y="2378378"/>
            <a:ext cx="148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Динамическая маршрутизация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234247823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600" dirty="0">
                <a:latin typeface="Arial" charset="0"/>
              </a:rPr>
              <a:t>Статическая маршрутизация </a:t>
            </a:r>
            <a:r>
              <a:t/>
            </a:r>
            <a:br/>
            <a:r>
              <a:rPr lang="ru-RU" smtClean="0"/>
              <a:t>Преимущества статической маршрутизации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300" y="1156856"/>
            <a:ext cx="833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Динамическая маршрутизация </a:t>
            </a:r>
            <a:r>
              <a:rPr lang="ru-RU" sz="1600" b="1" dirty="0" smtClean="0"/>
              <a:t>в сравнении </a:t>
            </a:r>
            <a:r>
              <a:rPr lang="ru-RU" sz="1600" b="1" dirty="0"/>
              <a:t>со статической маршрутизацией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80" y="1847457"/>
            <a:ext cx="8304439" cy="24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12290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latin typeface="Arial" charset="0"/>
              </a:rPr>
              <a:t>Статическая маршрутизация</a:t>
            </a:r>
            <a:r>
              <a:t/>
            </a:r>
            <a:br/>
            <a:r>
              <a:rPr lang="ru-RU" smtClean="0"/>
              <a:t>Когда использовать статические маршруты</a:t>
            </a:r>
            <a:endParaRPr lang="ru-RU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4" y="798944"/>
            <a:ext cx="4663741" cy="41553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Статические маршруты используются в трех случаях:</a:t>
            </a:r>
          </a:p>
          <a:p>
            <a:r>
              <a:rPr lang="ru-RU" dirty="0" smtClean="0"/>
              <a:t>Небольшие сети, рост которых не планируется</a:t>
            </a:r>
          </a:p>
          <a:p>
            <a:r>
              <a:rPr lang="ru-RU" dirty="0" smtClean="0"/>
              <a:t>Маршрутизация к тупиковым сетям и от них</a:t>
            </a:r>
          </a:p>
          <a:p>
            <a:pPr lvl="1"/>
            <a:r>
              <a:rPr lang="ru-RU" dirty="0" smtClean="0"/>
              <a:t>Доступ к тупиковой сети осуществляется по одному маршруту, и эта сеть имеет одно соседнее устройство</a:t>
            </a:r>
          </a:p>
          <a:p>
            <a:pPr lvl="1"/>
            <a:r>
              <a:rPr lang="ru-RU" dirty="0" smtClean="0"/>
              <a:t>172.16.3.0 — это тупиковая сеть</a:t>
            </a:r>
          </a:p>
          <a:p>
            <a:r>
              <a:rPr lang="ru-RU" dirty="0" smtClean="0"/>
              <a:t>В таблице маршрутизации отсутствует единый маршрут по умолчанию, представляющий путь к какой-либо сети</a:t>
            </a:r>
          </a:p>
          <a:p>
            <a:pPr lvl="1"/>
            <a:r>
              <a:rPr lang="ru-RU" dirty="0" smtClean="0"/>
              <a:t>Используйте маршрут по умолчанию на маршрутизаторе R1, чтобы указать на маршрутизатор R2 для всех остальных сетей</a:t>
            </a:r>
            <a:endParaRPr lang="ru-RU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554" y="798944"/>
            <a:ext cx="4079316" cy="270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4290" y="814070"/>
            <a:ext cx="20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Тупиковые сети </a:t>
            </a:r>
            <a:r>
              <a:rPr lang="ru-RU" sz="1600" b="1" dirty="0" smtClean="0"/>
              <a:t>и тупиковые </a:t>
            </a:r>
            <a:r>
              <a:rPr lang="ru-RU" sz="1600" b="1" dirty="0"/>
              <a:t>маршрутизаторы</a:t>
            </a:r>
          </a:p>
        </p:txBody>
      </p:sp>
    </p:spTree>
    <p:extLst>
      <p:ext uri="{BB962C8B-B14F-4D97-AF65-F5344CB8AC3E}">
        <p14:creationId xmlns:p14="http://schemas.microsoft.com/office/powerpoint/2010/main" xmlns="" val="40083748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latin typeface="Arial" charset="0"/>
              </a:rPr>
              <a:t>Типы статических маршрутов</a:t>
            </a:r>
            <a:r>
              <a:t/>
            </a:r>
            <a:br/>
            <a:r>
              <a:rPr lang="ru-RU" smtClean="0"/>
              <a:t>Применение статических маршрутов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00" y="1079500"/>
            <a:ext cx="858519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Статические маршруты используются в следующих целях: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подключение к конкретной сети;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подключение к тупиковому маршрутизатору;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объединение записей таблицы маршрутизации, чтобы уменьшить размер объявлений маршрутизации;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+mn-lt"/>
              </a:rPr>
              <a:t>создание резервного маршрута на случай отказа основного маршрута.</a:t>
            </a: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69468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Эта презентация PowerPoint состоит из двух частей:</a:t>
            </a:r>
          </a:p>
          <a:p>
            <a:r>
              <a:rPr lang="ru-RU" smtClean="0"/>
              <a:t>Руководство по планированию для инструкторов</a:t>
            </a:r>
            <a:endParaRPr lang="ru-RU" dirty="0"/>
          </a:p>
          <a:p>
            <a:pPr lvl="1"/>
            <a:r>
              <a:rPr lang="ru-RU" smtClean="0"/>
              <a:t>Ознакомительная информация по главе</a:t>
            </a:r>
          </a:p>
          <a:p>
            <a:pPr lvl="1"/>
            <a:r>
              <a:rPr lang="ru-RU" smtClean="0"/>
              <a:t>Методические пособия</a:t>
            </a:r>
          </a:p>
          <a:p>
            <a:r>
              <a:rPr lang="ru-RU" smtClean="0"/>
              <a:t>Презентация перед классом для инструктора</a:t>
            </a:r>
          </a:p>
          <a:p>
            <a:pPr lvl="1"/>
            <a:r>
              <a:rPr lang="ru-RU" smtClean="0"/>
              <a:t>Дополнительные слайды, которые можно использовать в классе</a:t>
            </a:r>
          </a:p>
          <a:p>
            <a:pPr lvl="1"/>
            <a:r>
              <a:rPr lang="ru-RU" smtClean="0"/>
              <a:t>Начало на слайде № 12</a:t>
            </a:r>
          </a:p>
          <a:p>
            <a:endParaRPr lang="ru-RU" dirty="0"/>
          </a:p>
          <a:p>
            <a:r>
              <a:rPr lang="ru-RU" b="1" dirty="0"/>
              <a:t>Примечание.</a:t>
            </a:r>
            <a:r>
              <a:rPr lang="ru-RU" smtClean="0"/>
              <a:t> Перед предоставлением общего доступа удалите руководство по планированию из данной презентации.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Материалы для инструкторов. Глава 2. Руководство по планированию</a:t>
            </a:r>
          </a:p>
        </p:txBody>
      </p:sp>
    </p:spTree>
    <p:extLst>
      <p:ext uri="{BB962C8B-B14F-4D97-AF65-F5344CB8AC3E}">
        <p14:creationId xmlns:p14="http://schemas.microsoft.com/office/powerpoint/2010/main" xmlns="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Типы статических маршрутов</a:t>
            </a:r>
            <a:r>
              <a:t/>
            </a:r>
            <a:br/>
            <a:r>
              <a:rPr lang="ru-RU" smtClean="0"/>
              <a:t>Стандартный статический маршрут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44065" y="916940"/>
            <a:ext cx="8853286" cy="3900163"/>
          </a:xfrm>
        </p:spPr>
        <p:txBody>
          <a:bodyPr/>
          <a:lstStyle/>
          <a:p>
            <a:r>
              <a:rPr lang="ru-RU" dirty="0" smtClean="0"/>
              <a:t>На маршрутизаторе R2 настроен статический маршрут для доступа к тупиковой сети 172.16.3.0/24</a:t>
            </a:r>
            <a:r>
              <a:rPr lang="en-US" dirty="0" smtClean="0"/>
              <a:t>		</a:t>
            </a:r>
            <a:endParaRPr lang="ru-RU" altLang="en-US" dirty="0"/>
          </a:p>
          <a:p>
            <a:endParaRPr lang="ru-RU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462" y="1487390"/>
            <a:ext cx="5405540" cy="33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51814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4377135" cy="4155319"/>
          </a:xfrm>
        </p:spPr>
        <p:txBody>
          <a:bodyPr/>
          <a:lstStyle/>
          <a:p>
            <a:r>
              <a:rPr lang="ru-RU" sz="1300" dirty="0" smtClean="0"/>
              <a:t>Маршрут по умолчанию соответствует всем пакетам и используется, когда пакету не подходит конкретный маршрут из таблицы маршрутизации</a:t>
            </a:r>
          </a:p>
          <a:p>
            <a:r>
              <a:rPr lang="ru-RU" sz="1300" dirty="0" smtClean="0"/>
              <a:t>Может быть получен динамически или настроен статически</a:t>
            </a:r>
          </a:p>
          <a:p>
            <a:r>
              <a:rPr lang="ru-RU" sz="1300" dirty="0" smtClean="0"/>
              <a:t>В статическом маршруте по умолчанию в качестве целевого адреса IPv4 используется 0.0.0.0/0</a:t>
            </a:r>
          </a:p>
          <a:p>
            <a:r>
              <a:rPr lang="ru-RU" sz="1300" dirty="0" smtClean="0"/>
              <a:t>Создает «шлюз последней надежды»</a:t>
            </a:r>
          </a:p>
          <a:p>
            <a:r>
              <a:rPr lang="ru-RU" sz="1300" dirty="0" smtClean="0"/>
              <a:t>Часто используется при подключении граничного маршрутизатора компании к сети интернет-провайдера</a:t>
            </a:r>
          </a:p>
          <a:p>
            <a:r>
              <a:rPr lang="ru-RU" sz="1300" dirty="0" smtClean="0"/>
              <a:t>Маршрутизатор может быть подключен </a:t>
            </a:r>
            <a:r>
              <a:rPr lang="ru-RU" sz="1300" smtClean="0"/>
              <a:t>только к одному </a:t>
            </a:r>
            <a:r>
              <a:rPr lang="ru-RU" sz="1300" dirty="0" smtClean="0"/>
              <a:t>маршрутизатору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Типы статических маршрутов</a:t>
            </a:r>
            <a:r>
              <a:t/>
            </a:r>
            <a:br/>
            <a:r>
              <a:rPr lang="ru-RU" smtClean="0"/>
              <a:t>Статический маршрут по умолчанию</a:t>
            </a:r>
            <a:endParaRPr lang="ru-RU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798944"/>
            <a:ext cx="4292331" cy="281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87556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Несколько статических маршрутов можно объединить в один сетевой адрес</a:t>
            </a:r>
          </a:p>
          <a:p>
            <a:pPr lvl="1"/>
            <a:r>
              <a:rPr lang="ru-RU" smtClean="0"/>
              <a:t>Сети назначения должны быть смежными</a:t>
            </a:r>
          </a:p>
          <a:p>
            <a:pPr lvl="1"/>
            <a:r>
              <a:rPr lang="ru-RU" smtClean="0"/>
              <a:t>В нескольких статических маршрутах должен быть задать один и тот же выходной интерфейс или следующий переход</a:t>
            </a:r>
          </a:p>
          <a:p>
            <a:pPr lvl="1"/>
            <a:r>
              <a:rPr lang="ru-RU" smtClean="0"/>
              <a:t>На рисунке четыре сети объединены в один суммарный статический маршрут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Типы статических маршрутов </a:t>
            </a:r>
            <a:r>
              <a:t/>
            </a:r>
            <a:br/>
            <a:r>
              <a:rPr lang="ru-RU" smtClean="0"/>
              <a:t>Суммарный статический маршрут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186" y="2291420"/>
            <a:ext cx="5160377" cy="23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57221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4" y="888421"/>
            <a:ext cx="3628919" cy="3976363"/>
          </a:xfrm>
        </p:spPr>
        <p:txBody>
          <a:bodyPr/>
          <a:lstStyle/>
          <a:p>
            <a:pPr>
              <a:defRPr/>
            </a:pPr>
            <a:r>
              <a:rPr lang="ru-RU" sz="1200" dirty="0" smtClean="0"/>
              <a:t>Статические маршруты, </a:t>
            </a:r>
            <a:r>
              <a:rPr lang="ru-RU" sz="1200" smtClean="0"/>
              <a:t>используемые в качестве </a:t>
            </a:r>
            <a:r>
              <a:rPr lang="ru-RU" sz="1200" dirty="0" smtClean="0"/>
              <a:t>резервного пути</a:t>
            </a:r>
          </a:p>
          <a:p>
            <a:pPr>
              <a:defRPr/>
            </a:pPr>
            <a:r>
              <a:rPr lang="ru-RU" sz="1200" dirty="0" smtClean="0"/>
              <a:t>Задействуются, когда основной маршрут недоступен</a:t>
            </a:r>
          </a:p>
          <a:p>
            <a:pPr>
              <a:defRPr/>
            </a:pPr>
            <a:r>
              <a:rPr lang="ru-RU" sz="1200" dirty="0" smtClean="0"/>
              <a:t>Им задается более высокое значение административного расстояния (надежность), чем у основного маршрута</a:t>
            </a:r>
          </a:p>
          <a:p>
            <a:pPr>
              <a:defRPr/>
            </a:pPr>
            <a:r>
              <a:rPr lang="ru-RU" sz="1200" dirty="0" smtClean="0"/>
              <a:t>Пример. Административное расстояние EIGRP равно 90. </a:t>
            </a:r>
            <a:r>
              <a:rPr lang="en-US" sz="1200" dirty="0" smtClean="0"/>
              <a:t>⁪</a:t>
            </a:r>
            <a:r>
              <a:rPr lang="ru-RU" sz="1200" dirty="0" smtClean="0"/>
              <a:t>Плавающий статический маршрут с административным расстоянием не ниже 91 может служить в качестве резервного маршрута и будет использоваться, если </a:t>
            </a:r>
            <a:r>
              <a:rPr lang="en-US" sz="1200" dirty="0" smtClean="0"/>
              <a:t>⁪</a:t>
            </a:r>
            <a:r>
              <a:rPr lang="ru-RU" sz="1200" dirty="0" smtClean="0"/>
              <a:t>маршрут EIGRP выйдет из строя.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Типы статических маршрутов</a:t>
            </a:r>
            <a:r>
              <a:t/>
            </a:r>
            <a:br/>
            <a:r>
              <a:rPr lang="ru-RU" smtClean="0"/>
              <a:t>Плавающий статический маршрут</a:t>
            </a:r>
            <a:endParaRPr lang="ru-RU" alt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076" y="958324"/>
            <a:ext cx="5360831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4300" y="976143"/>
            <a:ext cx="1366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Плавающий статический маршрут</a:t>
            </a:r>
          </a:p>
        </p:txBody>
      </p:sp>
    </p:spTree>
    <p:extLst>
      <p:ext uri="{BB962C8B-B14F-4D97-AF65-F5344CB8AC3E}">
        <p14:creationId xmlns:p14="http://schemas.microsoft.com/office/powerpoint/2010/main" xmlns="" val="102095297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-RU" sz="4000" dirty="0"/>
              <a:t>2.2. Настройка статических маршрутов и маршрутов по умолчанию</a:t>
            </a:r>
          </a:p>
        </p:txBody>
      </p:sp>
    </p:spTree>
    <p:extLst>
      <p:ext uri="{BB962C8B-B14F-4D97-AF65-F5344CB8AC3E}">
        <p14:creationId xmlns:p14="http://schemas.microsoft.com/office/powerpoint/2010/main" xmlns="" val="86424922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IPv4 </a:t>
            </a:r>
            <a:r>
              <a:t/>
            </a:r>
            <a:br/>
            <a:r>
              <a:rPr lang="ru-RU" smtClean="0"/>
              <a:t>Команда ip route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71" y="902434"/>
            <a:ext cx="6650408" cy="39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59108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IPv4</a:t>
            </a:r>
            <a:r>
              <a:t/>
            </a:r>
            <a:br/>
            <a:r>
              <a:rPr lang="ru-RU" smtClean="0"/>
              <a:t>Параметры следующего перехода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1078345"/>
            <a:ext cx="8669735" cy="382155"/>
          </a:xfrm>
        </p:spPr>
        <p:txBody>
          <a:bodyPr/>
          <a:lstStyle/>
          <a:p>
            <a:r>
              <a:rPr lang="ru-RU" smtClean="0"/>
              <a:t>В этом примере каждый маршрутизатор имеет только записи для сетей, подключенных напрямую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630"/>
          <a:stretch/>
        </p:blipFill>
        <p:spPr>
          <a:xfrm>
            <a:off x="250973" y="1879588"/>
            <a:ext cx="2846884" cy="2091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178" r="3478"/>
          <a:stretch/>
        </p:blipFill>
        <p:spPr>
          <a:xfrm>
            <a:off x="3302570" y="1901404"/>
            <a:ext cx="2677616" cy="2047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000" r="1240"/>
          <a:stretch/>
        </p:blipFill>
        <p:spPr>
          <a:xfrm>
            <a:off x="6184900" y="1887216"/>
            <a:ext cx="2728219" cy="2040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039" t="18173" r="1958" b="7270"/>
          <a:stretch/>
        </p:blipFill>
        <p:spPr>
          <a:xfrm>
            <a:off x="3302569" y="3914694"/>
            <a:ext cx="2677617" cy="1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05128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156900"/>
            <a:ext cx="5613400" cy="757551"/>
          </a:xfrm>
        </p:spPr>
        <p:txBody>
          <a:bodyPr/>
          <a:lstStyle/>
          <a:p>
            <a:r>
              <a:rPr lang="ru-RU" sz="1600" dirty="0"/>
              <a:t>Настройка статических маршрутов IPv4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Параметры следующего перехода (продолжение)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1205345"/>
            <a:ext cx="5193745" cy="3265055"/>
          </a:xfrm>
        </p:spPr>
        <p:txBody>
          <a:bodyPr/>
          <a:lstStyle/>
          <a:p>
            <a:r>
              <a:rPr lang="ru-RU" dirty="0" smtClean="0"/>
              <a:t>В таблице маршрутизации маршрутизатора R1 нет записи для локальной сети маршрутизатора R3</a:t>
            </a:r>
          </a:p>
          <a:p>
            <a:r>
              <a:rPr lang="ru-RU" dirty="0" smtClean="0"/>
              <a:t>В статическом маршруте следующий переход можно обозначить с помощью</a:t>
            </a:r>
          </a:p>
          <a:p>
            <a:pPr lvl="1"/>
            <a:r>
              <a:rPr lang="ru-RU" altLang="en-US" dirty="0">
                <a:solidFill>
                  <a:srgbClr val="000000"/>
                </a:solidFill>
              </a:rPr>
              <a:t>IP-адрес следующего перехода</a:t>
            </a:r>
          </a:p>
          <a:p>
            <a:pPr lvl="1"/>
            <a:r>
              <a:rPr lang="ru-RU" dirty="0" smtClean="0"/>
              <a:t>выходного интерфейса маршрутизатора</a:t>
            </a:r>
          </a:p>
          <a:p>
            <a:pPr lvl="1"/>
            <a:r>
              <a:rPr lang="ru-RU" altLang="en-US" dirty="0">
                <a:solidFill>
                  <a:srgbClr val="000000"/>
                </a:solidFill>
              </a:rPr>
              <a:t>IP-адреса следующего перехода и выходного интерфейса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376" y="282174"/>
            <a:ext cx="2853042" cy="2210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247" y="2631125"/>
            <a:ext cx="2951461" cy="21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96252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56764" y="987981"/>
            <a:ext cx="4209495" cy="1774922"/>
          </a:xfrm>
        </p:spPr>
        <p:txBody>
          <a:bodyPr/>
          <a:lstStyle/>
          <a:p>
            <a:r>
              <a:rPr lang="ru-RU" dirty="0" smtClean="0"/>
              <a:t>В этом примере задается только IP-адрес следующего перехода</a:t>
            </a:r>
          </a:p>
          <a:p>
            <a:r>
              <a:rPr lang="ru-RU" dirty="0" smtClean="0"/>
              <a:t>Перед пересылкой пакета маршрутизатор должен определить, какой выходной интерфейс использовать (разрешимость маршрута)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IPv4</a:t>
            </a:r>
            <a:r>
              <a:t/>
            </a:r>
            <a:br/>
            <a:r>
              <a:rPr lang="ru-RU" smtClean="0"/>
              <a:t>Настройка статического маршрута следующего перехода</a:t>
            </a:r>
            <a:endParaRPr lang="ru-RU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338" y="987981"/>
            <a:ext cx="4550024" cy="33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539037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024" y="3803825"/>
            <a:ext cx="4629135" cy="980131"/>
          </a:xfrm>
          <a:prstGeom prst="rect">
            <a:avLst/>
          </a:prstGeom>
        </p:spPr>
      </p:pic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56764" y="1102280"/>
            <a:ext cx="3969466" cy="3795975"/>
          </a:xfrm>
        </p:spPr>
        <p:txBody>
          <a:bodyPr/>
          <a:lstStyle/>
          <a:p>
            <a:r>
              <a:rPr lang="ru-RU" sz="1200" dirty="0" smtClean="0"/>
              <a:t>В этом примере, когда пакет предназначен для сети 192.168.2.0/24, маршрутизатор R1 выполняет следующие действия:</a:t>
            </a:r>
          </a:p>
          <a:p>
            <a:pPr lvl="1"/>
            <a:r>
              <a:rPr lang="ru-RU" sz="1100" dirty="0" smtClean="0"/>
              <a:t>Ищет соответствие (</a:t>
            </a:r>
            <a:r>
              <a:rPr lang="ru-RU" altLang="en-US" sz="1100" dirty="0">
                <a:solidFill>
                  <a:srgbClr val="FFC000"/>
                </a:solidFill>
              </a:rPr>
              <a:t>#1</a:t>
            </a:r>
            <a:r>
              <a:rPr lang="ru-RU" sz="1100" dirty="0" smtClean="0"/>
              <a:t>). Кроме того, ему нужно переслать пакеты по адресу 172.16.2.2</a:t>
            </a:r>
          </a:p>
          <a:p>
            <a:pPr lvl="1"/>
            <a:r>
              <a:rPr lang="ru-RU" sz="1100" dirty="0" smtClean="0"/>
              <a:t>Сначала маршрутизатору R1 необходимо определить, как достичь адреса 172.16.2.2</a:t>
            </a:r>
          </a:p>
          <a:p>
            <a:pPr lvl="1"/>
            <a:r>
              <a:rPr lang="ru-RU" sz="1100" dirty="0" smtClean="0"/>
              <a:t>Он второй раз ищет адрес 172.16.2.0/24 (</a:t>
            </a:r>
            <a:r>
              <a:rPr lang="ru-RU" altLang="en-US" sz="1100" dirty="0">
                <a:solidFill>
                  <a:srgbClr val="FFC000"/>
                </a:solidFill>
              </a:rPr>
              <a:t>#2</a:t>
            </a:r>
            <a:r>
              <a:rPr lang="ru-RU" sz="1100" smtClean="0"/>
              <a:t>) и сопоставляет </a:t>
            </a:r>
            <a:r>
              <a:rPr lang="ru-RU" sz="1100" dirty="0" smtClean="0"/>
              <a:t>его с выходным интерфейсом s0/0/0</a:t>
            </a:r>
          </a:p>
          <a:p>
            <a:pPr lvl="1"/>
            <a:r>
              <a:rPr lang="ru-RU" sz="1100" dirty="0" smtClean="0"/>
              <a:t>Для этого требуется дважды выполнить </a:t>
            </a:r>
            <a:r>
              <a:rPr lang="ru-RU" sz="1100" smtClean="0"/>
              <a:t>поиск в таблице </a:t>
            </a:r>
            <a:r>
              <a:rPr lang="ru-RU" sz="1100" dirty="0" smtClean="0"/>
              <a:t>маршрутизации. Такой процесс называется рекурсивным поиском</a:t>
            </a:r>
          </a:p>
          <a:p>
            <a:pPr lvl="1"/>
            <a:r>
              <a:rPr lang="ru-RU" sz="1100" dirty="0" smtClean="0"/>
              <a:t>Если для выходного интерфейса установлен параметр down (отключен) или administratively down (отключен администратором), то в таблицу маршрутизации добавляется статический маршрут, в котором задан следующий переход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1" y="155693"/>
            <a:ext cx="9144000" cy="757551"/>
          </a:xfrm>
        </p:spPr>
        <p:txBody>
          <a:bodyPr/>
          <a:lstStyle/>
          <a:p>
            <a:r>
              <a:rPr lang="ru-RU" sz="1600" dirty="0"/>
              <a:t>Настройка статических маршрутов IPv4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Настройка статического маршрута следующего перехода (продолжение)</a:t>
            </a:r>
            <a:endParaRPr lang="ru-RU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432" y="798944"/>
            <a:ext cx="4500000" cy="31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85925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-RU" smtClean="0"/>
              <a:t>Глава 2. Статическая маршрутизация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Routing and Switching Essentials 6.0. Руководство по планированию</a:t>
            </a:r>
          </a:p>
        </p:txBody>
      </p:sp>
    </p:spTree>
    <p:extLst>
      <p:ext uri="{BB962C8B-B14F-4D97-AF65-F5344CB8AC3E}">
        <p14:creationId xmlns:p14="http://schemas.microsoft.com/office/powerpoint/2010/main" xmlns="" val="91424956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4" y="798944"/>
            <a:ext cx="4504135" cy="4155319"/>
          </a:xfrm>
        </p:spPr>
        <p:txBody>
          <a:bodyPr/>
          <a:lstStyle/>
          <a:p>
            <a:r>
              <a:rPr lang="ru-RU" dirty="0" smtClean="0"/>
              <a:t>Укажите выходной интерфейс в качестве следующего перехода. В этом случае поиск будет выполняться только один раз</a:t>
            </a:r>
          </a:p>
          <a:p>
            <a:r>
              <a:rPr lang="ru-RU" dirty="0" smtClean="0"/>
              <a:t>Административное расстояние статического маршрута равно 1</a:t>
            </a:r>
          </a:p>
          <a:p>
            <a:endParaRPr lang="ru-RU" altLang="en-US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IPv4</a:t>
            </a:r>
            <a:r>
              <a:t/>
            </a:r>
            <a:br/>
            <a:r>
              <a:rPr lang="ru-RU" smtClean="0"/>
              <a:t>Настройка напрямую подключенного статического маршрута</a:t>
            </a:r>
            <a:endParaRPr lang="ru-RU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4" y="2215972"/>
            <a:ext cx="3686614" cy="2338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321" y="1109436"/>
            <a:ext cx="4284000" cy="3168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99" y="4266552"/>
            <a:ext cx="4260849" cy="3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245078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18664" y="900545"/>
            <a:ext cx="8682436" cy="2210956"/>
          </a:xfrm>
        </p:spPr>
        <p:txBody>
          <a:bodyPr/>
          <a:lstStyle/>
          <a:p>
            <a:r>
              <a:rPr lang="ru-RU" smtClean="0"/>
              <a:t>Cisco Express Forwarding (CEF) </a:t>
            </a:r>
          </a:p>
          <a:p>
            <a:pPr lvl="1"/>
            <a:r>
              <a:rPr lang="ru-RU" smtClean="0"/>
              <a:t>Поведение по умолчанию в IOS 12.0 или более поздней версии</a:t>
            </a:r>
          </a:p>
          <a:p>
            <a:pPr lvl="1"/>
            <a:r>
              <a:rPr lang="ru-RU" smtClean="0"/>
              <a:t>Обеспечивает оптимизацию поиска </a:t>
            </a:r>
          </a:p>
          <a:p>
            <a:pPr lvl="1"/>
            <a:r>
              <a:rPr lang="ru-RU" smtClean="0"/>
              <a:t>Использует таблицу для быстрой пересылки переадресации (FIB), которая является копией таблицы маршрутизации, и таблицу смежности, которая содержит адреса уровня 2</a:t>
            </a:r>
          </a:p>
          <a:p>
            <a:pPr lvl="1"/>
            <a:r>
              <a:rPr lang="ru-RU" smtClean="0"/>
              <a:t>Для поиска IP-адреса следующего перехода не требуется рекурсивный поиск</a:t>
            </a:r>
          </a:p>
          <a:p>
            <a:endParaRPr lang="ru-RU" altLang="en-US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IPv4</a:t>
            </a:r>
            <a:r>
              <a:rPr dirty="0"/>
              <a:t/>
            </a:r>
            <a:br>
              <a:rPr dirty="0"/>
            </a:br>
            <a:r>
              <a:rPr lang="ru-RU" sz="1900" dirty="0" smtClean="0"/>
              <a:t>Настройка напрямую подключенного статического маршрута (продолжение)</a:t>
            </a:r>
            <a:endParaRPr lang="ru-RU" alt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146979466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27001" y="798945"/>
            <a:ext cx="4344788" cy="1702955"/>
          </a:xfrm>
        </p:spPr>
        <p:txBody>
          <a:bodyPr/>
          <a:lstStyle/>
          <a:p>
            <a:r>
              <a:rPr lang="ru-RU" altLang="en-US" sz="1200" dirty="0"/>
              <a:t>Указываются и выходной интерфейс, и IP-адрес следующего перехода</a:t>
            </a:r>
          </a:p>
          <a:p>
            <a:r>
              <a:rPr lang="ru-RU" altLang="en-US" sz="1200" dirty="0"/>
              <a:t>Если выходной интерфейс является сетью Ethernet, используется полностью заданный статический маршрут</a:t>
            </a:r>
          </a:p>
          <a:p>
            <a:r>
              <a:rPr lang="ru-RU" altLang="en-US" sz="1200" dirty="0"/>
              <a:t>Примечание. С технологией CEF вместо него может использоваться адрес следующего перехода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IPv4</a:t>
            </a:r>
            <a:r>
              <a:t/>
            </a:r>
            <a:br/>
            <a:r>
              <a:rPr lang="ru-RU" smtClean="0"/>
              <a:t>Настройка полностью заданного статического маршрута</a:t>
            </a:r>
            <a:endParaRPr lang="ru-RU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60" y="2501900"/>
            <a:ext cx="3173335" cy="2111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17" y="869839"/>
            <a:ext cx="4192455" cy="323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6016" b="19677"/>
          <a:stretch/>
        </p:blipFill>
        <p:spPr>
          <a:xfrm>
            <a:off x="4533902" y="4095861"/>
            <a:ext cx="4038598" cy="3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4104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IPv4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Проверка статического маршрута</a:t>
            </a:r>
            <a:endParaRPr lang="ru-RU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47" y="1206500"/>
            <a:ext cx="4240534" cy="3250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535" y="142892"/>
            <a:ext cx="2853349" cy="2206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130" y="2545558"/>
            <a:ext cx="2932070" cy="231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223212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57551"/>
          </a:xfrm>
        </p:spPr>
        <p:txBody>
          <a:bodyPr/>
          <a:lstStyle/>
          <a:p>
            <a:r>
              <a:rPr lang="ru-RU" altLang="en-US" sz="1600" dirty="0"/>
              <a:t>Настройка маршрутов IPv4 по умолчанию</a:t>
            </a:r>
            <a:r>
              <a:t/>
            </a:r>
            <a:br/>
            <a:r>
              <a:rPr lang="ru-RU" smtClean="0"/>
              <a:t>Статический маршрут по умолчанию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52" y="2075059"/>
            <a:ext cx="5366688" cy="2710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782320"/>
            <a:ext cx="8788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Статические маршруты по умолчанию обычно используются при подключении: 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+mn-lt"/>
              </a:rPr>
              <a:t>пограничного маршрутизатора к сети интернет-провайдера или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ru-RU" sz="1100" dirty="0">
                <a:solidFill>
                  <a:srgbClr val="000000"/>
                </a:solidFill>
                <a:latin typeface="+mn-lt"/>
              </a:rPr>
              <a:t>тупикового маршрутизатора (маршрутизатора только с одним соседним маршрутизатором </a:t>
            </a:r>
            <a:r>
              <a:rPr lang="ru-RU" sz="1100" dirty="0" smtClean="0">
                <a:solidFill>
                  <a:srgbClr val="000000"/>
                </a:solidFill>
                <a:latin typeface="+mn-lt"/>
              </a:rPr>
              <a:t>в восходящем </a:t>
            </a:r>
            <a:r>
              <a:rPr lang="ru-RU" sz="1100" dirty="0">
                <a:solidFill>
                  <a:srgbClr val="000000"/>
                </a:solidFill>
                <a:latin typeface="+mn-lt"/>
              </a:rPr>
              <a:t>направлении).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Маршрут по умолчанию используется, если ни один из имеющихся в таблице маршрутизации маршрутов не соответствует IP-адресу места назначения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7424641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маршрутов IPv4 по умолчанию</a:t>
            </a:r>
            <a:r>
              <a:t/>
            </a:r>
            <a:br/>
            <a:r>
              <a:rPr lang="ru-RU" smtClean="0"/>
              <a:t>Настройка статического маршрута по умолчанию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593"/>
          <a:stretch/>
        </p:blipFill>
        <p:spPr>
          <a:xfrm>
            <a:off x="1117093" y="798944"/>
            <a:ext cx="6681216" cy="3858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0630" y="971719"/>
            <a:ext cx="21221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Все пакеты, не соответствующие записям маршрутов, пересылаются на адрес 172.16.2.2</a:t>
            </a:r>
          </a:p>
        </p:txBody>
      </p:sp>
    </p:spTree>
    <p:extLst>
      <p:ext uri="{BB962C8B-B14F-4D97-AF65-F5344CB8AC3E}">
        <p14:creationId xmlns:p14="http://schemas.microsoft.com/office/powerpoint/2010/main" xmlns="" val="1218292791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3067765" cy="4155319"/>
          </a:xfrm>
        </p:spPr>
        <p:txBody>
          <a:bodyPr/>
          <a:lstStyle/>
          <a:p>
            <a:r>
              <a:rPr lang="ru-RU" dirty="0" smtClean="0"/>
              <a:t>Команда </a:t>
            </a:r>
            <a:r>
              <a:rPr lang="ru-RU" altLang="en-US" b="1" dirty="0"/>
              <a:t>show ip route static</a:t>
            </a:r>
            <a:r>
              <a:rPr lang="ru-RU" dirty="0" smtClean="0"/>
              <a:t> отображает только статические маршруты</a:t>
            </a:r>
          </a:p>
          <a:p>
            <a:pPr lvl="1"/>
            <a:r>
              <a:rPr lang="ru-RU" dirty="0" smtClean="0"/>
              <a:t>статический маршрут обозначается кодом </a:t>
            </a:r>
            <a:r>
              <a:rPr lang="ru-RU" altLang="en-US" b="1" dirty="0"/>
              <a:t>S</a:t>
            </a:r>
          </a:p>
          <a:p>
            <a:pPr lvl="1"/>
            <a:r>
              <a:rPr lang="ru-RU" dirty="0" smtClean="0"/>
              <a:t>кандидат на маршрут по умолчанию указан звездочкой</a:t>
            </a:r>
            <a:r>
              <a:rPr lang="ru-RU" altLang="en-US" sz="1600" dirty="0"/>
              <a:t> (*)</a:t>
            </a:r>
          </a:p>
          <a:p>
            <a:pPr lvl="1"/>
            <a:r>
              <a:rPr lang="ru-RU" dirty="0" smtClean="0"/>
              <a:t>маска /0 в записи маршрута указывает, что не требуется соответствие ни одного из битов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маршрутов IPv4 по умолчанию</a:t>
            </a:r>
            <a:r>
              <a:t/>
            </a:r>
            <a:br/>
            <a:r>
              <a:rPr lang="ru-RU" smtClean="0"/>
              <a:t>Проверка статического маршрута по умолчанию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432" y="798944"/>
            <a:ext cx="4765407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132" y="4152900"/>
            <a:ext cx="4765407" cy="5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095942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1" y="144263"/>
            <a:ext cx="9144000" cy="757551"/>
          </a:xfrm>
        </p:spPr>
        <p:txBody>
          <a:bodyPr/>
          <a:lstStyle/>
          <a:p>
            <a:r>
              <a:rPr lang="ru-RU" altLang="en-US" sz="1600" dirty="0"/>
              <a:t>Настройка маршрутов IPv4 по умолчанию</a:t>
            </a:r>
            <a:r>
              <a:t/>
            </a:r>
            <a:br/>
            <a:r>
              <a:rPr lang="ru-RU" smtClean="0"/>
              <a:t>Packet Tracer. Настройка статических маршрутов IPv4 и маршрутов IPv4 по умолчанию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10" t="2416" r="819"/>
          <a:stretch/>
        </p:blipFill>
        <p:spPr>
          <a:xfrm>
            <a:off x="1778000" y="1071880"/>
            <a:ext cx="5067300" cy="363843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5582962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200" dirty="0"/>
              <a:t>Настройка маршрутов IPv4 по умолчанию</a:t>
            </a:r>
            <a:r>
              <a:rPr sz="1800" dirty="0"/>
              <a:t/>
            </a:r>
            <a:br>
              <a:rPr sz="1800" dirty="0"/>
            </a:br>
            <a:r>
              <a:rPr lang="ru-RU" sz="1800" dirty="0" smtClean="0"/>
              <a:t>Лабораторная работа. Настройка статических маршрутов IPv4 и маршрутов IPv4 по умолчанию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18" r="2670"/>
          <a:stretch/>
        </p:blipFill>
        <p:spPr>
          <a:xfrm>
            <a:off x="2257275" y="798944"/>
            <a:ext cx="4629452" cy="415405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0623842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IPv6</a:t>
            </a:r>
            <a:r>
              <a:t/>
            </a:r>
            <a:br/>
            <a:r>
              <a:rPr lang="ru-RU" smtClean="0"/>
              <a:t>Команда ipv6 route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81" y="798944"/>
            <a:ext cx="868824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6148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smtClean="0"/>
              <a:t>Какие упражнения относятся к данной главе?</a:t>
            </a:r>
            <a:endParaRPr lang="ru-RU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2. Упражнения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9537393"/>
              </p:ext>
            </p:extLst>
          </p:nvPr>
        </p:nvGraphicFramePr>
        <p:xfrm>
          <a:off x="457291" y="1122081"/>
          <a:ext cx="8229418" cy="321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Страница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Тип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Название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Необязательно?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2.0.1.2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Упражнение в аудитории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Какой способ нам выбрать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Необязательно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2.1.1.4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baseline="0" dirty="0"/>
                        <a:t>Интерактивное задание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Определите преимущества и недостатки статической маршрутизации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dk1"/>
                          </a:solidFill>
                        </a:rPr>
                        <a:t>Рекомендуется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2.1.2.6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Интерактивное упражнение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Определите тип статического маршрута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dk1"/>
                          </a:solidFill>
                        </a:rPr>
                        <a:t>Рекомендуется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2.2.1.3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Инструмент проверки синтаксиса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Настройка статического маршрута следующего перехода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2.2.1.4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Инструмент проверки синтаксиса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Настройка напрямую подключенного статического маршрута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2.2.1.5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Настройка полностью заданного статического маршрута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2.2.1.6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Проверка настроек статической маршрутизации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1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2.2.2.4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Cisco Packet Tracer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Настройка статических маршрутов и маршрутов по умолчанию IPv4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dk1"/>
                          </a:solidFill>
                        </a:rPr>
                        <a:t>Рекомендуется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2.2.2.5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Лабораторная работа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статических маршрутов и маршрутов по умолчанию IPv4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dk1"/>
                          </a:solidFill>
                        </a:rPr>
                        <a:t>Рекомендуется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2.2.3.1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Включение маршрутизации для индивидуальной адресации IPv6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dk1"/>
                          </a:solidFill>
                        </a:rPr>
                        <a:t>Рекомендуется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6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4" y="4438227"/>
            <a:ext cx="6948000" cy="269247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ctr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ru-RU" sz="1000" kern="0" dirty="0">
                <a:solidFill>
                  <a:srgbClr val="000000"/>
                </a:solidFill>
              </a:rPr>
              <a:t>В этой главе для выполнения упражнений с программой Packet Tracer используйте следующий пароль: </a:t>
            </a:r>
            <a:r>
              <a:rPr lang="ru-RU" sz="1000" b="1" kern="0" dirty="0">
                <a:solidFill>
                  <a:srgbClr val="000000"/>
                </a:solidFill>
              </a:rPr>
              <a:t>PT_ccna5</a:t>
            </a:r>
            <a:r>
              <a:rPr sz="1000" dirty="0" smtClean="0"/>
              <a:t>.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xmlns="" val="2145273728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IPv6</a:t>
            </a:r>
            <a:r>
              <a:t/>
            </a:r>
            <a:br/>
            <a:r>
              <a:rPr lang="ru-RU" smtClean="0"/>
              <a:t>Команда ipv6 route (продолжение)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774" y="798944"/>
            <a:ext cx="5778685" cy="410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" y="1143000"/>
            <a:ext cx="2197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+mn-lt"/>
              </a:rPr>
              <a:t>Команда </a:t>
            </a:r>
            <a:r>
              <a:rPr lang="ru-RU" sz="1500" b="1" dirty="0">
                <a:solidFill>
                  <a:srgbClr val="000000"/>
                </a:solidFill>
                <a:latin typeface="+mn-lt"/>
              </a:rPr>
              <a:t>ipv6 unicast-routing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 включает пересылку маршрутизатором пакетов IPv6</a:t>
            </a:r>
          </a:p>
        </p:txBody>
      </p:sp>
    </p:spTree>
    <p:extLst>
      <p:ext uri="{BB962C8B-B14F-4D97-AF65-F5344CB8AC3E}">
        <p14:creationId xmlns:p14="http://schemas.microsoft.com/office/powerpoint/2010/main" xmlns="" val="2012331431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27" y="2223662"/>
            <a:ext cx="3836151" cy="970388"/>
          </a:xfrm>
          <a:prstGeom prst="rect">
            <a:avLst/>
          </a:prstGeom>
        </p:spPr>
      </p:pic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5358" y="738065"/>
            <a:ext cx="8853286" cy="10061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dirty="0" smtClean="0"/>
              <a:t>Каждому маршрутизатору известно только о сетях, подключенных к нему напрямую </a:t>
            </a:r>
          </a:p>
          <a:p>
            <a:pPr lvl="1" defTabSz="685777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50" dirty="0" smtClean="0"/>
              <a:t>Маршрутизатор R1 может выполнить запрос</a:t>
            </a:r>
            <a:r>
              <a:rPr lang="ru-RU" sz="1050" b="1" dirty="0"/>
              <a:t> ping</a:t>
            </a:r>
            <a:r>
              <a:rPr lang="ru-RU" sz="1050" dirty="0" smtClean="0"/>
              <a:t> маршрутизатора R2 (ipv6 2001:DB8:ACAD:4::2), но не может выполнить запрос </a:t>
            </a:r>
            <a:r>
              <a:rPr lang="ru-RU" sz="1050" b="1" dirty="0"/>
              <a:t>ping</a:t>
            </a:r>
            <a:r>
              <a:rPr lang="ru-RU" sz="1050" dirty="0" smtClean="0"/>
              <a:t> маршрутизатора R3 (ipv6 2001:DB8:ACAD:3::2)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IPv6</a:t>
            </a:r>
            <a:r>
              <a:t/>
            </a:r>
            <a:br/>
            <a:r>
              <a:rPr lang="ru-RU" smtClean="0"/>
              <a:t>Параметры следующего перехода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18" y="1386613"/>
            <a:ext cx="3894654" cy="2634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25"/>
          <a:stretch/>
        </p:blipFill>
        <p:spPr>
          <a:xfrm>
            <a:off x="317618" y="4021572"/>
            <a:ext cx="3894654" cy="731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3718"/>
          <a:stretch/>
        </p:blipFill>
        <p:spPr>
          <a:xfrm>
            <a:off x="4785328" y="1419903"/>
            <a:ext cx="3876072" cy="862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326" y="3408483"/>
            <a:ext cx="3898280" cy="849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118"/>
          <a:stretch/>
        </p:blipFill>
        <p:spPr>
          <a:xfrm>
            <a:off x="4785326" y="4258181"/>
            <a:ext cx="3898282" cy="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807526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5358" y="953965"/>
            <a:ext cx="8853286" cy="1928935"/>
          </a:xfrm>
        </p:spPr>
        <p:txBody>
          <a:bodyPr/>
          <a:lstStyle/>
          <a:p>
            <a:r>
              <a:rPr lang="ru-RU" smtClean="0"/>
              <a:t>Следующий переход может быть обозначен по адресу IPv6, выходному интерфейсу или с помощью обоих этих параметров.</a:t>
            </a:r>
          </a:p>
          <a:p>
            <a:r>
              <a:rPr lang="ru-RU" smtClean="0"/>
              <a:t>Место назначения указывается одним из трех типов маршрутов: </a:t>
            </a:r>
          </a:p>
          <a:p>
            <a:pPr lvl="1"/>
            <a:r>
              <a:rPr lang="ru-RU" b="1" dirty="0"/>
              <a:t>Статический маршрут IPv6 следующего перехода</a:t>
            </a:r>
            <a:r>
              <a:rPr lang="ru-RU" smtClean="0"/>
              <a:t> — указывается только IPv6-адрес следующего перехода.</a:t>
            </a:r>
          </a:p>
          <a:p>
            <a:pPr lvl="1"/>
            <a:r>
              <a:rPr lang="ru-RU" b="1" dirty="0"/>
              <a:t>Статический маршрут IPv6 с прямым подключением</a:t>
            </a:r>
            <a:r>
              <a:rPr lang="ru-RU" smtClean="0"/>
              <a:t> — указывается только выходной интерфейс маршрутизатора.</a:t>
            </a:r>
          </a:p>
          <a:p>
            <a:pPr lvl="1"/>
            <a:r>
              <a:rPr lang="ru-RU" b="1" dirty="0"/>
              <a:t>Полностью заданный статический маршрут IPv6</a:t>
            </a:r>
            <a:r>
              <a:rPr lang="ru-RU" smtClean="0"/>
              <a:t> — указываются IP-адрес следующего перехода и выходной интерфейс.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IPv6</a:t>
            </a:r>
            <a:r>
              <a:t/>
            </a:r>
            <a:br/>
            <a:r>
              <a:rPr lang="ru-RU" smtClean="0"/>
              <a:t>Параметры следующего перехода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1444581442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IPv6</a:t>
            </a:r>
            <a:r>
              <a:rPr dirty="0"/>
              <a:t/>
            </a:r>
            <a:br>
              <a:rPr dirty="0"/>
            </a:br>
            <a:r>
              <a:rPr lang="ru-RU" sz="2200" dirty="0" smtClean="0"/>
              <a:t>Настройка статического маршрута IPv6 для следующего перехода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221243"/>
            <a:ext cx="4495801" cy="3236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0" y="1398426"/>
            <a:ext cx="4033468" cy="2736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000" y="1320800"/>
            <a:ext cx="1963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 маршрутизаторе R1 настроены три </a:t>
            </a:r>
            <a:r>
              <a:rPr lang="ru-RU" sz="1400" b="1" dirty="0" smtClean="0"/>
              <a:t>статических маршрута следующего </a:t>
            </a:r>
            <a:r>
              <a:rPr lang="ru-RU" sz="1400" b="1" dirty="0"/>
              <a:t>перехода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3299" y="783766"/>
            <a:ext cx="41985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Как и в случае IPv4, необходимо выполнить разрешение маршрута, чтобы определить выходной интерфейс, который должен использоваться для переадресации пакета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3300" y="4135014"/>
            <a:ext cx="41985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Адрес IPv6 соответствует маршруту для подключенной напрямую сети 2001:DB8:ACAD:4::/64 с последовательным выходным интерфейсом Serial 0/0/0. </a:t>
            </a:r>
          </a:p>
        </p:txBody>
      </p:sp>
    </p:spTree>
    <p:extLst>
      <p:ext uri="{BB962C8B-B14F-4D97-AF65-F5344CB8AC3E}">
        <p14:creationId xmlns:p14="http://schemas.microsoft.com/office/powerpoint/2010/main" xmlns="" val="1910661529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928256"/>
          </a:xfrm>
        </p:spPr>
        <p:txBody>
          <a:bodyPr/>
          <a:lstStyle/>
          <a:p>
            <a:r>
              <a:rPr lang="ru-RU" smtClean="0"/>
              <a:t>Вместо следующего перехода можно указать выходной интерфейс</a:t>
            </a:r>
          </a:p>
          <a:p>
            <a:r>
              <a:rPr lang="ru-RU" smtClean="0"/>
              <a:t>Пакет, предназначенный для сети 2001:DB8:ACAD:3::/64, пересылается из последовательного выходного интерфейса Serial 0/0/0 — никакой другой поиск не требуется 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IPv6</a:t>
            </a:r>
            <a:r>
              <a:rPr dirty="0"/>
              <a:t/>
            </a:r>
            <a:br>
              <a:rPr dirty="0"/>
            </a:br>
            <a:r>
              <a:rPr lang="ru-RU" sz="2200" dirty="0" smtClean="0"/>
              <a:t>Настройка напрямую подключенного статического маршрута IPv6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1905001"/>
            <a:ext cx="3704744" cy="2692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873" y="1752601"/>
            <a:ext cx="474446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326117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471056"/>
          </a:xfrm>
        </p:spPr>
        <p:txBody>
          <a:bodyPr/>
          <a:lstStyle/>
          <a:p>
            <a:r>
              <a:rPr lang="ru-RU" sz="1400" dirty="0" smtClean="0"/>
              <a:t>Если в качестве следующего перехода используется адрес IPv6 типа link-local, необходимо указать полностью заданный статический маршрут</a:t>
            </a:r>
            <a:endParaRPr lang="ru-RU" altLang="en-US" sz="1400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IPv6</a:t>
            </a:r>
            <a:r>
              <a:t/>
            </a:r>
            <a:br/>
            <a:r>
              <a:rPr lang="ru-RU" smtClean="0"/>
              <a:t>Настройка полностью заданного статического маршрута IPv6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048" y="1351593"/>
            <a:ext cx="560717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90" t="5652" b="5984"/>
          <a:stretch/>
        </p:blipFill>
        <p:spPr>
          <a:xfrm>
            <a:off x="1600200" y="4005893"/>
            <a:ext cx="5718868" cy="10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729505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IPv6</a:t>
            </a:r>
            <a:r>
              <a:t/>
            </a:r>
            <a:br/>
            <a:r>
              <a:rPr lang="ru-RU" smtClean="0"/>
              <a:t>Проверка статических маршрутов IPv6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3"/>
          <a:stretch/>
        </p:blipFill>
        <p:spPr>
          <a:xfrm>
            <a:off x="126311" y="929573"/>
            <a:ext cx="4330700" cy="316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320" b="1"/>
          <a:stretch/>
        </p:blipFill>
        <p:spPr>
          <a:xfrm>
            <a:off x="4572001" y="1295400"/>
            <a:ext cx="4439339" cy="1109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2635250"/>
            <a:ext cx="4425503" cy="111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11" y="4015673"/>
            <a:ext cx="4356100" cy="5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678540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IPv6</a:t>
            </a:r>
            <a:r>
              <a:t/>
            </a:r>
            <a:br/>
            <a:r>
              <a:rPr lang="ru-RU" smtClean="0"/>
              <a:t>Статический маршрут IPv6 по умолчанию</a:t>
            </a:r>
            <a:endParaRPr lang="ru-RU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886789"/>
            <a:ext cx="8853286" cy="482601"/>
          </a:xfrm>
        </p:spPr>
        <p:txBody>
          <a:bodyPr/>
          <a:lstStyle/>
          <a:p>
            <a:r>
              <a:rPr lang="ru-RU" smtClean="0"/>
              <a:t>Статический маршрут по умолчанию соответствует всем пакетам, не указанным в таблице маршрутизации</a:t>
            </a:r>
            <a:endParaRPr lang="ru-RU" altLang="en-US" dirty="0">
              <a:solidFill>
                <a:srgbClr val="000000"/>
              </a:solidFill>
            </a:endParaRPr>
          </a:p>
          <a:p>
            <a:pPr lvl="1"/>
            <a:endParaRPr lang="ru-RU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0" y="1460830"/>
            <a:ext cx="7825715" cy="31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2100555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статических маршрутов IPv6</a:t>
            </a:r>
            <a:r>
              <a:t/>
            </a:r>
            <a:br/>
            <a:r>
              <a:rPr lang="ru-RU" smtClean="0"/>
              <a:t>Настройка статического маршрута IPv6 по умолчанию</a:t>
            </a:r>
            <a:endParaRPr lang="ru-RU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798944"/>
            <a:ext cx="5626100" cy="3903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3500" y="1391395"/>
            <a:ext cx="262763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+mn-lt"/>
              </a:rPr>
              <a:t>R1 является тупиковым маршрутизатором, так как он связан только </a:t>
            </a:r>
            <a:r>
              <a:rPr lang="ru-RU" sz="1500" dirty="0" smtClean="0">
                <a:solidFill>
                  <a:srgbClr val="000000"/>
                </a:solidFill>
                <a:latin typeface="+mn-lt"/>
              </a:rPr>
              <a:t>с маршрутизатором </a:t>
            </a:r>
            <a:r>
              <a:rPr lang="ru-RU" sz="1500" dirty="0">
                <a:solidFill>
                  <a:srgbClr val="000000"/>
                </a:solidFill>
                <a:latin typeface="+mn-lt"/>
              </a:rPr>
              <a:t>R2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srgbClr val="000000"/>
                </a:solidFill>
                <a:latin typeface="+mn-lt"/>
              </a:rPr>
              <a:t>В этой топологии более эффективным методом является настройка статического маршрута IPv6 по умолчанию</a:t>
            </a:r>
          </a:p>
        </p:txBody>
      </p:sp>
    </p:spTree>
    <p:extLst>
      <p:ext uri="{BB962C8B-B14F-4D97-AF65-F5344CB8AC3E}">
        <p14:creationId xmlns:p14="http://schemas.microsoft.com/office/powerpoint/2010/main" xmlns="" val="1373477316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Настройка маршрутов IPv6 по умолчанию</a:t>
            </a:r>
            <a:r>
              <a:t/>
            </a:r>
            <a:br/>
            <a:r>
              <a:rPr lang="ru-RU" smtClean="0"/>
              <a:t>Проверка статического маршрута по умолчанию</a:t>
            </a:r>
            <a:endParaRPr lang="ru-RU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826656"/>
          </a:xfrm>
        </p:spPr>
        <p:txBody>
          <a:bodyPr/>
          <a:lstStyle/>
          <a:p>
            <a:r>
              <a:rPr lang="ru-RU" sz="1400" dirty="0" smtClean="0"/>
              <a:t>Маска </a:t>
            </a:r>
            <a:r>
              <a:rPr lang="ru-RU" sz="1400" b="1" dirty="0"/>
              <a:t>::/0</a:t>
            </a:r>
            <a:r>
              <a:rPr lang="ru-RU" sz="1400" dirty="0" smtClean="0"/>
              <a:t> указывает, что не требуется совпадения ни одного из битов</a:t>
            </a:r>
          </a:p>
          <a:p>
            <a:pPr>
              <a:spcBef>
                <a:spcPts val="300"/>
              </a:spcBef>
            </a:pPr>
            <a:r>
              <a:rPr lang="ru-RU" sz="1400" dirty="0" smtClean="0"/>
              <a:t>Если нет более точного соответствия, статический маршрут IPv6 по умолчанию соответствует всем пакетам.</a:t>
            </a:r>
            <a:endParaRPr lang="ru-RU" alt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28" y="1650231"/>
            <a:ext cx="3804354" cy="2590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29" y="4215630"/>
            <a:ext cx="3804354" cy="456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400" y="2578006"/>
            <a:ext cx="4305300" cy="10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7478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dirty="0" smtClean="0"/>
              <a:t>Какие упражнения относятся к данной главе?</a:t>
            </a:r>
            <a:endParaRPr lang="ru-RU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2. Упражнения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3430977"/>
              </p:ext>
            </p:extLst>
          </p:nvPr>
        </p:nvGraphicFramePr>
        <p:xfrm>
          <a:off x="457291" y="1122081"/>
          <a:ext cx="8229418" cy="292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Страница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Тип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Название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Необязательно?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2.2.3.3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Инструмент проверки синтаксиса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статических маршрутов IPv6 следующего перехода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2.2.3.4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напрямую подключенного статического маршрута Ipv6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2.2.3.5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полностью заданного статического маршрута IPv6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2.2.4.4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Cisco Packet Tracer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IPv6 статических маршрутов и маршрутов по умолчанию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2.2.4.5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aseline="0" dirty="0"/>
                        <a:t>Лабораторная работа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IPv6 статических маршрутов и маршрутов по умолчанию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2.2.5.2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Инструмент проверки синтаксиса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плавающего статического маршрута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2.2.5.5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Cisco 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плавающих статических маршрутов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2.2.6.2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Инструмент проверки синтаксиса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Настройка статических маршрутов хостов для IPv4 и IPv6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2.3.2.3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Cisco 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Поиск и устранение неполадок в статических маршрутах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9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4" y="4438227"/>
            <a:ext cx="6948000" cy="269247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ctr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ru-RU" sz="1000" kern="0" dirty="0">
                <a:solidFill>
                  <a:srgbClr val="000000"/>
                </a:solidFill>
              </a:rPr>
              <a:t>В этой главе для выполнения упражнений с программой Packet Tracer используйте следующий пароль: </a:t>
            </a:r>
            <a:r>
              <a:rPr lang="ru-RU" sz="1000" b="1" kern="0" dirty="0">
                <a:solidFill>
                  <a:srgbClr val="000000"/>
                </a:solidFill>
              </a:rPr>
              <a:t>PT_ccna5</a:t>
            </a:r>
            <a:r>
              <a:rPr sz="1000" dirty="0" smtClean="0"/>
              <a:t>.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xmlns="" val="808372854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" y="144263"/>
            <a:ext cx="9144000" cy="757551"/>
          </a:xfrm>
        </p:spPr>
        <p:txBody>
          <a:bodyPr/>
          <a:lstStyle/>
          <a:p>
            <a:r>
              <a:rPr lang="ru-RU" sz="1600" dirty="0"/>
              <a:t>Настройка маршрутов IPv6 по умолчанию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Packet Tracer. Настройка статических маршрутов IPv6 и маршрутов IPv6 по умолчанию</a:t>
            </a:r>
            <a:endParaRPr lang="ru-RU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3" y="1080094"/>
            <a:ext cx="5448296" cy="381758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8351047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7669529" cy="757551"/>
          </a:xfrm>
        </p:spPr>
        <p:txBody>
          <a:bodyPr/>
          <a:lstStyle/>
          <a:p>
            <a:r>
              <a:rPr lang="ru-RU" sz="1400" dirty="0"/>
              <a:t>Настройка маршрутов IPv6 по умолчанию</a:t>
            </a:r>
            <a:r>
              <a:rPr sz="2000" dirty="0"/>
              <a:t/>
            </a:r>
            <a:br>
              <a:rPr sz="2000" dirty="0"/>
            </a:br>
            <a:r>
              <a:rPr lang="ru-RU" sz="2000" dirty="0" smtClean="0"/>
              <a:t>Лабораторная работа. Настройка статических маршрутов IPv6 и маршрутов IPv6 по умолчанию</a:t>
            </a:r>
            <a:endParaRPr lang="ru-RU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10" y="901700"/>
            <a:ext cx="5509781" cy="408314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64134237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плавающих статических маршрутов</a:t>
            </a:r>
            <a:r>
              <a:t/>
            </a:r>
            <a:br/>
            <a:r>
              <a:rPr lang="ru-RU" smtClean="0"/>
              <a:t>Плавающие статические маршруты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6" y="798944"/>
            <a:ext cx="4485085" cy="3887356"/>
          </a:xfrm>
        </p:spPr>
        <p:txBody>
          <a:bodyPr rIns="108000"/>
          <a:lstStyle/>
          <a:p>
            <a:pPr marL="0" indent="0">
              <a:buNone/>
            </a:pPr>
            <a:r>
              <a:rPr lang="ru-RU" sz="1200" dirty="0" smtClean="0"/>
              <a:t>Плавающие статические маршруты имеют большее административное расстояние, чем протокол динамической маршрутизации или другого статического маршрута</a:t>
            </a:r>
          </a:p>
          <a:p>
            <a:r>
              <a:rPr lang="ru-RU" altLang="en-US" sz="1100" dirty="0"/>
              <a:t>Они используются в качестве резервных маршрутов</a:t>
            </a:r>
          </a:p>
          <a:p>
            <a:r>
              <a:rPr lang="ru-RU" altLang="en-US" sz="1100" dirty="0"/>
              <a:t>Административное расстояние распространенных протоколов маршрутизации</a:t>
            </a:r>
          </a:p>
          <a:p>
            <a:pPr lvl="1"/>
            <a:r>
              <a:rPr lang="ru-RU" sz="1050" dirty="0"/>
              <a:t>EIGRP = 90</a:t>
            </a:r>
          </a:p>
          <a:p>
            <a:pPr lvl="1"/>
            <a:r>
              <a:rPr lang="ru-RU" sz="1050" dirty="0"/>
              <a:t>IGRP = 100</a:t>
            </a:r>
          </a:p>
          <a:p>
            <a:pPr lvl="1"/>
            <a:r>
              <a:rPr lang="ru-RU" sz="1050" dirty="0"/>
              <a:t>OSPF = 110</a:t>
            </a:r>
          </a:p>
          <a:p>
            <a:pPr lvl="1"/>
            <a:r>
              <a:rPr lang="ru-RU" sz="1050" dirty="0"/>
              <a:t>IS-IS = 115</a:t>
            </a:r>
          </a:p>
          <a:p>
            <a:pPr lvl="1"/>
            <a:r>
              <a:rPr lang="ru-RU" sz="1050" dirty="0"/>
              <a:t>RIP = 120</a:t>
            </a:r>
          </a:p>
          <a:p>
            <a:r>
              <a:rPr lang="ru-RU" altLang="en-US" sz="1100" dirty="0"/>
              <a:t>По умолчанию административное расстояние (AD) статического маршрута равно 1</a:t>
            </a:r>
            <a:endParaRPr lang="ru-RU" sz="1100" dirty="0"/>
          </a:p>
          <a:p>
            <a:r>
              <a:rPr lang="ru-RU" sz="1100" dirty="0" smtClean="0"/>
              <a:t>Можно увеличить AD статического маршрута, чтобы он использовался только после потери предпочтительного маршрута</a:t>
            </a:r>
          </a:p>
          <a:p>
            <a:endParaRPr lang="ru-RU" altLang="en-US" sz="1200" dirty="0"/>
          </a:p>
          <a:p>
            <a:endParaRPr lang="ru-RU" alt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382" y="1339272"/>
            <a:ext cx="4317857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95771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плавающих статических маршрутов</a:t>
            </a:r>
            <a:r>
              <a:t/>
            </a:r>
            <a:br/>
            <a:r>
              <a:rPr lang="ru-RU" smtClean="0"/>
              <a:t>Настройка плавающего статического маршрута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0" y="965200"/>
            <a:ext cx="4313791" cy="340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900" y="3670300"/>
            <a:ext cx="203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Предпочтительный маршрут от R1 </a:t>
            </a:r>
            <a:r>
              <a:rPr lang="ru-RU" sz="1400" b="1">
                <a:solidFill>
                  <a:schemeClr val="bg1"/>
                </a:solidFill>
              </a:rPr>
              <a:t>— </a:t>
            </a:r>
            <a:r>
              <a:rPr lang="ru-RU" sz="1400" b="1" smtClean="0">
                <a:solidFill>
                  <a:schemeClr val="bg1"/>
                </a:solidFill>
              </a:rPr>
              <a:t>к R2 </a:t>
            </a:r>
            <a:r>
              <a:rPr lang="ru-RU" sz="1400" b="1" dirty="0">
                <a:solidFill>
                  <a:schemeClr val="bg1"/>
                </a:solidFill>
              </a:rPr>
              <a:t>(AD = 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980" y="1504950"/>
            <a:ext cx="433832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13038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плавающих статических маршрутов</a:t>
            </a:r>
            <a:r>
              <a:t/>
            </a:r>
            <a:br/>
            <a:r>
              <a:rPr lang="ru-RU" smtClean="0"/>
              <a:t>Тестирование плавающего статического маршрута IPv4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34" y="1079501"/>
            <a:ext cx="4024701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184" y="1079501"/>
            <a:ext cx="4032351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744016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" y="144263"/>
            <a:ext cx="9144000" cy="757551"/>
          </a:xfrm>
        </p:spPr>
        <p:txBody>
          <a:bodyPr/>
          <a:lstStyle/>
          <a:p>
            <a:r>
              <a:rPr lang="ru-RU" altLang="en-US" sz="1600" dirty="0"/>
              <a:t>Настройка плавающих статических маршрутов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Тестирование плавающего статического маршрута IPv4 (продолжение)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44" y="1196109"/>
            <a:ext cx="4300798" cy="3177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663" y="1193800"/>
            <a:ext cx="4156694" cy="32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672392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плавающих статических маршрутов</a:t>
            </a:r>
            <a:r>
              <a:t/>
            </a:r>
            <a:br/>
            <a:r>
              <a:rPr lang="ru-RU" smtClean="0"/>
              <a:t>Настройка плавающего статического маршрута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58" y="899153"/>
            <a:ext cx="8853286" cy="382155"/>
          </a:xfrm>
        </p:spPr>
        <p:txBody>
          <a:bodyPr/>
          <a:lstStyle/>
          <a:p>
            <a:r>
              <a:rPr lang="ru-RU" smtClean="0"/>
              <a:t>Аналогично плавающим статическим маршрутам IPv4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1" y="1562101"/>
            <a:ext cx="4714468" cy="2968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21"/>
          <a:stretch/>
        </p:blipFill>
        <p:spPr>
          <a:xfrm>
            <a:off x="4908035" y="1203718"/>
            <a:ext cx="3675597" cy="943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518" y="2259915"/>
            <a:ext cx="3623200" cy="23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049337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плавающих статических маршрутов</a:t>
            </a:r>
            <a:r>
              <a:t/>
            </a:r>
            <a:br/>
            <a:r>
              <a:rPr lang="ru-RU" smtClean="0"/>
              <a:t>Packet Tracer. Настройка плавающих статических маршрутов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699" y="901812"/>
            <a:ext cx="5120901" cy="400038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09862740"/>
      </p:ext>
    </p:extLst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статических маршрутов хостов</a:t>
            </a:r>
            <a:r>
              <a:t/>
            </a:r>
            <a:br/>
            <a:r>
              <a:rPr lang="ru-RU" smtClean="0"/>
              <a:t>Автоматически установленные маршруты хостов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4" y="798945"/>
            <a:ext cx="8999935" cy="1868056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/>
              <a:t>Маршрут хоста представляет собой адрес IPv4 с 32-битовой маской или адрес IPv6 с 128-битовой маской.</a:t>
            </a:r>
          </a:p>
          <a:p>
            <a:r>
              <a:rPr lang="ru-RU" altLang="en-US" sz="1000" dirty="0"/>
              <a:t>Автоматически устанавливается при настройке IP-адреса</a:t>
            </a:r>
          </a:p>
          <a:p>
            <a:r>
              <a:rPr lang="ru-RU" altLang="en-US" sz="1000" dirty="0"/>
              <a:t>Настраивается как статический маршрут хоста</a:t>
            </a:r>
          </a:p>
          <a:p>
            <a:r>
              <a:rPr lang="ru-RU" altLang="en-US" sz="1000" dirty="0"/>
              <a:t>Позволяет повысить эффективность для пакетов, направляемых на </a:t>
            </a:r>
            <a:r>
              <a:rPr lang="en-US" altLang="en-US" sz="1000" dirty="0" smtClean="0"/>
              <a:t/>
            </a:r>
            <a:br>
              <a:rPr lang="en-US" altLang="en-US" sz="1000" dirty="0" smtClean="0"/>
            </a:br>
            <a:r>
              <a:rPr lang="ru-RU" altLang="en-US" sz="1000" dirty="0" smtClean="0"/>
              <a:t>маршрутизатор</a:t>
            </a:r>
            <a:endParaRPr lang="ru-RU" altLang="en-US" sz="1000" dirty="0"/>
          </a:p>
          <a:p>
            <a:r>
              <a:rPr lang="ru-RU" altLang="en-US" sz="1000" dirty="0"/>
              <a:t>Локальный маршрут обозначается буквой L (начиная с версии IOS 15)</a:t>
            </a:r>
          </a:p>
          <a:p>
            <a:endParaRPr lang="ru-RU" alt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83" y="2552701"/>
            <a:ext cx="3199421" cy="2361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250" y="1390073"/>
            <a:ext cx="4062715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561020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600" dirty="0"/>
              <a:t>Настройка статических маршрутов хостов</a:t>
            </a:r>
            <a:r>
              <a:t/>
            </a:r>
            <a:br/>
            <a:r>
              <a:rPr lang="ru-RU" smtClean="0"/>
              <a:t>Настройка статических маршрутов IPv4 и IPv6 для хостов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96" y="773543"/>
            <a:ext cx="4608000" cy="3312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61" y="4050144"/>
            <a:ext cx="4575543" cy="713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469" y="1282700"/>
            <a:ext cx="3885334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23752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smtClean="0"/>
              <a:t>Какие упражнения относятся к данной главе?</a:t>
            </a:r>
            <a:endParaRPr lang="ru-RU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  <a:p>
            <a:pPr marL="89297" indent="0">
              <a:spcBef>
                <a:spcPct val="30000"/>
              </a:spcBef>
              <a:buNone/>
            </a:pPr>
            <a:endParaRPr lang="ru-RU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 2. Упражнения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6481915"/>
              </p:ext>
            </p:extLst>
          </p:nvPr>
        </p:nvGraphicFramePr>
        <p:xfrm>
          <a:off x="457291" y="1122081"/>
          <a:ext cx="8229418" cy="87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Страница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/>
                        <a:t>Тип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Название упражнения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50" dirty="0"/>
                        <a:t>Необязательно?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2.3.2.4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/>
                        <a:t>Лабораторная работа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Поиск и устранение неполадок в статических маршрутах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solidFill>
                            <a:schemeClr val="tx1"/>
                          </a:solidFill>
                        </a:rPr>
                        <a:t>Рекомендуется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2.4.1.1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Упражнение в аудитории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Сделайте маршрут статическим</a:t>
                      </a:r>
                      <a:endParaRPr lang="ru-RU" sz="85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850" dirty="0"/>
                        <a:t>Необязательно</a:t>
                      </a:r>
                      <a:endParaRPr lang="ru-RU" sz="85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0002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4" y="4438227"/>
            <a:ext cx="6948000" cy="269247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ctr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ru-RU" sz="1000" kern="0" dirty="0">
                <a:solidFill>
                  <a:srgbClr val="000000"/>
                </a:solidFill>
              </a:rPr>
              <a:t>В этой главе для выполнения упражнений с программой Packet Tracer используйте следующий пароль: </a:t>
            </a:r>
            <a:r>
              <a:rPr lang="ru-RU" sz="1000" b="1" kern="0" dirty="0">
                <a:solidFill>
                  <a:srgbClr val="000000"/>
                </a:solidFill>
              </a:rPr>
              <a:t>PT_ccna5</a:t>
            </a:r>
            <a:r>
              <a:rPr sz="1000" dirty="0" smtClean="0"/>
              <a:t>.</a:t>
            </a:r>
            <a:endParaRPr lang="ru-RU" sz="1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510938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361815" cy="1802391"/>
          </a:xfrm>
        </p:spPr>
        <p:txBody>
          <a:bodyPr/>
          <a:lstStyle/>
          <a:p>
            <a:r>
              <a:rPr lang="ru-RU" sz="4000" dirty="0"/>
              <a:t>2.3. Поиск и устранение неполадок, связанных со статическими маршрутами </a:t>
            </a:r>
            <a:r>
              <a:rPr lang="ru-RU" sz="4000" dirty="0" smtClean="0"/>
              <a:t>и маршрутами </a:t>
            </a:r>
            <a:r>
              <a:rPr lang="ru-RU" sz="4000" dirty="0"/>
              <a:t>по умолчанию</a:t>
            </a:r>
          </a:p>
        </p:txBody>
      </p:sp>
    </p:spTree>
    <p:extLst>
      <p:ext uri="{BB962C8B-B14F-4D97-AF65-F5344CB8AC3E}">
        <p14:creationId xmlns:p14="http://schemas.microsoft.com/office/powerpoint/2010/main" xmlns="" val="1249003871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Обработка пакетов статическими маршрутами</a:t>
            </a:r>
            <a:r>
              <a:t/>
            </a:r>
            <a:br/>
            <a:r>
              <a:rPr lang="ru-RU" smtClean="0"/>
              <a:t>Статические маршруты и переадресация пакетов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798944"/>
            <a:ext cx="4322106" cy="2490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300" y="875030"/>
            <a:ext cx="157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PC1 отправляет пакет на PC3 — пакет приходит на интерфейс G0/0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4620" y="87503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 маршрутизатора 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ru-RU" sz="1200" b="1" dirty="0" smtClean="0"/>
              <a:t>R1 </a:t>
            </a:r>
            <a:r>
              <a:rPr lang="ru-RU" sz="1200" b="1" dirty="0"/>
              <a:t>нет отдельного маршрута </a:t>
            </a:r>
            <a:r>
              <a:rPr lang="ru-RU" sz="1200" b="1" dirty="0" smtClean="0"/>
              <a:t>к 192.168.2.0</a:t>
            </a:r>
            <a:r>
              <a:rPr lang="ru-RU" sz="1200" b="1" dirty="0"/>
              <a:t>, поэтому он использует маршрут по умолчанию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306" y="2286000"/>
            <a:ext cx="4355509" cy="245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3406" y="2374900"/>
            <a:ext cx="178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R1 инкапсулирует пакет </a:t>
            </a:r>
            <a:r>
              <a:rPr lang="ru-RU" sz="1200" b="1" dirty="0" smtClean="0"/>
              <a:t>в новый </a:t>
            </a:r>
            <a:r>
              <a:rPr lang="ru-RU" sz="1200" b="1" dirty="0"/>
              <a:t>кадр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2299" y="2374900"/>
            <a:ext cx="1908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Кадр пересылается из интерфейса S0/0/0</a:t>
            </a:r>
          </a:p>
        </p:txBody>
      </p:sp>
    </p:spTree>
    <p:extLst>
      <p:ext uri="{BB962C8B-B14F-4D97-AF65-F5344CB8AC3E}">
        <p14:creationId xmlns:p14="http://schemas.microsoft.com/office/powerpoint/2010/main" xmlns="" val="3227253364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Обработка пакетов статическими маршрутами</a:t>
            </a:r>
            <a:r>
              <a:rPr dirty="0"/>
              <a:t/>
            </a:r>
            <a:br>
              <a:rPr dirty="0"/>
            </a:br>
            <a:r>
              <a:rPr lang="ru-RU" sz="2300" dirty="0" smtClean="0"/>
              <a:t>Статические маршруты и переадресация пакетов (продолжение)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5" y="1384300"/>
            <a:ext cx="4247315" cy="24623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000" y="1524000"/>
            <a:ext cx="1477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На маршрутизаторе R2 пакет поступает на интерфейс S0/0/0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1740" y="1524000"/>
            <a:ext cx="1632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R2 деинкапсулирует кадр </a:t>
            </a:r>
            <a:r>
              <a:rPr lang="ru-RU" sz="1000" b="1" dirty="0" smtClean="0"/>
              <a:t>и ищет </a:t>
            </a:r>
            <a:r>
              <a:rPr lang="ru-RU" sz="1000" b="1" dirty="0"/>
              <a:t>маршрут </a:t>
            </a:r>
            <a:r>
              <a:rPr lang="ru-RU" sz="1000" b="1" dirty="0" smtClean="0"/>
              <a:t>к месту </a:t>
            </a:r>
            <a:r>
              <a:rPr lang="ru-RU" sz="1000" b="1" dirty="0"/>
              <a:t>назначения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215" y="2108775"/>
            <a:ext cx="4269066" cy="2349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64816" y="2089320"/>
            <a:ext cx="184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 маршрутизатора 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ru-RU" sz="1000" b="1" dirty="0" smtClean="0"/>
              <a:t>R2 </a:t>
            </a:r>
            <a:r>
              <a:rPr lang="ru-RU" sz="1000" b="1" dirty="0"/>
              <a:t>есть статический маршрут </a:t>
            </a:r>
            <a:r>
              <a:rPr lang="ru-RU" sz="1000" b="1" dirty="0" smtClean="0"/>
              <a:t>к 192.168.2.0/24 </a:t>
            </a:r>
            <a:r>
              <a:rPr lang="ru-RU" sz="1000" b="1" dirty="0"/>
              <a:t>из интерфейса Serial 0/0/1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75171" y="2089320"/>
            <a:ext cx="162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R2 инкапсулирует пакет </a:t>
            </a:r>
            <a:r>
              <a:rPr lang="ru-RU" sz="1000" b="1" dirty="0" smtClean="0"/>
              <a:t>в новый </a:t>
            </a:r>
            <a:r>
              <a:rPr lang="ru-RU" sz="1000" b="1" dirty="0"/>
              <a:t>кадр </a:t>
            </a:r>
            <a:r>
              <a:rPr lang="ru-RU" sz="1000" b="1" dirty="0" smtClean="0"/>
              <a:t>и пересылает </a:t>
            </a:r>
            <a:r>
              <a:rPr lang="ru-RU" sz="1000" b="1" dirty="0"/>
              <a:t>его из интерфейса S0/0/1</a:t>
            </a:r>
          </a:p>
        </p:txBody>
      </p:sp>
    </p:spTree>
    <p:extLst>
      <p:ext uri="{BB962C8B-B14F-4D97-AF65-F5344CB8AC3E}">
        <p14:creationId xmlns:p14="http://schemas.microsoft.com/office/powerpoint/2010/main" xmlns="" val="257016469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Обработка пакетов статическими маршрутами</a:t>
            </a:r>
            <a:r>
              <a:rPr dirty="0"/>
              <a:t/>
            </a:r>
            <a:br>
              <a:rPr dirty="0"/>
            </a:br>
            <a:r>
              <a:rPr lang="ru-RU" sz="2300" dirty="0" smtClean="0"/>
              <a:t>Статические маршруты и переадресация пакетов (продолжение)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84" y="1168400"/>
            <a:ext cx="5907386" cy="331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84" y="1168400"/>
            <a:ext cx="2141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R3 деинкапсулирует кадр и видит подключенный маршрут </a:t>
            </a:r>
            <a:r>
              <a:rPr lang="ru-RU" sz="1200" b="1" dirty="0" smtClean="0"/>
              <a:t>к 192.168.2.0/24 </a:t>
            </a:r>
            <a:r>
              <a:rPr lang="ru-RU" sz="1200" b="1" dirty="0"/>
              <a:t>из интерфейса G0/0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9030" y="1168400"/>
            <a:ext cx="2376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R3 ищет в таблице ARP запись для 192.168.2.10, чтобы найти MAC-адрес уровня 2 для PC3 (ARP используется, если требуется MAC-адрес PC3)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1600" y="1066800"/>
            <a:ext cx="23616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200" b="1" dirty="0"/>
              <a:t>R3 инкапсулирует пакет в новый кадр с MAC-адресом интерфейса G0/0 </a:t>
            </a:r>
            <a:r>
              <a:rPr lang="ru-RU" sz="1200" b="1" dirty="0" smtClean="0"/>
              <a:t>в качестве </a:t>
            </a:r>
            <a:r>
              <a:rPr lang="ru-RU" sz="1200" b="1" dirty="0"/>
              <a:t>исходного адреса уровня 2 и с MAC-адресом PC3 </a:t>
            </a:r>
            <a:r>
              <a:rPr lang="ru-RU" sz="1200" b="1" dirty="0" smtClean="0"/>
              <a:t>в качестве </a:t>
            </a:r>
            <a:r>
              <a:rPr lang="ru-RU" sz="1200" b="1" dirty="0"/>
              <a:t>MAC-адреса назначения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200" b="1" dirty="0"/>
              <a:t>Кадр пересылается из интерфейса G0/0</a:t>
            </a:r>
            <a:r>
              <a:rPr lang="ru-RU" sz="1200" b="1"/>
              <a:t>, </a:t>
            </a:r>
            <a:r>
              <a:rPr lang="ru-RU" sz="1200" b="1" smtClean="0"/>
              <a:t>и пакет </a:t>
            </a:r>
            <a:r>
              <a:rPr lang="ru-RU" sz="1200" b="1" dirty="0"/>
              <a:t>поступает на сетевую интерфейсную плату PC3</a:t>
            </a:r>
          </a:p>
        </p:txBody>
      </p:sp>
    </p:spTree>
    <p:extLst>
      <p:ext uri="{BB962C8B-B14F-4D97-AF65-F5344CB8AC3E}">
        <p14:creationId xmlns:p14="http://schemas.microsoft.com/office/powerpoint/2010/main" xmlns="" val="1024247488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Поиск и устранение неполадок настройки статического маршрута IPv4 и маршрута IPv4 по умолчанию</a:t>
            </a:r>
            <a:r>
              <a:rPr sz="2000" dirty="0"/>
              <a:t/>
            </a:r>
            <a:br>
              <a:rPr sz="2000" dirty="0"/>
            </a:br>
            <a:r>
              <a:rPr lang="ru-RU" sz="2200" dirty="0" smtClean="0"/>
              <a:t>Поиск и устранение неполадок, связанных с отсутствием маршрута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798945"/>
            <a:ext cx="4415235" cy="3696856"/>
          </a:xfrm>
        </p:spPr>
        <p:txBody>
          <a:bodyPr/>
          <a:lstStyle/>
          <a:p>
            <a:r>
              <a:rPr lang="ru-RU" smtClean="0"/>
              <a:t>Общие команды ОС IOS для поиска и устранения неполадок: </a:t>
            </a:r>
          </a:p>
          <a:p>
            <a:pPr lvl="1"/>
            <a:r>
              <a:rPr lang="ru-RU" b="1" dirty="0"/>
              <a:t>ping</a:t>
            </a:r>
            <a:r>
              <a:rPr lang="ru-RU" smtClean="0"/>
              <a:t> </a:t>
            </a:r>
          </a:p>
          <a:p>
            <a:pPr lvl="1"/>
            <a:r>
              <a:rPr lang="ru-RU" b="1" dirty="0"/>
              <a:t>traceroute</a:t>
            </a:r>
            <a:r>
              <a:rPr lang="ru-RU" smtClean="0"/>
              <a:t> </a:t>
            </a:r>
          </a:p>
          <a:p>
            <a:pPr lvl="1"/>
            <a:r>
              <a:rPr lang="ru-RU" b="1" dirty="0"/>
              <a:t>show ip route</a:t>
            </a:r>
            <a:r>
              <a:rPr lang="ru-RU" smtClean="0"/>
              <a:t> </a:t>
            </a:r>
          </a:p>
          <a:p>
            <a:pPr lvl="1"/>
            <a:r>
              <a:rPr lang="ru-RU" b="1" dirty="0"/>
              <a:t>show ip interface brief </a:t>
            </a:r>
            <a:endParaRPr lang="ru-RU" dirty="0"/>
          </a:p>
          <a:p>
            <a:pPr lvl="1"/>
            <a:r>
              <a:rPr lang="ru-RU" b="1" dirty="0"/>
              <a:t>show cdp neighbors detail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018" y="926523"/>
            <a:ext cx="4241037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880684"/>
      </p:ext>
    </p:extLst>
  </p:cSld>
  <p:clrMapOvr>
    <a:masterClrMapping/>
  </p:clrMapOvr>
  <p:transition spd="slow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Поиск и устранение неполадок настройки статического маршрута IPv4 и маршрута IPv4 по умолчанию</a:t>
            </a:r>
            <a:r>
              <a:rPr sz="2000" dirty="0"/>
              <a:t/>
            </a:r>
            <a:br>
              <a:rPr sz="2000" dirty="0"/>
            </a:br>
            <a:r>
              <a:rPr lang="ru-RU" sz="1800" dirty="0" smtClean="0"/>
              <a:t>Поиск и устранение неполадок, связанных с отсутствием маршрута (продолжение)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30" y="1089307"/>
            <a:ext cx="4760970" cy="2399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968" t="4108" r="1638" b="5985"/>
          <a:stretch/>
        </p:blipFill>
        <p:spPr>
          <a:xfrm>
            <a:off x="5168900" y="1089307"/>
            <a:ext cx="37338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540" t="9131" r="4127"/>
          <a:stretch/>
        </p:blipFill>
        <p:spPr>
          <a:xfrm>
            <a:off x="5168900" y="2024517"/>
            <a:ext cx="3714750" cy="818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187" t="7210" r="1356" b="4703"/>
          <a:stretch/>
        </p:blipFill>
        <p:spPr>
          <a:xfrm>
            <a:off x="920751" y="3623199"/>
            <a:ext cx="3651250" cy="781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1527" r="3155" b="1"/>
          <a:stretch/>
        </p:blipFill>
        <p:spPr>
          <a:xfrm>
            <a:off x="4984750" y="3380412"/>
            <a:ext cx="3898900" cy="929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942" r="2912" b="8627"/>
          <a:stretch/>
        </p:blipFill>
        <p:spPr>
          <a:xfrm>
            <a:off x="5187950" y="2843215"/>
            <a:ext cx="3714750" cy="3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319781"/>
      </p:ext>
    </p:extLst>
  </p:cSld>
  <p:clrMapOvr>
    <a:masterClrMapping/>
  </p:clrMapOvr>
  <p:transition spd="slow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Поиск и устранение неполадок настройки статического маршрута IPv4 и маршрута IPv4 по умолчанию</a:t>
            </a:r>
            <a:r>
              <a:rPr sz="2000" dirty="0"/>
              <a:t/>
            </a:r>
            <a:br>
              <a:rPr sz="2000" dirty="0"/>
            </a:br>
            <a:r>
              <a:rPr lang="ru-RU" dirty="0" smtClean="0"/>
              <a:t>Решение проблемы с подключением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55" y="798944"/>
            <a:ext cx="5060867" cy="3871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03" r="4928"/>
          <a:stretch/>
        </p:blipFill>
        <p:spPr>
          <a:xfrm>
            <a:off x="5373778" y="963711"/>
            <a:ext cx="3535273" cy="838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640" t="-1" r="4086" b="1553"/>
          <a:stretch/>
        </p:blipFill>
        <p:spPr>
          <a:xfrm>
            <a:off x="5373779" y="1802089"/>
            <a:ext cx="3535272" cy="191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73780" y="2184400"/>
            <a:ext cx="3535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Команда traceroute показывает, что маршрутизатор R2 пересылает команду traceroute обратно маршрутизатору R1. Маршрутизатор R1 возвращает ее маршрутизатору R2</a:t>
            </a:r>
          </a:p>
        </p:txBody>
      </p:sp>
    </p:spTree>
    <p:extLst>
      <p:ext uri="{BB962C8B-B14F-4D97-AF65-F5344CB8AC3E}">
        <p14:creationId xmlns:p14="http://schemas.microsoft.com/office/powerpoint/2010/main" xmlns="" val="754817485"/>
      </p:ext>
    </p:extLst>
  </p:cSld>
  <p:clrMapOvr>
    <a:masterClrMapping/>
  </p:clrMapOvr>
  <p:transition spd="slow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Поиск и устранение неполадок настройки статического маршрута IPv4 и маршрута IPv4 по умолчанию</a:t>
            </a:r>
            <a:r>
              <a:rPr sz="1400" dirty="0"/>
              <a:t/>
            </a:r>
            <a:br>
              <a:rPr sz="1400" dirty="0"/>
            </a:br>
            <a:r>
              <a:rPr lang="ru-RU" dirty="0" smtClean="0"/>
              <a:t>Решение проблемы с подключением (продолжение)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3" y="963711"/>
            <a:ext cx="4178278" cy="3238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63" y="4115994"/>
            <a:ext cx="4089637" cy="533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2177" y="1294664"/>
            <a:ext cx="368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Статический маршрут к сети 192.168.2.0/24 настроен </a:t>
            </a:r>
            <a:r>
              <a:rPr lang="ru-RU" sz="1200" b="1" dirty="0" smtClean="0"/>
              <a:t>с использованием </a:t>
            </a:r>
            <a:r>
              <a:rPr lang="ru-RU" sz="1200" b="1" dirty="0"/>
              <a:t>адреса следующего перехода 172.16.2.1.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777" y="2030486"/>
            <a:ext cx="3535488" cy="816608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4" idx="3"/>
          </p:cNvCxnSpPr>
          <p:nvPr/>
        </p:nvCxnSpPr>
        <p:spPr>
          <a:xfrm flipH="1">
            <a:off x="4686300" y="1917700"/>
            <a:ext cx="668430" cy="2465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13453" y="3058469"/>
            <a:ext cx="359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Неверный маршрут удаляется, </a:t>
            </a:r>
            <a:r>
              <a:rPr lang="ru-RU" sz="1200" b="1" dirty="0" smtClean="0"/>
              <a:t>а затем </a:t>
            </a:r>
            <a:r>
              <a:rPr lang="ru-RU" sz="1200" b="1" dirty="0"/>
              <a:t>указывается верный маршрут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777" y="3621077"/>
            <a:ext cx="3581310" cy="8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642650"/>
      </p:ext>
    </p:extLst>
  </p:cSld>
  <p:clrMapOvr>
    <a:masterClrMapping/>
  </p:clrMapOvr>
  <p:transition spd="slow"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Поиск и устранение неполадок настройки статического маршрута IPv4 и маршрута IPv4 по умолчанию</a:t>
            </a:r>
            <a:r>
              <a:rPr sz="2000" dirty="0"/>
              <a:t/>
            </a:r>
            <a:br>
              <a:rPr sz="2000" dirty="0"/>
            </a:br>
            <a:r>
              <a:rPr lang="ru-RU" sz="2100" dirty="0" smtClean="0"/>
              <a:t>Packet Tracer. Поиск и устранение неполадок статических маршрутов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1" y="880899"/>
            <a:ext cx="5041900" cy="406829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64822644"/>
      </p:ext>
    </p:extLst>
  </p:cSld>
  <p:clrMapOvr>
    <a:masterClrMapping/>
  </p:clrMapOvr>
  <p:transition spd="slow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Поиск и устранение неполадок настройки статического маршрута IPv4 и маршрута IPv4 по умолчанию</a:t>
            </a:r>
            <a:r>
              <a:rPr sz="2000" dirty="0"/>
              <a:t/>
            </a:r>
            <a:br>
              <a:rPr sz="2000" dirty="0"/>
            </a:br>
            <a:r>
              <a:rPr lang="ru-RU" sz="1900" dirty="0" smtClean="0"/>
              <a:t>Лабораторная работа. Поиск и устранение неполадок статических маршрутов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784" y="909326"/>
            <a:ext cx="5252433" cy="408177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30358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ru-RU" dirty="0" smtClean="0"/>
              <a:t>После прохождения главы 2 студенты должны выполнить проверочную работу по материалам этой главы.</a:t>
            </a:r>
          </a:p>
          <a:p>
            <a:pPr eaLnBrk="1" hangingPunct="1">
              <a:spcBef>
                <a:spcPct val="30000"/>
              </a:spcBef>
            </a:pPr>
            <a:r>
              <a:rPr lang="ru-RU" dirty="0" smtClean="0"/>
              <a:t>Для неформальной оценки успехов учащихся можно использовать контрольные работы, лабораторные работы, работу с симулятором Packet Tracer и другие упражнения.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Глава 2. Проверочная работа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96080354"/>
      </p:ext>
    </p:extLst>
  </p:cSld>
  <p:clrMapOvr>
    <a:masterClrMapping/>
  </p:clrMapOvr>
  <p:transition spd="slow">
    <p:wip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ru-RU" smtClean="0"/>
              <a:t>2.4. Обзор главы</a:t>
            </a:r>
          </a:p>
        </p:txBody>
      </p:sp>
    </p:spTree>
    <p:extLst>
      <p:ext uri="{BB962C8B-B14F-4D97-AF65-F5344CB8AC3E}">
        <p14:creationId xmlns:p14="http://schemas.microsoft.com/office/powerpoint/2010/main" xmlns="" val="3886944279"/>
      </p:ext>
    </p:extLst>
  </p:cSld>
  <p:clrMapOvr>
    <a:masterClrMapping/>
  </p:clrMapOvr>
  <p:transition spd="slow">
    <p:wip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Объяснить, как реализуются статические маршруты в сетях предприятий малого и среднего бизнеса. </a:t>
            </a:r>
          </a:p>
          <a:p>
            <a:r>
              <a:rPr lang="ru-RU" smtClean="0"/>
              <a:t>Настраивать статические маршруты для разрешения подключения к сетям в организациях малого и среднего бизнеса. </a:t>
            </a:r>
          </a:p>
          <a:p>
            <a:r>
              <a:rPr lang="ru-RU" smtClean="0"/>
              <a:t>Выполнить поиск и устранение неполадок в настройках статического маршрута и маршрута по умолчанию.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>
                <a:latin typeface="Arial" charset="0"/>
              </a:rPr>
              <a:t>Заключение</a:t>
            </a:r>
            <a:r>
              <a:t/>
            </a:r>
            <a:br/>
            <a:r>
              <a:rPr lang="ru-RU" dirty="0">
                <a:latin typeface="Arial" charset="0"/>
              </a:rPr>
              <a:t>Глава 2. Статическая маршрутизация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2175629910"/>
      </p:ext>
    </p:extLst>
  </p:cSld>
  <p:clrMapOvr>
    <a:masterClrMapping/>
  </p:clrMapOvr>
  <p:transition spd="slow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dirty="0">
                <a:latin typeface="Arial" charset="0"/>
              </a:rPr>
              <a:t>Раздел 2.1</a:t>
            </a:r>
            <a:r>
              <a:t/>
            </a:r>
            <a:br/>
            <a:r>
              <a:rPr lang="ru-RU" dirty="0">
                <a:latin typeface="Arial" charset="0"/>
              </a:rPr>
              <a:t>Новые термины и команды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7948502"/>
              </p:ext>
            </p:extLst>
          </p:nvPr>
        </p:nvGraphicFramePr>
        <p:xfrm>
          <a:off x="207959" y="912813"/>
          <a:ext cx="7119940" cy="8588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9970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731093094"/>
                    </a:ext>
                  </a:extLst>
                </a:gridCol>
                <a:gridCol w="3559970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1"/>
                    </a:ext>
                  </a:extLst>
                </a:gridCol>
              </a:tblGrid>
              <a:tr h="858837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тупиковая сеть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тупиковый маршрутизатор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Стандартный статический маршрут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суммарный статический маршрут;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плавающий статический маршрут.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выходной </a:t>
                      </a: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интерфейс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4453015"/>
      </p:ext>
    </p:extLst>
  </p:cSld>
  <p:clrMapOvr>
    <a:masterClrMapping/>
  </p:clrMapOvr>
  <p:transition spd="slow">
    <p:wip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400" dirty="0">
                <a:latin typeface="Arial" charset="0"/>
              </a:rPr>
              <a:t>Раздел 2.2</a:t>
            </a:r>
            <a:r>
              <a:t/>
            </a:r>
            <a:br/>
            <a:r>
              <a:rPr lang="ru-RU" dirty="0">
                <a:latin typeface="Arial" charset="0"/>
              </a:rPr>
              <a:t>Новые термины и команды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4201240"/>
              </p:ext>
            </p:extLst>
          </p:nvPr>
        </p:nvGraphicFramePr>
        <p:xfrm>
          <a:off x="144459" y="798513"/>
          <a:ext cx="7881940" cy="152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0970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731093094"/>
                    </a:ext>
                  </a:extLst>
                </a:gridCol>
                <a:gridCol w="3940970">
                  <a:extLst>
                    <a:ext uri="{9D8B030D-6E8A-4147-A177-3AD203B41FA5}">
                      <a16:col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IP-адрес следующего перехода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статический маршрут следующего перехода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Статический маршрут с прямым подключением.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полностью заданный статический маршрут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рекурсивный поиск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локальный адрес канала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Узловой маршрут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+mn-lt"/>
                        </a:rPr>
                        <a:t>Локальный узловой маршрут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2238262"/>
      </p:ext>
    </p:extLst>
  </p:cSld>
  <p:clrMapOvr>
    <a:masterClrMapping/>
  </p:clrMapOvr>
  <p:transition spd="slow">
    <p:wip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08282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mtClean="0"/>
              <a:t>Прежде чем излагать материал главы 2, обратите внимание на следующее: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ru-RU" smtClean="0"/>
              <a:t>Выполните проверочные упражнения главы 2.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ru-RU" smtClean="0"/>
              <a:t>Цели этой главы: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1200" dirty="0"/>
              <a:t>Объяснить преимущества и недостатки статической маршрутизации.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1200" dirty="0"/>
              <a:t>Объясните назначения разных типов статических маршрутов.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1200" dirty="0"/>
              <a:t>Настраивать статические маршруты IPv4 путем указания адреса следующего перехода.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1200" dirty="0"/>
              <a:t>Настройте маршрут IPv4 по умолчанию.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1200" dirty="0"/>
              <a:t>Настройте статические маршруты IPv6 путем указания адреса следующего перехода.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1200" dirty="0"/>
              <a:t>Настройте маршрут IPv6 по умолчанию.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1200" dirty="0"/>
              <a:t>Настройте плавающий статический маршрут для организации резервного подключения.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1200" dirty="0"/>
              <a:t>Настройте статические маршруты IPv4 и IPv6 для хоста, которые направляют трафик на определенный хост.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1200" dirty="0"/>
              <a:t>Объясните, как маршрутизатор обрабатывает пакеты при наличии настроенного статического маршрута.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ru-RU" sz="1200" dirty="0"/>
              <a:t>Выполните поиск и устранение типичных неполадок, связанных с настройкой статического </a:t>
            </a:r>
            <a:r>
              <a:rPr lang="ru-RU" sz="1200"/>
              <a:t>маршрута </a:t>
            </a:r>
            <a:r>
              <a:rPr lang="ru-RU" sz="1200" smtClean="0"/>
              <a:t>и маршрута </a:t>
            </a:r>
            <a:r>
              <a:rPr lang="ru-RU" sz="1200" dirty="0"/>
              <a:t>по умолчанию.</a:t>
            </a:r>
            <a:endParaRPr lang="ru-RU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Глава 2. Практические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37934136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4064" y="798944"/>
            <a:ext cx="8999935" cy="4155319"/>
          </a:xfrm>
        </p:spPr>
        <p:txBody>
          <a:bodyPr/>
          <a:lstStyle/>
          <a:p>
            <a:r>
              <a:rPr lang="ru-RU" sz="1300" dirty="0" smtClean="0"/>
              <a:t>При изучении данной главы необходимо выделить максимум времени на практическую работу.</a:t>
            </a:r>
          </a:p>
          <a:p>
            <a:r>
              <a:rPr lang="ru-RU" sz="1300" dirty="0" smtClean="0"/>
              <a:t>Заранее настройте в Packet Tracer несколько маршрутизаторов и локальных сетей для демонстрации при работе над этой главой.</a:t>
            </a:r>
          </a:p>
          <a:p>
            <a:r>
              <a:rPr lang="ru-RU" sz="1300" dirty="0" smtClean="0"/>
              <a:t>Продемонстрируйте, что без маршрутизации рабочая станция не может выполнить</a:t>
            </a:r>
            <a:r>
              <a:rPr lang="ru-RU" sz="1300" b="1" dirty="0"/>
              <a:t> ping-запрос</a:t>
            </a:r>
            <a:r>
              <a:rPr lang="ru-RU" sz="1300" dirty="0" smtClean="0"/>
              <a:t> к другой удаленной сети. </a:t>
            </a:r>
          </a:p>
          <a:p>
            <a:r>
              <a:rPr lang="ru-RU" sz="1300" dirty="0" smtClean="0"/>
              <a:t>Продемонстрируйте команду</a:t>
            </a:r>
            <a:r>
              <a:rPr lang="ru-RU" sz="1300" b="1" dirty="0"/>
              <a:t> show ip route </a:t>
            </a:r>
            <a:r>
              <a:rPr lang="ru-RU" sz="1300" dirty="0" smtClean="0"/>
              <a:t>со статической маршрутизацией и без нее.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ru-RU" sz="1300" dirty="0" smtClean="0"/>
              <a:t>Продемонстрируйте работу плавающего резервного статического маршрута, используя команды эхо-запроса (ping) и трассировки маршрута (traceroute).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ru-RU" sz="1300" dirty="0" smtClean="0"/>
              <a:t>Сделайте акцент на преимуществах статической маршрутизации. Студенты часто склонны отказываться от статической маршрутизации в пользу динамической.</a:t>
            </a:r>
          </a:p>
          <a:p>
            <a:r>
              <a:rPr lang="ru-RU" sz="1300" dirty="0" smtClean="0"/>
              <a:t>Создайте несколько топологий для демонстрации сравнения методов создания статического </a:t>
            </a:r>
            <a:r>
              <a:rPr lang="ru-RU" sz="1300" smtClean="0"/>
              <a:t>маршрута с использованием </a:t>
            </a:r>
            <a:r>
              <a:rPr lang="ru-RU" sz="1300" dirty="0" smtClean="0"/>
              <a:t>следующего перехода и выходного интерфейса.</a:t>
            </a:r>
          </a:p>
          <a:p>
            <a:r>
              <a:rPr lang="ru-RU" sz="1300" dirty="0" smtClean="0"/>
              <a:t>Перед настройкой статической маршрутизации предложите студентам задать адреса всем </a:t>
            </a:r>
            <a:r>
              <a:rPr lang="ru-RU" sz="1300" smtClean="0"/>
              <a:t>интерфейсам в топологии </a:t>
            </a:r>
            <a:r>
              <a:rPr lang="ru-RU" sz="1300" dirty="0" smtClean="0"/>
              <a:t>и сразу же проверить подключенные сети с помощью команды </a:t>
            </a:r>
            <a:r>
              <a:rPr lang="ru-RU" sz="1300" b="1" dirty="0"/>
              <a:t>show ip route</a:t>
            </a:r>
            <a:r>
              <a:rPr lang="ru-RU" sz="13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Глава 2. Практические рекомендации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392907173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10844</TotalTime>
  <Words>3164</Words>
  <Application>Microsoft Office PowerPoint</Application>
  <PresentationFormat>On-screen Show (16:9)</PresentationFormat>
  <Paragraphs>638</Paragraphs>
  <Slides>74</Slides>
  <Notes>74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Default Theme</vt:lpstr>
      <vt:lpstr>Глава 2. Статическая маршрутизация</vt:lpstr>
      <vt:lpstr>Материалы для инструкторов. Глава 2. Руководство по планированию</vt:lpstr>
      <vt:lpstr>Глава 2. Статическая маршрутизация</vt:lpstr>
      <vt:lpstr>Глава 2. Упражнения</vt:lpstr>
      <vt:lpstr>Глава 2. Упражнения</vt:lpstr>
      <vt:lpstr>Глава 2. Упражнения</vt:lpstr>
      <vt:lpstr>Глава 2. Проверочная работа</vt:lpstr>
      <vt:lpstr>Глава 2. Практические рекомендации</vt:lpstr>
      <vt:lpstr>Глава 2. Практические рекомендации (продолжение)</vt:lpstr>
      <vt:lpstr>Глава 2. Дополнительная помощь</vt:lpstr>
      <vt:lpstr>Slide 11</vt:lpstr>
      <vt:lpstr>Глава 2. Статическая маршрутизация</vt:lpstr>
      <vt:lpstr>Глава 2. Разделы и задачи</vt:lpstr>
      <vt:lpstr>Глава 2. Разделы и цели (продолжение)</vt:lpstr>
      <vt:lpstr>2.1. Реализация статических маршрутов</vt:lpstr>
      <vt:lpstr>Статическая маршрутизация Подключение к удаленным сетям</vt:lpstr>
      <vt:lpstr>Статическая маршрутизация  Преимущества статической маршрутизации</vt:lpstr>
      <vt:lpstr>Статическая маршрутизация Когда использовать статические маршруты</vt:lpstr>
      <vt:lpstr>Типы статических маршрутов Применение статических маршрутов</vt:lpstr>
      <vt:lpstr>Типы статических маршрутов Стандартный статический маршрут</vt:lpstr>
      <vt:lpstr>Типы статических маршрутов Статический маршрут по умолчанию</vt:lpstr>
      <vt:lpstr>Типы статических маршрутов  Суммарный статический маршрут</vt:lpstr>
      <vt:lpstr>Типы статических маршрутов Плавающий статический маршрут</vt:lpstr>
      <vt:lpstr>2.2. Настройка статических маршрутов и маршрутов по умолчанию</vt:lpstr>
      <vt:lpstr>Настройка статических маршрутов IPv4  Команда ip route</vt:lpstr>
      <vt:lpstr>Настройка статических маршрутов IPv4 Параметры следующего перехода</vt:lpstr>
      <vt:lpstr>Настройка статических маршрутов IPv4 Параметры следующего перехода (продолжение)</vt:lpstr>
      <vt:lpstr>Настройка статических маршрутов IPv4 Настройка статического маршрута следующего перехода</vt:lpstr>
      <vt:lpstr>Настройка статических маршрутов IPv4 Настройка статического маршрута следующего перехода (продолжение)</vt:lpstr>
      <vt:lpstr>Настройка статических маршрутов IPv4 Настройка напрямую подключенного статического маршрута</vt:lpstr>
      <vt:lpstr>Настройка статических маршрутов IPv4 Настройка напрямую подключенного статического маршрута (продолжение)</vt:lpstr>
      <vt:lpstr>Настройка статических маршрутов IPv4 Настройка полностью заданного статического маршрута</vt:lpstr>
      <vt:lpstr>Настройка статических маршрутов IPv4 Проверка статического маршрута</vt:lpstr>
      <vt:lpstr>Настройка маршрутов IPv4 по умолчанию Статический маршрут по умолчанию</vt:lpstr>
      <vt:lpstr>Настройка маршрутов IPv4 по умолчанию Настройка статического маршрута по умолчанию</vt:lpstr>
      <vt:lpstr>Настройка маршрутов IPv4 по умолчанию Проверка статического маршрута по умолчанию</vt:lpstr>
      <vt:lpstr>Настройка маршрутов IPv4 по умолчанию Packet Tracer. Настройка статических маршрутов IPv4 и маршрутов IPv4 по умолчанию</vt:lpstr>
      <vt:lpstr>Настройка маршрутов IPv4 по умолчанию Лабораторная работа. Настройка статических маршрутов IPv4 и маршрутов IPv4 по умолчанию</vt:lpstr>
      <vt:lpstr>Настройка статических маршрутов IPv6 Команда ipv6 route</vt:lpstr>
      <vt:lpstr>Настройка статических маршрутов IPv6 Команда ipv6 route (продолжение)</vt:lpstr>
      <vt:lpstr>Настройка статических маршрутов IPv6 Параметры следующего перехода</vt:lpstr>
      <vt:lpstr>Настройка статических маршрутов IPv6 Параметры следующего перехода (продолжение)</vt:lpstr>
      <vt:lpstr>Настройка статических маршрутов IPv6 Настройка статического маршрута IPv6 для следующего перехода</vt:lpstr>
      <vt:lpstr>Настройка статических маршрутов IPv6 Настройка напрямую подключенного статического маршрута IPv6</vt:lpstr>
      <vt:lpstr>Настройка статических маршрутов IPv6 Настройка полностью заданного статического маршрута IPv6</vt:lpstr>
      <vt:lpstr>Настройка статических маршрутов IPv6 Проверка статических маршрутов IPv6</vt:lpstr>
      <vt:lpstr>Настройка статических маршрутов IPv6 Статический маршрут IPv6 по умолчанию</vt:lpstr>
      <vt:lpstr>Настройка статических маршрутов IPv6 Настройка статического маршрута IPv6 по умолчанию</vt:lpstr>
      <vt:lpstr>Настройка маршрутов IPv6 по умолчанию Проверка статического маршрута по умолчанию</vt:lpstr>
      <vt:lpstr>Настройка маршрутов IPv6 по умолчанию Packet Tracer. Настройка статических маршрутов IPv6 и маршрутов IPv6 по умолчанию</vt:lpstr>
      <vt:lpstr>Настройка маршрутов IPv6 по умолчанию Лабораторная работа. Настройка статических маршрутов IPv6 и маршрутов IPv6 по умолчанию</vt:lpstr>
      <vt:lpstr>Настройка плавающих статических маршрутов Плавающие статические маршруты</vt:lpstr>
      <vt:lpstr>Настройка плавающих статических маршрутов Настройка плавающего статического маршрута</vt:lpstr>
      <vt:lpstr>Настройка плавающих статических маршрутов Тестирование плавающего статического маршрута IPv4</vt:lpstr>
      <vt:lpstr>Настройка плавающих статических маршрутов Тестирование плавающего статического маршрута IPv4 (продолжение)</vt:lpstr>
      <vt:lpstr>Настройка плавающих статических маршрутов Настройка плавающего статического маршрута IPv6</vt:lpstr>
      <vt:lpstr>Настройка плавающих статических маршрутов Packet Tracer. Настройка плавающих статических маршрутов</vt:lpstr>
      <vt:lpstr>Настройка статических маршрутов хостов Автоматически установленные маршруты хостов</vt:lpstr>
      <vt:lpstr>Настройка статических маршрутов хостов Настройка статических маршрутов IPv4 и IPv6 для хостов</vt:lpstr>
      <vt:lpstr>2.3. Поиск и устранение неполадок, связанных со статическими маршрутами и маршрутами по умолчанию</vt:lpstr>
      <vt:lpstr>Обработка пакетов статическими маршрутами Статические маршруты и переадресация пакетов</vt:lpstr>
      <vt:lpstr>Обработка пакетов статическими маршрутами Статические маршруты и переадресация пакетов (продолжение)</vt:lpstr>
      <vt:lpstr>Обработка пакетов статическими маршрутами Статические маршруты и переадресация пакетов (продолжение)</vt:lpstr>
      <vt:lpstr>Поиск и устранение неполадок настройки статического маршрута IPv4 и маршрута IPv4 по умолчанию Поиск и устранение неполадок, связанных с отсутствием маршрута</vt:lpstr>
      <vt:lpstr>Поиск и устранение неполадок настройки статического маршрута IPv4 и маршрута IPv4 по умолчанию Поиск и устранение неполадок, связанных с отсутствием маршрута (продолжение)</vt:lpstr>
      <vt:lpstr>Поиск и устранение неполадок настройки статического маршрута IPv4 и маршрута IPv4 по умолчанию Решение проблемы с подключением</vt:lpstr>
      <vt:lpstr>Поиск и устранение неполадок настройки статического маршрута IPv4 и маршрута IPv4 по умолчанию Решение проблемы с подключением (продолжение)</vt:lpstr>
      <vt:lpstr>Поиск и устранение неполадок настройки статического маршрута IPv4 и маршрута IPv4 по умолчанию Packet Tracer. Поиск и устранение неполадок статических маршрутов</vt:lpstr>
      <vt:lpstr>Поиск и устранение неполадок настройки статического маршрута IPv4 и маршрута IPv4 по умолчанию Лабораторная работа. Поиск и устранение неполадок статических маршрутов</vt:lpstr>
      <vt:lpstr>2.4. Обзор главы</vt:lpstr>
      <vt:lpstr>Заключение Глава 2. Статическая маршрутизация</vt:lpstr>
      <vt:lpstr>Раздел 2.1 Новые термины и команды</vt:lpstr>
      <vt:lpstr>Раздел 2.2 Новые термины и команды</vt:lpstr>
      <vt:lpstr>Slide 74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User</cp:lastModifiedBy>
  <cp:revision>364</cp:revision>
  <dcterms:created xsi:type="dcterms:W3CDTF">2016-08-22T22:27:36Z</dcterms:created>
  <dcterms:modified xsi:type="dcterms:W3CDTF">2018-10-24T07:15:54Z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