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84"/>
  </p:notesMasterIdLst>
  <p:sldIdLst>
    <p:sldId id="513" r:id="rId2"/>
    <p:sldId id="730" r:id="rId3"/>
    <p:sldId id="747" r:id="rId4"/>
    <p:sldId id="763" r:id="rId5"/>
    <p:sldId id="775" r:id="rId6"/>
    <p:sldId id="776" r:id="rId7"/>
    <p:sldId id="735" r:id="rId8"/>
    <p:sldId id="736" r:id="rId9"/>
    <p:sldId id="750" r:id="rId10"/>
    <p:sldId id="903" r:id="rId11"/>
    <p:sldId id="745" r:id="rId12"/>
    <p:sldId id="777" r:id="rId13"/>
    <p:sldId id="758" r:id="rId14"/>
    <p:sldId id="760" r:id="rId15"/>
    <p:sldId id="902" r:id="rId16"/>
    <p:sldId id="759" r:id="rId17"/>
    <p:sldId id="834" r:id="rId18"/>
    <p:sldId id="835" r:id="rId19"/>
    <p:sldId id="836" r:id="rId20"/>
    <p:sldId id="837" r:id="rId21"/>
    <p:sldId id="904" r:id="rId22"/>
    <p:sldId id="838" r:id="rId23"/>
    <p:sldId id="840" r:id="rId24"/>
    <p:sldId id="841" r:id="rId25"/>
    <p:sldId id="842" r:id="rId26"/>
    <p:sldId id="843" r:id="rId27"/>
    <p:sldId id="844" r:id="rId28"/>
    <p:sldId id="845" r:id="rId29"/>
    <p:sldId id="846" r:id="rId30"/>
    <p:sldId id="905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57" r:id="rId42"/>
    <p:sldId id="858" r:id="rId43"/>
    <p:sldId id="859" r:id="rId44"/>
    <p:sldId id="860" r:id="rId45"/>
    <p:sldId id="861" r:id="rId46"/>
    <p:sldId id="862" r:id="rId47"/>
    <p:sldId id="863" r:id="rId48"/>
    <p:sldId id="864" r:id="rId49"/>
    <p:sldId id="865" r:id="rId50"/>
    <p:sldId id="866" r:id="rId51"/>
    <p:sldId id="872" r:id="rId52"/>
    <p:sldId id="873" r:id="rId53"/>
    <p:sldId id="868" r:id="rId54"/>
    <p:sldId id="869" r:id="rId55"/>
    <p:sldId id="874" r:id="rId56"/>
    <p:sldId id="870" r:id="rId57"/>
    <p:sldId id="875" r:id="rId58"/>
    <p:sldId id="871" r:id="rId59"/>
    <p:sldId id="876" r:id="rId60"/>
    <p:sldId id="877" r:id="rId61"/>
    <p:sldId id="878" r:id="rId62"/>
    <p:sldId id="879" r:id="rId63"/>
    <p:sldId id="881" r:id="rId64"/>
    <p:sldId id="880" r:id="rId65"/>
    <p:sldId id="885" r:id="rId66"/>
    <p:sldId id="882" r:id="rId67"/>
    <p:sldId id="886" r:id="rId68"/>
    <p:sldId id="887" r:id="rId69"/>
    <p:sldId id="888" r:id="rId70"/>
    <p:sldId id="889" r:id="rId71"/>
    <p:sldId id="890" r:id="rId72"/>
    <p:sldId id="891" r:id="rId73"/>
    <p:sldId id="892" r:id="rId74"/>
    <p:sldId id="893" r:id="rId75"/>
    <p:sldId id="894" r:id="rId76"/>
    <p:sldId id="895" r:id="rId77"/>
    <p:sldId id="896" r:id="rId78"/>
    <p:sldId id="908" r:id="rId79"/>
    <p:sldId id="907" r:id="rId80"/>
    <p:sldId id="766" r:id="rId81"/>
    <p:sldId id="901" r:id="rId82"/>
    <p:sldId id="291" r:id="rId8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079" autoAdjust="0"/>
    <p:restoredTop sz="84658" autoAdjust="0"/>
  </p:normalViewPr>
  <p:slideViewPr>
    <p:cSldViewPr snapToGrid="0" showGuides="1">
      <p:cViewPr>
        <p:scale>
          <a:sx n="100" d="100"/>
          <a:sy n="100" d="100"/>
        </p:scale>
        <p:origin x="-72" y="-86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 1. Принципы 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>
                <a:solidFill>
                  <a:prstClr val="black"/>
                </a:solidFill>
              </a:rPr>
              <a:pPr algn="r"/>
              <a:t>10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813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11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915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874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 1. Принципы маршрутизации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68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baseline="0" dirty="0"/>
              <a:t>Routing and Switching Essentials v6.0</a:t>
            </a:r>
            <a:endParaRPr lang="ru-RU" b="0" dirty="0"/>
          </a:p>
          <a:p>
            <a:pPr>
              <a:buFontTx/>
              <a:buNone/>
            </a:pPr>
            <a:r>
              <a:rPr lang="ru-RU" sz="1200" b="0" dirty="0"/>
              <a:t>Глава 1. Принципы маршрутизации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47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15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baseline="0" dirty="0"/>
              <a:t>Routing and Switching Essentials v6.0</a:t>
            </a:r>
            <a:endParaRPr lang="ru-RU" b="0" dirty="0"/>
          </a:p>
          <a:p>
            <a:pPr>
              <a:buFontTx/>
              <a:buNone/>
            </a:pPr>
            <a:r>
              <a:rPr lang="ru-RU" sz="1200" b="0" dirty="0"/>
              <a:t>Глава 1. Принципы маршрутизации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4839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Принципы маршрутизации</a:t>
            </a:r>
          </a:p>
          <a:p>
            <a:pPr>
              <a:buFontTx/>
              <a:buNone/>
            </a:pPr>
            <a:r>
              <a:rPr lang="ru-RU" sz="1200" b="0" dirty="0"/>
              <a:t>1.1. Начальная настройка маршрутизатора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5529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Характеристики сети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48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Характеристики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85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Для чего используется маршрутизация?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83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Маршрутизаторы — это компьютеры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650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Маршрутизаторы — это компьютеры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11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Маршрутизаторы соединяют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10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Маршрутизаторы выбирают оптимальные пути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255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1.1.1.6.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Механизмы переадресации пакетов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385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1.1.1.6.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Механизмы переадресации пакетов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642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1.1.1.8.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Packet Tracer. Использование команды traceroute для обнаружения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649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1.1.1. Функции маршрутизатора</a:t>
            </a:r>
          </a:p>
          <a:p>
            <a:r>
              <a:rPr lang="ru-RU" smtClean="0"/>
              <a:t>1.1.1.9.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Лабораторная работа. Сопоставление схемы сети Интернет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874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Подключение к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889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Подключение к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05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1. Принципы маршрутизации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Подключение к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595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Шлюзы по умолчанию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795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Документирование сетевой адресации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611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Включение протокола IP на хосте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601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Индикаторы устройств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425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1.1.2.6.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Консольный доступ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0456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1.1.2.7.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Включение протокола IP на коммутаторе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36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1.1.2. Подключение устройств</a:t>
            </a:r>
          </a:p>
          <a:p>
            <a:r>
              <a:rPr lang="ru-RU" smtClean="0"/>
              <a:t>1.1.2.9.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Packet Tracer. Документирование сети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213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1.1.3.1.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Настройка основных параметров маршрутизатора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735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1.1.3.2.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Настройка параметров IPv4 на интерфейсе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72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1.1.3.3.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Настройка параметров IPv6 на интерфейсе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206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1.1.3.3.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Настройка параметров IPv6 на интерфейсе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552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1.1.3.4. Настройка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</a:rPr>
              <a:t>интерфейса обратной петли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376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1.1.3. Основные параметры маршрутизатора</a:t>
            </a:r>
          </a:p>
          <a:p>
            <a:r>
              <a:rPr lang="ru-RU" smtClean="0"/>
              <a:t>1.1.3.5. Packet Tracer. Настройка интерфейсов IPv4 и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1885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1.1.4.1. Проверка параметров интерфейса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467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1.1.4.2. Проверка параметров интерфейса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359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1.1.4.3. Фильтрация выходных данных команды show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896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1.1.4.4. Функция журнала команд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895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1.1.4.5. Packet Tracer. Настройка и проверка небольшой сети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8869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  <a:p>
            <a:r>
              <a:rPr lang="ru-RU" smtClean="0"/>
              <a:t>1.1.4.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Проверка обмена данными между сетями, подключенными напрямую</a:t>
            </a:r>
          </a:p>
          <a:p>
            <a:r>
              <a:rPr lang="ru-RU" smtClean="0"/>
              <a:t>1.1.4.6. Лабораторная работа. Настройка базовых параметров маршрутизатора с помощью интерфейса командной строки 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76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Принципы маршрутизации</a:t>
            </a:r>
          </a:p>
          <a:p>
            <a:pPr>
              <a:buFontTx/>
              <a:buNone/>
            </a:pPr>
            <a:r>
              <a:rPr lang="ru-RU" sz="1200" b="0" dirty="0"/>
              <a:t>1.2. Решения о маршрутизации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778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1.2.1.1. Функция коммутации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4817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1.2.1.1. Функция коммутации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900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1.2.1.2. Отправка пакета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8243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1.2.1.3. Пересылка на следующий переход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7476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1.2.1.3. Пересылка на следующий переход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4096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1.2.1.4. Маршрутизация пакетов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7811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1.2.1.4. Маршрутизация пакетов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2685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1.2.1.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Коммутация пакетов между сетями</a:t>
            </a:r>
          </a:p>
          <a:p>
            <a:r>
              <a:rPr lang="ru-RU" smtClean="0"/>
              <a:t>1.2.1.5. Достижение места назначения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6066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1.2.2.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Определение пути</a:t>
            </a:r>
          </a:p>
          <a:p>
            <a:r>
              <a:rPr lang="ru-RU" smtClean="0"/>
              <a:t>1.2.2.1. Решения о 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90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583449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1.2.2.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Определение пути</a:t>
            </a:r>
          </a:p>
          <a:p>
            <a:r>
              <a:rPr lang="ru-RU" smtClean="0"/>
              <a:t>1.2.2.2. Оптимальный путь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8867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1.2.2.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Определение пути</a:t>
            </a:r>
          </a:p>
          <a:p>
            <a:r>
              <a:rPr lang="ru-RU" smtClean="0"/>
              <a:t>1.2.2.3. Распределение нагрузки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4660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1.2. Решения о маршрутизации</a:t>
            </a:r>
          </a:p>
          <a:p>
            <a:r>
              <a:rPr lang="ru-RU" smtClean="0"/>
              <a:t>1.2.2.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Определение пути</a:t>
            </a:r>
          </a:p>
          <a:p>
            <a:r>
              <a:rPr lang="ru-RU" smtClean="0"/>
              <a:t>1.2.2.4. Административное расстояние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998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Принципы маршрутизации</a:t>
            </a:r>
          </a:p>
          <a:p>
            <a:pPr>
              <a:buFontTx/>
              <a:buNone/>
            </a:pPr>
            <a:r>
              <a:rPr lang="ru-RU" sz="1200" b="0" dirty="0"/>
              <a:t>1.3. Работа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7115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1.3.1. Анализ таблицы маршрутизации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1.3.1.1. Таблица 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412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1.3.1. Анализ таблицы маршрутизации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1.3.1.2. Источники таблицы 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9728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1.3.1. Анализ таблицы маршрутизации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1.3.1.3. Записи о маршрутизации к удаленным сетям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422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1.3.2. Подключенные напрямую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1.3.2.1. Интерфейсы прямого подключения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4302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1.3.2. Подключенные напрямую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1.3.2.2. Записи таблицы маршрутизации о сетях, подключенных напрямую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477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1.3.2. Подключенные напрямую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1.3.2.3. Примеры прямого подключения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844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7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2261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1.3.2. Подключенные напрямую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1.3.2.4. Пример прямого подключения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0279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1.3.2. Подключенные напрямую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1.3.2.5. Packet Tracer. Изучение маршрутов с прямым подключением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4004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1.3.3. Статически определенные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1.3.3.1. Статические маршруты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1946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1.3.3. Статически определенные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1.3.3.1. Статические маршруты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952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1.3.3. Статически определенные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1.3.3.2. Примеры статического маршрута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466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1.3.3. Статически определенные маршруты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1.3.3.3. Примеры статического маршрута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0439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1.3.4. Протоколы динамической маршрутизации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1.3.4.1. Динамическая маршрутизация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7013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1.3. Работа маршрутизатора</a:t>
            </a:r>
          </a:p>
          <a:p>
            <a:r>
              <a:rPr lang="ru-RU" smtClean="0"/>
              <a:t>1.3.4. Протоколы динамической маршрутизации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mtClean="0"/>
              <a:t>1.3.4.2. Протоколы маршрутизации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1396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Принципы маршрутизации</a:t>
            </a:r>
          </a:p>
          <a:p>
            <a:pPr>
              <a:buFontTx/>
              <a:buNone/>
            </a:pPr>
            <a:r>
              <a:rPr lang="ru-RU" sz="1200" b="0" dirty="0"/>
              <a:t>1.4. Выводы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5829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79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2.4. Выводы</a:t>
            </a:r>
          </a:p>
          <a:p>
            <a:r>
              <a:rPr lang="ru-RU" smtClean="0"/>
              <a:t>2.4.1.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2.4.1.3. Глава 2. Настройка сетевой операционной системы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2826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605797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80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6647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81</a:t>
            </a:fld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94631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296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2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377707" cy="644730"/>
          </a:xfrm>
        </p:spPr>
        <p:txBody>
          <a:bodyPr/>
          <a:lstStyle/>
          <a:p>
            <a:r>
              <a:rPr lang="ru-RU" smtClean="0"/>
              <a:t>Глава 1. Принципы маршрутизации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73997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58585B"/>
              </a:buClr>
            </a:pPr>
            <a:r>
              <a:rPr lang="ru-RU" dirty="0" smtClean="0"/>
              <a:t>1.3.1.2. Обсудите коды команды </a:t>
            </a:r>
            <a:r>
              <a:rPr lang="ru-RU" b="1" dirty="0"/>
              <a:t>show ip route</a:t>
            </a:r>
            <a:r>
              <a:rPr lang="ru-RU" dirty="0" smtClean="0"/>
              <a:t> для наиболее распространенных протоколов маршрутизации:</a:t>
            </a:r>
            <a:endParaRPr lang="ru-RU" altLang="en-US" dirty="0"/>
          </a:p>
          <a:p>
            <a:pPr lvl="1">
              <a:buClr>
                <a:srgbClr val="58585B"/>
              </a:buClr>
            </a:pPr>
            <a:r>
              <a:rPr lang="ru-RU" dirty="0" smtClean="0"/>
              <a:t>R — RIP </a:t>
            </a:r>
          </a:p>
          <a:p>
            <a:pPr lvl="1">
              <a:buClr>
                <a:srgbClr val="58585B"/>
              </a:buClr>
            </a:pPr>
            <a:r>
              <a:rPr lang="ru-RU" dirty="0" smtClean="0"/>
              <a:t>D — EIGRP</a:t>
            </a:r>
          </a:p>
          <a:p>
            <a:pPr lvl="1">
              <a:buClr>
                <a:srgbClr val="58585B"/>
              </a:buClr>
            </a:pPr>
            <a:r>
              <a:rPr lang="ru-RU" dirty="0" smtClean="0"/>
              <a:t>O — OSPF</a:t>
            </a:r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308233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её на сайте сообщества CCNA.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изучения).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1849301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3168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167982" cy="644730"/>
          </a:xfrm>
        </p:spPr>
        <p:txBody>
          <a:bodyPr/>
          <a:lstStyle/>
          <a:p>
            <a:r>
              <a:rPr lang="ru-RU" smtClean="0"/>
              <a:t>Глава 1. Принципы маршрутизации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2969990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6941" indent="-285750"/>
            <a:r>
              <a:rPr lang="ru-RU" dirty="0" smtClean="0"/>
              <a:t>1.1. Начальная настройка маршрутизатора</a:t>
            </a:r>
          </a:p>
          <a:p>
            <a:pPr marL="475853" lvl="1" indent="-285750">
              <a:buClr>
                <a:srgbClr val="58585B"/>
              </a:buClr>
            </a:pPr>
            <a:r>
              <a:rPr lang="ru-RU" dirty="0"/>
              <a:t>Настройка маршрутизации между несколькими сетями с прямым подключением.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Опишите основные функции и свойства маршрутизатора.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Подключение устройств к небольшой маршрутизируемой 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С помощью интерфейса командной строки настройте основные параметры маршрутизатора для маршрутизации трафика между двумя сетями, подключенными напрямую.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Проверьте обмен данными между двумя сетями, которые напрямую подключены к маршрутизатору.</a:t>
            </a:r>
            <a:endParaRPr lang="ru-RU" sz="1300" dirty="0"/>
          </a:p>
          <a:p>
            <a:pPr marL="286941" lvl="0" indent="-285750">
              <a:buClr>
                <a:srgbClr val="58585B"/>
              </a:buClr>
            </a:pPr>
            <a:r>
              <a:rPr lang="ru-RU" dirty="0" smtClean="0"/>
              <a:t>1.2. Решения о выборе маршрута</a:t>
            </a:r>
          </a:p>
          <a:p>
            <a:pPr marL="475853" lvl="1" indent="-285750">
              <a:buClr>
                <a:srgbClr val="58585B"/>
              </a:buClr>
            </a:pPr>
            <a:r>
              <a:rPr lang="ru-RU" dirty="0" smtClean="0"/>
              <a:t>Объясните, как маршрутизаторы используют информацию в пакетах данных, принимая решение о пересылке, в сетях предприятий малого и среднего бизнеса.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Объясните процесс инкапсуляции и декапсуляции, используемый маршрутизаторами при коммутации пакетов между интерфейсами.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Опишите функцию определения пути маршрутизатора.</a:t>
            </a:r>
          </a:p>
          <a:p>
            <a:pPr marL="548878" lvl="2" indent="-285750">
              <a:buClr>
                <a:srgbClr val="58585B"/>
              </a:buClr>
            </a:pPr>
            <a:endParaRPr lang="ru-RU" dirty="0"/>
          </a:p>
          <a:p>
            <a:pPr marL="548878" lvl="2" indent="-285750">
              <a:buClr>
                <a:srgbClr val="58585B"/>
              </a:buClr>
            </a:pPr>
            <a:endParaRPr lang="ru-RU" dirty="0"/>
          </a:p>
          <a:p>
            <a:pPr marL="342900" lvl="1" indent="0">
              <a:buNone/>
            </a:pPr>
            <a:endParaRPr lang="ru-RU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Разделы и цели</a:t>
            </a:r>
          </a:p>
        </p:txBody>
      </p:sp>
    </p:spTree>
    <p:extLst>
      <p:ext uri="{BB962C8B-B14F-4D97-AF65-F5344CB8AC3E}">
        <p14:creationId xmlns:p14="http://schemas.microsoft.com/office/powerpoint/2010/main" xmlns="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6941" indent="-285750"/>
            <a:r>
              <a:rPr lang="ru-RU" dirty="0" smtClean="0"/>
              <a:t>1.3. Работа маршрутизатора</a:t>
            </a:r>
          </a:p>
          <a:p>
            <a:pPr marL="475853" lvl="1" indent="-285750"/>
            <a:r>
              <a:rPr lang="ru-RU" dirty="0" smtClean="0"/>
              <a:t>Объясните, как маршрутизатор получает сведения об удаленных сетях при работе в сетях компаний малого и среднего бизнеса.</a:t>
            </a:r>
          </a:p>
          <a:p>
            <a:pPr marL="557213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Объясните значение записей в таблице маршрутизации для подключенных напрямую сетей.</a:t>
            </a:r>
          </a:p>
          <a:p>
            <a:pPr marL="557213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Объясните, как маршрутизатор создает таблицу маршрутизации для подключенных напрямую сетей.</a:t>
            </a:r>
          </a:p>
          <a:p>
            <a:pPr marL="557213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Объясните, как маршрутизатор создает таблицу маршрутизации с помощью статических маршрутов.</a:t>
            </a:r>
          </a:p>
          <a:p>
            <a:pPr marL="557213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Объясните, как маршрутизатор создает таблицу маршрутизации с помощью протокола динамической маршрутизации.</a:t>
            </a:r>
          </a:p>
          <a:p>
            <a:pPr marL="548878" lvl="2" indent="-285750">
              <a:buClr>
                <a:srgbClr val="58585B"/>
              </a:buClr>
            </a:pPr>
            <a:endParaRPr lang="ru-RU" dirty="0"/>
          </a:p>
          <a:p>
            <a:pPr marL="548878" lvl="2" indent="-285750">
              <a:buClr>
                <a:srgbClr val="58585B"/>
              </a:buClr>
            </a:pPr>
            <a:endParaRPr lang="ru-RU" dirty="0"/>
          </a:p>
          <a:p>
            <a:pPr marL="342900" lvl="1" indent="0">
              <a:buNone/>
            </a:pPr>
            <a:endParaRPr lang="ru-RU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1. Разделы и задачи</a:t>
            </a:r>
          </a:p>
        </p:txBody>
      </p:sp>
    </p:spTree>
    <p:extLst>
      <p:ext uri="{BB962C8B-B14F-4D97-AF65-F5344CB8AC3E}">
        <p14:creationId xmlns:p14="http://schemas.microsoft.com/office/powerpoint/2010/main" xmlns="" val="2720366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99069" cy="1802391"/>
          </a:xfrm>
        </p:spPr>
        <p:txBody>
          <a:bodyPr/>
          <a:lstStyle/>
          <a:p>
            <a:r>
              <a:rPr lang="ru-RU" smtClean="0"/>
              <a:t>1.1. Начальная настройка маршрутизатора</a:t>
            </a:r>
          </a:p>
        </p:txBody>
      </p:sp>
    </p:spTree>
    <p:extLst>
      <p:ext uri="{BB962C8B-B14F-4D97-AF65-F5344CB8AC3E}">
        <p14:creationId xmlns:p14="http://schemas.microsoft.com/office/powerpoint/2010/main" xmlns="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t/>
            </a:r>
            <a:br/>
            <a:r>
              <a:rPr lang="ru-RU" smtClean="0"/>
              <a:t>Характеристики сети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489" y="627558"/>
            <a:ext cx="5225511" cy="4278384"/>
          </a:xfrm>
        </p:spPr>
        <p:txBody>
          <a:bodyPr rIns="108000"/>
          <a:lstStyle/>
          <a:p>
            <a:r>
              <a:rPr lang="ru-RU" dirty="0" smtClean="0"/>
              <a:t>От сетей зависит работа веб-приложений, IP-телефонии, видеоконференций, интерактивных игр, электронной коммерции и многого другого.</a:t>
            </a:r>
          </a:p>
          <a:p>
            <a:r>
              <a:rPr lang="ru-RU" dirty="0" smtClean="0"/>
              <a:t>При обсуждении сетей обычно упоминаются следующие характеристики.</a:t>
            </a:r>
          </a:p>
          <a:p>
            <a:pPr lvl="1"/>
            <a:r>
              <a:rPr lang="ru-RU" dirty="0" smtClean="0"/>
              <a:t>Топология </a:t>
            </a:r>
          </a:p>
          <a:p>
            <a:pPr lvl="2"/>
            <a:r>
              <a:rPr lang="ru-RU" altLang="en-US" sz="1300" dirty="0"/>
              <a:t>Физическая топология — схема расположения кабелей, сетевых устройств и конечных систем; она описывает, как сетевые устройства соединены друг с другом при помощи проводов и кабелей</a:t>
            </a:r>
          </a:p>
          <a:p>
            <a:pPr lvl="2"/>
            <a:r>
              <a:rPr lang="ru-RU" altLang="en-US" sz="1300" dirty="0"/>
              <a:t>Логическая топология описывает путь, по которому данные передаются в сети, а также то, как выглядят подключенные сетевые устройства для пользователей сети</a:t>
            </a:r>
          </a:p>
          <a:p>
            <a:pPr lvl="1"/>
            <a:r>
              <a:rPr lang="ru-RU" dirty="0" smtClean="0"/>
              <a:t>Скорость — это количество переданных данных по определенному каналу сети, измеряемое в </a:t>
            </a:r>
            <a:r>
              <a:rPr lang="ru-RU" smtClean="0"/>
              <a:t>битах в секунду </a:t>
            </a:r>
            <a:r>
              <a:rPr lang="ru-RU" dirty="0" smtClean="0"/>
              <a:t>(бит/с).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7" y="798944"/>
            <a:ext cx="3654164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289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t/>
            </a:r>
            <a:br/>
            <a:r>
              <a:rPr lang="ru-RU" smtClean="0"/>
              <a:t>Характеристики сети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489" y="718934"/>
            <a:ext cx="5225511" cy="3843508"/>
          </a:xfrm>
        </p:spPr>
        <p:txBody>
          <a:bodyPr/>
          <a:lstStyle/>
          <a:p>
            <a:pPr lvl="1"/>
            <a:r>
              <a:rPr lang="ru-RU" dirty="0" smtClean="0"/>
              <a:t>Стоимость — общие расходы на приобретение компонентов сети, а также на </a:t>
            </a:r>
            <a:r>
              <a:rPr lang="ru-RU" smtClean="0"/>
              <a:t>установку и обслуживание </a:t>
            </a:r>
            <a:r>
              <a:rPr lang="ru-RU" dirty="0" smtClean="0"/>
              <a:t>сети</a:t>
            </a:r>
          </a:p>
          <a:p>
            <a:pPr lvl="1"/>
            <a:r>
              <a:rPr lang="ru-RU" dirty="0" smtClean="0"/>
              <a:t>Информационная безопасность — указывает степень защищенности сети, в том числе защищенности информации, передаваемой по сети</a:t>
            </a:r>
          </a:p>
          <a:p>
            <a:pPr lvl="1"/>
            <a:r>
              <a:rPr lang="ru-RU" dirty="0" smtClean="0"/>
              <a:t>Доступность — вероятность того, что в нужный момент сеть будет доступна для использования</a:t>
            </a:r>
          </a:p>
          <a:p>
            <a:pPr lvl="1"/>
            <a:r>
              <a:rPr lang="ru-RU" dirty="0" smtClean="0"/>
              <a:t>Масштабируемость — насколько легко сеть может приспосабливаться к увеличивающемуся числу пользователей и растущим требованиям в отношении передачи данных</a:t>
            </a:r>
          </a:p>
          <a:p>
            <a:pPr lvl="1"/>
            <a:r>
              <a:rPr lang="ru-RU" dirty="0" smtClean="0"/>
              <a:t>Надежность — указывает степень надежности компонентов, формирующих сеть, включая маршрутизаторы, коммутаторы, </a:t>
            </a:r>
            <a:r>
              <a:rPr lang="ru-RU" smtClean="0"/>
              <a:t>компьютеры и серверы</a:t>
            </a:r>
            <a:r>
              <a:rPr lang="ru-RU" dirty="0" smtClean="0"/>
              <a:t>; часто измеряется как среднее время безотказной работы (MTBF) </a:t>
            </a:r>
          </a:p>
          <a:p>
            <a:endParaRPr lang="ru-RU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7" y="798944"/>
            <a:ext cx="3654164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838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t/>
            </a:r>
            <a:br/>
            <a:r>
              <a:rPr lang="ru-RU" smtClean="0"/>
              <a:t>Для чего используется маршрутизация?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7572" y="939207"/>
            <a:ext cx="3826428" cy="3095610"/>
          </a:xfrm>
        </p:spPr>
        <p:txBody>
          <a:bodyPr/>
          <a:lstStyle/>
          <a:p>
            <a:r>
              <a:rPr lang="ru-RU" dirty="0" smtClean="0"/>
              <a:t>Маршрутизатор:</a:t>
            </a:r>
          </a:p>
          <a:p>
            <a:pPr lvl="1"/>
            <a:r>
              <a:rPr lang="ru-RU" dirty="0" smtClean="0"/>
              <a:t>Подключает одну сеть к другой </a:t>
            </a:r>
          </a:p>
          <a:p>
            <a:pPr lvl="1"/>
            <a:r>
              <a:rPr lang="ru-RU" dirty="0" smtClean="0"/>
              <a:t>Определяет оптимальный маршрут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 месту назначения перед пересылкой трафика на следующий маршрутизатор в пути</a:t>
            </a:r>
          </a:p>
          <a:p>
            <a:pPr lvl="1"/>
            <a:r>
              <a:rPr lang="ru-RU" dirty="0" smtClean="0"/>
              <a:t>Отвечает за трафик маршрутизации между сетями</a:t>
            </a:r>
          </a:p>
          <a:p>
            <a:pPr lvl="1"/>
            <a:r>
              <a:rPr lang="ru-RU" dirty="0" smtClean="0"/>
              <a:t>Для определения наиболее эффективного пути к месту назначения используется таблица маршрутизации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75" y="939207"/>
            <a:ext cx="5020594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689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13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1.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59958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77798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Маршрутизаторы — это компьютеры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018" y="726906"/>
            <a:ext cx="5223981" cy="4145102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ru-RU" dirty="0" smtClean="0"/>
              <a:t>Маршрутизатор — это специализированный компьютер, и для работы в этом качестве ему требуются те же компоненты, в том числе:</a:t>
            </a:r>
          </a:p>
          <a:p>
            <a:pPr lvl="1">
              <a:lnSpc>
                <a:spcPct val="96000"/>
              </a:lnSpc>
            </a:pPr>
            <a:r>
              <a:rPr lang="ru-RU" dirty="0" smtClean="0"/>
              <a:t>Центральный процессор (ЦП)</a:t>
            </a:r>
          </a:p>
          <a:p>
            <a:pPr lvl="1">
              <a:lnSpc>
                <a:spcPct val="96000"/>
              </a:lnSpc>
            </a:pPr>
            <a:r>
              <a:rPr lang="ru-RU" dirty="0" smtClean="0"/>
              <a:t>Операционная система (ОС)</a:t>
            </a:r>
          </a:p>
          <a:p>
            <a:pPr lvl="2">
              <a:lnSpc>
                <a:spcPct val="96000"/>
              </a:lnSpc>
            </a:pPr>
            <a:r>
              <a:rPr lang="ru-RU" altLang="en-US" sz="1300" dirty="0"/>
              <a:t>Настольный компьютер может работать под управлением операционной системы Windows, а в маршрутизаторе Cisco используется операционная система Cisco IOS.</a:t>
            </a:r>
          </a:p>
          <a:p>
            <a:pPr lvl="1">
              <a:lnSpc>
                <a:spcPct val="96000"/>
              </a:lnSpc>
            </a:pPr>
            <a:r>
              <a:rPr lang="ru-RU" dirty="0" smtClean="0"/>
              <a:t>Память и устройства хранения данных (ОЗУ, ПЗУ, NVRAM, флеш-память, жесткий диск)</a:t>
            </a:r>
          </a:p>
          <a:p>
            <a:pPr lvl="2">
              <a:lnSpc>
                <a:spcPct val="96000"/>
              </a:lnSpc>
            </a:pPr>
            <a:r>
              <a:rPr lang="ru-RU" altLang="en-US" sz="1300" dirty="0"/>
              <a:t>Энергонезависимая память и энергозависимая память</a:t>
            </a:r>
          </a:p>
          <a:p>
            <a:pPr lvl="2">
              <a:lnSpc>
                <a:spcPct val="96000"/>
              </a:lnSpc>
            </a:pPr>
            <a:r>
              <a:rPr lang="ru-RU" altLang="en-US" sz="1300" dirty="0"/>
              <a:t>Какой из них требуется постоянное питание для хранения содержимого?</a:t>
            </a:r>
          </a:p>
          <a:p>
            <a:pPr>
              <a:lnSpc>
                <a:spcPct val="96000"/>
              </a:lnSpc>
            </a:pPr>
            <a:r>
              <a:rPr lang="ru-RU" dirty="0" smtClean="0"/>
              <a:t>Маршрутизаторы оснащены специализированными портами и сетевыми интерфейсными платами для подключения устройств к другим сетям</a:t>
            </a:r>
          </a:p>
          <a:p>
            <a:pPr>
              <a:lnSpc>
                <a:spcPct val="96000"/>
              </a:lnSpc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8" y="799797"/>
            <a:ext cx="3486150" cy="35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389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Маршрутизаторы — это компьютеры (продолжение)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21" y="1442301"/>
            <a:ext cx="5128428" cy="231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313" y="1276154"/>
            <a:ext cx="3436768" cy="24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22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06932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Маршрутизаторы соединяют сети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894" y="703562"/>
            <a:ext cx="4035106" cy="4227246"/>
          </a:xfrm>
        </p:spPr>
        <p:txBody>
          <a:bodyPr/>
          <a:lstStyle/>
          <a:p>
            <a:r>
              <a:rPr lang="ru-RU" sz="1200" dirty="0" smtClean="0"/>
              <a:t>Маршрутизатор отвечает за пересылку пакетов из сети в сеть, от источника до места назначения</a:t>
            </a:r>
          </a:p>
          <a:p>
            <a:r>
              <a:rPr lang="ru-RU" sz="1200" dirty="0" smtClean="0"/>
              <a:t>Для нескольких сетей на маршрутизаторе требуется несколько интерфейсов, каждый из которых относится к своей </a:t>
            </a:r>
            <a:r>
              <a:rPr lang="en-US" sz="1200" dirty="0" smtClean="0"/>
              <a:t>⁪</a:t>
            </a:r>
            <a:r>
              <a:rPr lang="ru-RU" sz="1200" dirty="0" smtClean="0"/>
              <a:t>сети IP</a:t>
            </a:r>
          </a:p>
          <a:p>
            <a:pPr lvl="1"/>
            <a:r>
              <a:rPr lang="ru-RU" sz="1100" dirty="0" smtClean="0"/>
              <a:t>Эти интерфейсы используются для подключения:</a:t>
            </a:r>
          </a:p>
          <a:p>
            <a:pPr lvl="2"/>
            <a:r>
              <a:rPr lang="ru-RU" altLang="en-US" sz="1100" dirty="0"/>
              <a:t>локальных сетей — сетей Ethernet, </a:t>
            </a:r>
            <a:r>
              <a:rPr lang="ru-RU" altLang="en-US" sz="1100" dirty="0" smtClean="0"/>
              <a:t>к которым </a:t>
            </a:r>
            <a:r>
              <a:rPr lang="ru-RU" altLang="en-US" sz="1100" dirty="0"/>
              <a:t>подключены ПК, принтеры </a:t>
            </a:r>
            <a:r>
              <a:rPr lang="ru-RU" altLang="en-US" sz="1100" dirty="0" smtClean="0"/>
              <a:t>и серверы</a:t>
            </a:r>
            <a:r>
              <a:rPr lang="ru-RU" altLang="en-US" sz="1100" dirty="0"/>
              <a:t>;</a:t>
            </a:r>
          </a:p>
          <a:p>
            <a:pPr lvl="2"/>
            <a:r>
              <a:rPr lang="ru-RU" altLang="en-US" sz="1100" dirty="0"/>
              <a:t>глобальных сетей (WAN), которые служат для подключения сетей, охватывающих большие географические области, таких как сеть интернет-провайдера.</a:t>
            </a:r>
          </a:p>
          <a:p>
            <a:r>
              <a:rPr lang="ru-RU" sz="1200" dirty="0" smtClean="0"/>
              <a:t>Когда пакет поступает в интерфейс маршрутизатора, этот маршрутизатор может быть конечной точкой назначения; если конечная точка назначения другая, то он должен будет отправить этот пакет на другой маршрутизатор.</a:t>
            </a:r>
          </a:p>
          <a:p>
            <a:endParaRPr lang="ru-RU" altLang="en-US" sz="1200" dirty="0"/>
          </a:p>
          <a:p>
            <a:endParaRPr lang="ru-RU" alt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3" y="798944"/>
            <a:ext cx="496734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018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Маршрутизаторы выбирают оптимальные пути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12" y="723154"/>
            <a:ext cx="4494358" cy="4647414"/>
          </a:xfrm>
        </p:spPr>
        <p:txBody>
          <a:bodyPr rIns="72000"/>
          <a:lstStyle/>
          <a:p>
            <a:r>
              <a:rPr lang="ru-RU" sz="1200" dirty="0" smtClean="0"/>
              <a:t>Основные функции маршрутизаторов: </a:t>
            </a:r>
          </a:p>
          <a:p>
            <a:pPr lvl="1"/>
            <a:r>
              <a:rPr lang="ru-RU" altLang="en-US" sz="1100" dirty="0"/>
              <a:t>Определение оптимального пути для передачи пакетов</a:t>
            </a:r>
          </a:p>
          <a:p>
            <a:pPr lvl="1"/>
            <a:r>
              <a:rPr lang="ru-RU" altLang="en-US" sz="1100" dirty="0"/>
              <a:t>Пересылка пакетов к месту назначения</a:t>
            </a:r>
          </a:p>
          <a:p>
            <a:r>
              <a:rPr lang="ru-RU" sz="1200" dirty="0" smtClean="0"/>
              <a:t>Когда маршрутизатор получает пакет, он проверяет адрес назначения пакета и с помощью таблицы маршрутизации определяет оптимальный путь к нужной сети.</a:t>
            </a:r>
          </a:p>
          <a:p>
            <a:pPr lvl="1"/>
            <a:r>
              <a:rPr lang="ru-RU" altLang="en-US" sz="1100" dirty="0"/>
              <a:t>Найдя оптимальный путь, маршрутизатор инкапсулирует пакет в кадр канала передачи данных исходящего или выходного интерфейса </a:t>
            </a:r>
            <a:r>
              <a:rPr lang="ru-RU" altLang="en-US" sz="1100" dirty="0" smtClean="0"/>
              <a:t>и пересылает </a:t>
            </a:r>
            <a:r>
              <a:rPr lang="ru-RU" altLang="en-US" sz="1100" dirty="0"/>
              <a:t>пакет в пункт назначения.</a:t>
            </a:r>
          </a:p>
          <a:p>
            <a:r>
              <a:rPr lang="ru-RU" sz="1200" dirty="0" smtClean="0"/>
              <a:t>Маршрутизатор может обрабатывать различные варианты инкапсуляции кадров канального уровня передачи данных. </a:t>
            </a:r>
          </a:p>
          <a:p>
            <a:pPr lvl="1"/>
            <a:r>
              <a:rPr lang="ru-RU" altLang="en-US" sz="1100" dirty="0"/>
              <a:t>Маршрутизатор может получить кадр через свой интерфейс Ethernet. Ему необходимо будет деинкапсулировать этот пакет из кадра, чтобы определить соответствующую сеть по таблице маршрутизации. Когда сеть будет найдена, он инкапсулирует пакет в соответствующий кадр, необходимый для исходящего интерфейса, например в кадр PPP.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3" y="798944"/>
            <a:ext cx="4505127" cy="33718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104" y="4123626"/>
            <a:ext cx="4418062" cy="48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8585B"/>
              </a:buClr>
            </a:pPr>
            <a:r>
              <a:rPr lang="ru-RU" altLang="en-US" sz="1200" dirty="0"/>
              <a:t>Маршрутизаторы используют таблицу маршрутизации в качестве карты, чтобы найти оптимальный путь до той или иной сети.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158021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7" y="1235567"/>
            <a:ext cx="4156148" cy="3052973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60653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Механизмы переадресации пакетов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623" y="712902"/>
            <a:ext cx="4845377" cy="4339865"/>
          </a:xfrm>
        </p:spPr>
        <p:txBody>
          <a:bodyPr/>
          <a:lstStyle/>
          <a:p>
            <a:r>
              <a:rPr lang="ru-RU" altLang="en-US" sz="1100" dirty="0"/>
              <a:t>Маршрутизаторы поддерживают три механизма пересылки пакетов.</a:t>
            </a:r>
          </a:p>
          <a:p>
            <a:pPr lvl="1"/>
            <a:r>
              <a:rPr lang="ru-RU" sz="1100" dirty="0" smtClean="0"/>
              <a:t>Процессорная коммутация —</a:t>
            </a:r>
          </a:p>
          <a:p>
            <a:pPr lvl="2"/>
            <a:r>
              <a:rPr lang="ru-RU" altLang="en-US" sz="1050" dirty="0"/>
              <a:t>медленный и устаревший механизм переадресации пакетов </a:t>
            </a:r>
          </a:p>
          <a:p>
            <a:pPr lvl="2"/>
            <a:r>
              <a:rPr lang="ru-RU" altLang="en-US" sz="1050" dirty="0"/>
              <a:t>Пакет, поступивший в интерфейс, переадресуется на уровень управления, где ЦП сопоставляет адрес назначения с </a:t>
            </a:r>
            <a:r>
              <a:rPr lang="ru-RU" altLang="en-US" sz="1050"/>
              <a:t>записью </a:t>
            </a:r>
            <a:r>
              <a:rPr lang="ru-RU" altLang="en-US" sz="1050" smtClean="0"/>
              <a:t>в таблице </a:t>
            </a:r>
            <a:r>
              <a:rPr lang="ru-RU" altLang="en-US" sz="1050" dirty="0"/>
              <a:t>маршрутизации, чтобы определить выходной интерфейс</a:t>
            </a:r>
          </a:p>
          <a:p>
            <a:pPr lvl="2"/>
            <a:r>
              <a:rPr lang="ru-RU" altLang="en-US" sz="1050" dirty="0"/>
              <a:t>Механизм работает медленно, так как этот процесс выполняется для каждого пакета в потоке </a:t>
            </a:r>
          </a:p>
          <a:p>
            <a:pPr lvl="1"/>
            <a:r>
              <a:rPr lang="ru-RU" sz="1100" dirty="0" smtClean="0"/>
              <a:t>Быстрая коммутация —</a:t>
            </a:r>
          </a:p>
          <a:p>
            <a:pPr lvl="2"/>
            <a:r>
              <a:rPr lang="ru-RU" altLang="en-US" sz="1050" dirty="0"/>
              <a:t>распространенный механизм переадресации пакетов, в котором для хранения информации </a:t>
            </a:r>
            <a:r>
              <a:rPr lang="ru-RU" altLang="en-US" sz="1050" dirty="0" smtClean="0"/>
              <a:t>о следующем </a:t>
            </a:r>
            <a:r>
              <a:rPr lang="ru-RU" altLang="en-US" sz="1050" dirty="0"/>
              <a:t>переходе используется кэш быстрой коммутации</a:t>
            </a:r>
          </a:p>
          <a:p>
            <a:pPr lvl="2">
              <a:buClr>
                <a:srgbClr val="58585B"/>
              </a:buClr>
            </a:pPr>
            <a:r>
              <a:rPr lang="ru-RU" altLang="en-US" sz="1050" dirty="0"/>
              <a:t>Пакет, поступивший в интерфейс, переадресуется на уровень управления, где ЦП ищет совпадение </a:t>
            </a:r>
            <a:r>
              <a:rPr lang="ru-RU" altLang="en-US" sz="1050" dirty="0" smtClean="0"/>
              <a:t>в кэше </a:t>
            </a:r>
            <a:r>
              <a:rPr lang="ru-RU" altLang="en-US" sz="1050" dirty="0"/>
              <a:t>быстрой коммутации</a:t>
            </a:r>
          </a:p>
          <a:p>
            <a:pPr lvl="2">
              <a:buClr>
                <a:srgbClr val="58585B"/>
              </a:buClr>
            </a:pPr>
            <a:r>
              <a:rPr lang="ru-RU" altLang="en-US" sz="1050" dirty="0"/>
              <a:t>Если совпадение не найдено, выполняется процессорная коммутация и переадресация пакета в выходной </a:t>
            </a:r>
            <a:r>
              <a:rPr lang="ru-RU" altLang="en-US" sz="1050" dirty="0" smtClean="0"/>
              <a:t>интерфейс </a:t>
            </a:r>
            <a:endParaRPr lang="ru-RU" altLang="en-US" sz="1050" dirty="0"/>
          </a:p>
          <a:p>
            <a:pPr lvl="2">
              <a:buClr>
                <a:srgbClr val="58585B"/>
              </a:buClr>
            </a:pPr>
            <a:r>
              <a:rPr lang="ru-RU" altLang="en-US" sz="1050" dirty="0"/>
              <a:t>Информация о потоке пакетов сохраняется в кэше быстрой коммутации для ускорения поиска</a:t>
            </a:r>
          </a:p>
          <a:p>
            <a:pPr lvl="1"/>
            <a:endParaRPr lang="ru-RU" alt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1400568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926829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Механизмы переадресации пакетов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72" y="991246"/>
            <a:ext cx="4268728" cy="3966004"/>
          </a:xfrm>
        </p:spPr>
        <p:txBody>
          <a:bodyPr/>
          <a:lstStyle/>
          <a:p>
            <a:pPr lvl="1"/>
            <a:r>
              <a:rPr lang="ru-RU" dirty="0" smtClean="0"/>
              <a:t>Cisco Express Forwarding — CEF </a:t>
            </a:r>
          </a:p>
          <a:p>
            <a:pPr lvl="2"/>
            <a:r>
              <a:rPr lang="ru-RU" altLang="en-US" dirty="0"/>
              <a:t>Самый быстрый, современный </a:t>
            </a:r>
            <a:r>
              <a:rPr lang="ru-RU" altLang="en-US" dirty="0" smtClean="0"/>
              <a:t>и наиболее </a:t>
            </a:r>
            <a:r>
              <a:rPr lang="ru-RU" altLang="en-US" dirty="0"/>
              <a:t>совершенный механизм переадресации пакетов</a:t>
            </a:r>
          </a:p>
          <a:p>
            <a:pPr lvl="2"/>
            <a:r>
              <a:rPr lang="ru-RU" altLang="en-US" dirty="0"/>
              <a:t>CEF создает таблицу для быстрой пересылки пакетов (FIB) и таблицу смежности</a:t>
            </a:r>
          </a:p>
          <a:p>
            <a:pPr lvl="2"/>
            <a:r>
              <a:rPr lang="ru-RU" altLang="en-US" dirty="0"/>
              <a:t>Табличные записи инициируются не пакетами, как при быстрой коммутации, </a:t>
            </a:r>
            <a:r>
              <a:rPr lang="ru-RU" altLang="en-US" dirty="0" smtClean="0"/>
              <a:t>а изменениями</a:t>
            </a:r>
            <a:r>
              <a:rPr lang="ru-RU" altLang="en-US" dirty="0"/>
              <a:t>, когда что-либо изменяется в топологии сети</a:t>
            </a:r>
          </a:p>
          <a:p>
            <a:pPr lvl="2"/>
            <a:r>
              <a:rPr lang="ru-RU" altLang="en-US" dirty="0"/>
              <a:t>Когда конвергенция сети обеспечена, </a:t>
            </a:r>
            <a:r>
              <a:rPr lang="ru-RU" altLang="en-US" dirty="0" smtClean="0"/>
              <a:t>в </a:t>
            </a:r>
            <a:r>
              <a:rPr lang="ru-RU" altLang="en-US" smtClean="0"/>
              <a:t>FIB и таблице </a:t>
            </a:r>
            <a:r>
              <a:rPr lang="ru-RU" altLang="en-US" dirty="0"/>
              <a:t>смежности содержится вся информация, необходимая маршрутизатору при переадресации пакета</a:t>
            </a:r>
          </a:p>
          <a:p>
            <a:pPr lvl="2"/>
            <a:r>
              <a:rPr lang="ru-RU" altLang="en-US" dirty="0"/>
              <a:t>FIB содержит предварительно вычисленные обратные просмотры, информацию о следующих переходах для маршрутизаторов, включая информацию об интерфейсе и уровне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9" y="991246"/>
            <a:ext cx="472672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424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Packet Tracer. Использование команды traceroute для обнаружения сети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58" y="901873"/>
            <a:ext cx="5008160" cy="381574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82070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Функции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Лабораторная работа. Сопоставление схемы сети Интернет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37" y="798944"/>
            <a:ext cx="5386529" cy="400263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3005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024481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Подключение к сети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1754" y="798944"/>
            <a:ext cx="3816991" cy="3547588"/>
          </a:xfrm>
        </p:spPr>
        <p:txBody>
          <a:bodyPr/>
          <a:lstStyle/>
          <a:p>
            <a:r>
              <a:rPr lang="ru-RU" dirty="0" smtClean="0"/>
              <a:t>Устройства домашнего офиса подключаются следующим образом. </a:t>
            </a:r>
          </a:p>
          <a:p>
            <a:pPr lvl="1"/>
            <a:r>
              <a:rPr lang="ru-RU" dirty="0" smtClean="0"/>
              <a:t>Ноутбуки и планшетные ПК подключаются к домашнему маршрутизатору по беспроводному соединению. </a:t>
            </a:r>
          </a:p>
          <a:p>
            <a:pPr lvl="1"/>
            <a:r>
              <a:rPr lang="ru-RU" dirty="0" smtClean="0"/>
              <a:t>Сетевой принтер подключается к коммутационному порту на домашнем маршрутизаторе через кабель Ethernet</a:t>
            </a:r>
          </a:p>
          <a:p>
            <a:pPr lvl="1"/>
            <a:r>
              <a:rPr lang="ru-RU" dirty="0" smtClean="0"/>
              <a:t>Домашний маршрутизатор подключается к кабельному модему интернет-провайдера с помощью кабеля Ethernet</a:t>
            </a:r>
          </a:p>
          <a:p>
            <a:pPr lvl="1"/>
            <a:r>
              <a:rPr lang="ru-RU" dirty="0" smtClean="0"/>
              <a:t>Этот кабельный модем подключается к сети интернет-провайдера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4" y="948958"/>
            <a:ext cx="49071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148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6069330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Подключение к сети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4481" y="844664"/>
            <a:ext cx="4119519" cy="3998524"/>
          </a:xfrm>
        </p:spPr>
        <p:txBody>
          <a:bodyPr/>
          <a:lstStyle/>
          <a:p>
            <a:pPr lvl="0">
              <a:buClr>
                <a:srgbClr val="58585B"/>
              </a:buClr>
            </a:pPr>
            <a:r>
              <a:rPr lang="ru-RU" sz="1400" dirty="0" smtClean="0"/>
              <a:t>Устройства филиала подключаются следующим образом.</a:t>
            </a:r>
          </a:p>
          <a:p>
            <a:pPr lvl="1">
              <a:buClr>
                <a:srgbClr val="58585B"/>
              </a:buClr>
            </a:pPr>
            <a:r>
              <a:rPr lang="ru-RU" sz="1200" dirty="0" smtClean="0"/>
              <a:t>Настольные компьютеры, телефоны </a:t>
            </a:r>
            <a:r>
              <a:rPr lang="ru-RU" sz="1200" smtClean="0"/>
              <a:t>VoIP и такие </a:t>
            </a:r>
            <a:r>
              <a:rPr lang="ru-RU" sz="1200" dirty="0" smtClean="0"/>
              <a:t>корпоративные ресурсы, как файловые серверы и принтеры, </a:t>
            </a:r>
            <a:r>
              <a:rPr lang="ru-RU" sz="1200" smtClean="0"/>
              <a:t>подключаются к коммутаторам </a:t>
            </a:r>
            <a:r>
              <a:rPr lang="ru-RU" sz="1200" dirty="0" smtClean="0"/>
              <a:t>уровня 2 с помощью кабелей Ethernet. </a:t>
            </a:r>
          </a:p>
          <a:p>
            <a:pPr lvl="1"/>
            <a:r>
              <a:rPr lang="ru-RU" sz="1200" dirty="0" smtClean="0"/>
              <a:t>Ноутбуки и смартфоны подключаются к точкам беспроводного доступа (WAP). </a:t>
            </a:r>
          </a:p>
          <a:p>
            <a:pPr lvl="1"/>
            <a:r>
              <a:rPr lang="ru-RU" sz="1200" dirty="0" smtClean="0"/>
              <a:t>Точки беспроводного доступа </a:t>
            </a:r>
            <a:r>
              <a:rPr lang="ru-RU" sz="1200" smtClean="0"/>
              <a:t>подключаются к коммутаторам </a:t>
            </a:r>
            <a:r>
              <a:rPr lang="ru-RU" sz="1200" dirty="0" smtClean="0"/>
              <a:t>с помощью кабелей Ethernet.</a:t>
            </a:r>
          </a:p>
          <a:p>
            <a:pPr lvl="1"/>
            <a:r>
              <a:rPr lang="ru-RU" sz="1200" dirty="0" smtClean="0"/>
              <a:t>Коммутаторы уровня 2 подключаются к интерфейсу Ethernet на граничном маршрутизаторе с помощью кабелей Ethernet. </a:t>
            </a:r>
          </a:p>
          <a:p>
            <a:pPr lvl="1"/>
            <a:r>
              <a:rPr lang="ru-RU" sz="1200" dirty="0" smtClean="0"/>
              <a:t>Граничный маршрутизатор </a:t>
            </a:r>
            <a:r>
              <a:rPr lang="ru-RU" sz="1200" smtClean="0"/>
              <a:t>подключается к поставщику </a:t>
            </a:r>
            <a:r>
              <a:rPr lang="ru-RU" sz="1200" dirty="0" smtClean="0"/>
              <a:t>услуг глобальной сети (WAN).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4" y="948958"/>
            <a:ext cx="49071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018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7746063" cy="1802391"/>
          </a:xfrm>
        </p:spPr>
        <p:txBody>
          <a:bodyPr/>
          <a:lstStyle/>
          <a:p>
            <a:r>
              <a:rPr lang="ru-RU" smtClean="0"/>
              <a:t>Глава 1. Принципы маршрутизации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4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Routing and Switching Essentials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91424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6629400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Подключение к сети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4480" y="840296"/>
            <a:ext cx="4119519" cy="3590925"/>
          </a:xfrm>
        </p:spPr>
        <p:txBody>
          <a:bodyPr/>
          <a:lstStyle/>
          <a:p>
            <a:r>
              <a:rPr lang="ru-RU" sz="1400" dirty="0" smtClean="0"/>
              <a:t>Устройства центрального подразделения подключаются следующим образом.</a:t>
            </a:r>
          </a:p>
          <a:p>
            <a:pPr lvl="1"/>
            <a:r>
              <a:rPr lang="ru-RU" sz="1200" dirty="0" smtClean="0"/>
              <a:t>Настольные ПК и устройства IP-телефонии (VoIP) подключаются к коммутаторам уровня </a:t>
            </a:r>
            <a:r>
              <a:rPr lang="ru-RU" sz="1200" smtClean="0"/>
              <a:t>2 с помощью </a:t>
            </a:r>
            <a:r>
              <a:rPr lang="ru-RU" sz="1200" dirty="0" smtClean="0"/>
              <a:t>кабелей Ethernet.</a:t>
            </a:r>
          </a:p>
          <a:p>
            <a:pPr lvl="1"/>
            <a:r>
              <a:rPr lang="ru-RU" sz="1200" dirty="0" smtClean="0"/>
              <a:t>Коммутаторы уровня 2 подключаются в режиме с резервированием к многоуровневым коммутаторам уровня 3 с помощью оптоволоконных кабелей Ethernet.</a:t>
            </a:r>
          </a:p>
          <a:p>
            <a:pPr lvl="1"/>
            <a:r>
              <a:rPr lang="ru-RU" sz="1200" dirty="0" smtClean="0"/>
              <a:t>Многоуровневые коммутаторы уровня 3 подключаются к интерфейсу Ethernet на граничном маршрутизаторе с помощью кабелей Ethernet</a:t>
            </a:r>
          </a:p>
          <a:p>
            <a:pPr lvl="1"/>
            <a:r>
              <a:rPr lang="ru-RU" sz="1200" dirty="0" smtClean="0"/>
              <a:t>Сервер корпоративного веб-сайта подключается к интерфейсу граничного маршрутизатора</a:t>
            </a:r>
          </a:p>
          <a:p>
            <a:pPr lvl="1"/>
            <a:r>
              <a:rPr lang="ru-RU" sz="1200" dirty="0" smtClean="0"/>
              <a:t>Граничный маршрутизатор </a:t>
            </a:r>
            <a:r>
              <a:rPr lang="ru-RU" sz="1200" smtClean="0"/>
              <a:t>подключается к поставщику </a:t>
            </a:r>
            <a:r>
              <a:rPr lang="ru-RU" sz="1200" dirty="0" smtClean="0"/>
              <a:t>услуг WAN, а также к интернет-провайдеру для обеспечения резервирования.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4" y="948958"/>
            <a:ext cx="49071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60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024481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Шлюзы по умолчанию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169" y="708660"/>
            <a:ext cx="4085831" cy="4451840"/>
          </a:xfrm>
        </p:spPr>
        <p:txBody>
          <a:bodyPr/>
          <a:lstStyle/>
          <a:p>
            <a:r>
              <a:rPr lang="ru-RU" sz="1300" dirty="0" smtClean="0"/>
              <a:t>Для доступа к сети устройствам требуются следующие сведения: IP-адрес, маска подсети и шлюз по умолчанию.</a:t>
            </a:r>
          </a:p>
          <a:p>
            <a:r>
              <a:rPr lang="ru-RU" sz="1300" dirty="0" smtClean="0"/>
              <a:t>Когда хост отправляет пакет на устройство, находящееся в той же сети IP, пакет просто пересылается из интерфейса хоста на устройство назначения. Участие маршрутизатора не требуется.</a:t>
            </a:r>
          </a:p>
          <a:p>
            <a:r>
              <a:rPr lang="ru-RU" sz="1300" dirty="0" smtClean="0"/>
              <a:t>Когда хост отправляет пакет на </a:t>
            </a:r>
            <a:r>
              <a:rPr lang="ru-RU" sz="1300" smtClean="0"/>
              <a:t>устройство в другой </a:t>
            </a:r>
            <a:r>
              <a:rPr lang="ru-RU" sz="1300" dirty="0" smtClean="0"/>
              <a:t>сети IP, этот пакет переадресуется на шлюз по умолчанию, так как хост не может напрямую взаимодействовать с устройствами, расположенными вне локальной сети.</a:t>
            </a:r>
          </a:p>
          <a:p>
            <a:r>
              <a:rPr lang="ru-RU" sz="1300" dirty="0" smtClean="0"/>
              <a:t>Шлюз по умолчанию — это устройство, которое маршрутизирует трафик из локальной сети на устройства в удаленных сетях, например на устройства в Интернете.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" y="798944"/>
            <a:ext cx="4966758" cy="343852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119" y="4242438"/>
            <a:ext cx="5005737" cy="34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200" dirty="0"/>
              <a:t>В маршрутизаторах обычно настраиваются свои собственные шлюзы по умолчанию.</a:t>
            </a:r>
          </a:p>
        </p:txBody>
      </p:sp>
    </p:spTree>
    <p:extLst>
      <p:ext uri="{BB962C8B-B14F-4D97-AF65-F5344CB8AC3E}">
        <p14:creationId xmlns:p14="http://schemas.microsoft.com/office/powerpoint/2010/main" xmlns="" val="1285564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401050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Документирование сетевой адресации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228" y="811530"/>
            <a:ext cx="3984772" cy="3949006"/>
          </a:xfrm>
        </p:spPr>
        <p:txBody>
          <a:bodyPr/>
          <a:lstStyle/>
          <a:p>
            <a:r>
              <a:rPr lang="ru-RU" sz="1300" dirty="0" smtClean="0"/>
              <a:t>При проектировании новой сети или сопоставлении существующей сети в документации должно быть указано следующее:</a:t>
            </a:r>
          </a:p>
          <a:p>
            <a:pPr lvl="1"/>
            <a:r>
              <a:rPr lang="ru-RU" sz="1200" dirty="0" smtClean="0"/>
              <a:t>имена устройств;</a:t>
            </a:r>
          </a:p>
          <a:p>
            <a:pPr lvl="1"/>
            <a:r>
              <a:rPr lang="ru-RU" sz="1200" dirty="0" smtClean="0"/>
              <a:t>интерфейсы, используемые в проекте;</a:t>
            </a:r>
          </a:p>
          <a:p>
            <a:pPr lvl="1"/>
            <a:r>
              <a:rPr lang="ru-RU" sz="1200" dirty="0" smtClean="0"/>
              <a:t>IP-адреса и маски подсетей;</a:t>
            </a:r>
          </a:p>
          <a:p>
            <a:pPr lvl="1"/>
            <a:r>
              <a:rPr lang="ru-RU" sz="1200" dirty="0" smtClean="0"/>
              <a:t>адреса шлюзов по умолчанию.</a:t>
            </a:r>
          </a:p>
          <a:p>
            <a:r>
              <a:rPr lang="ru-RU" sz="1300" dirty="0" smtClean="0"/>
              <a:t>На рисунке слева показаны два полезных документа.</a:t>
            </a:r>
          </a:p>
          <a:p>
            <a:pPr lvl="1"/>
            <a:r>
              <a:rPr lang="ru-RU" sz="1200" dirty="0" smtClean="0"/>
              <a:t>Диаграмма топологии — визуальная модель, показывающая физическую и логическую адресацию уровня 3. </a:t>
            </a:r>
          </a:p>
          <a:p>
            <a:pPr lvl="1"/>
            <a:r>
              <a:rPr lang="ru-RU" sz="1200" dirty="0" smtClean="0"/>
              <a:t>Таблица адресации — содержит все имена устройств, интерфейсы, адреса IPv4, маски подсети и адреса шлюзов по умолчанию.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7" y="1192635"/>
            <a:ext cx="5040167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000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024481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Включение протокола IP на хосте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00" y="880110"/>
            <a:ext cx="4661700" cy="3826114"/>
          </a:xfrm>
        </p:spPr>
        <p:txBody>
          <a:bodyPr/>
          <a:lstStyle/>
          <a:p>
            <a:r>
              <a:rPr lang="ru-RU" dirty="0" smtClean="0"/>
              <a:t>Параметры IP-адреса хоста можно настроить следующими способами.</a:t>
            </a:r>
          </a:p>
          <a:p>
            <a:pPr lvl="1"/>
            <a:r>
              <a:rPr lang="ru-RU" dirty="0" smtClean="0"/>
              <a:t>Статически — </a:t>
            </a:r>
          </a:p>
          <a:p>
            <a:pPr lvl="2"/>
            <a:r>
              <a:rPr lang="ru-RU" altLang="en-US" sz="1300" dirty="0"/>
              <a:t>вручную задайте IP-адрес, маску подсети, шлюз по умолчанию и при необходимости IP-адрес DNS-сервера. </a:t>
            </a:r>
          </a:p>
          <a:p>
            <a:pPr lvl="2"/>
            <a:r>
              <a:rPr lang="ru-RU" altLang="en-US" sz="1300" dirty="0"/>
              <a:t>На серверах и принтерах обычно используется назначение статических адресов.</a:t>
            </a:r>
          </a:p>
          <a:p>
            <a:pPr lvl="1"/>
            <a:r>
              <a:rPr lang="ru-RU" dirty="0" smtClean="0"/>
              <a:t>Динамически — </a:t>
            </a:r>
          </a:p>
          <a:p>
            <a:pPr lvl="2"/>
            <a:r>
              <a:rPr lang="ru-RU" altLang="en-US" sz="1300" dirty="0"/>
              <a:t>параметры IP-адреса поступают </a:t>
            </a:r>
            <a:r>
              <a:rPr lang="ru-RU" altLang="en-US" sz="1300" dirty="0" smtClean="0"/>
              <a:t>с сервера </a:t>
            </a:r>
            <a:r>
              <a:rPr lang="ru-RU" altLang="en-US" sz="1300" dirty="0"/>
              <a:t>протокола динамической настройки узла (DHCP). </a:t>
            </a:r>
          </a:p>
          <a:p>
            <a:pPr lvl="2"/>
            <a:r>
              <a:rPr lang="ru-RU" altLang="en-US" sz="1300" dirty="0"/>
              <a:t>Сервер DHCP предоставляет IP-адрес, маску подсети, шлюз по умолчанию и при необходимости данные DNS-сервера. </a:t>
            </a:r>
          </a:p>
          <a:p>
            <a:pPr lvl="2"/>
            <a:r>
              <a:rPr lang="ru-RU" altLang="en-US" sz="1300" dirty="0"/>
              <a:t>Большинство хост-устройств используют DHCP.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8" y="969496"/>
            <a:ext cx="4328566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287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024481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Индикаторы устройств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817" y="266954"/>
            <a:ext cx="4271294" cy="4512436"/>
          </a:xfrm>
        </p:spPr>
        <p:txBody>
          <a:bodyPr/>
          <a:lstStyle/>
          <a:p>
            <a:r>
              <a:rPr lang="ru-RU" sz="1200" dirty="0" smtClean="0"/>
              <a:t>Хост-компьютеры подключаются к проводной </a:t>
            </a:r>
            <a:r>
              <a:rPr lang="ru-RU" sz="1200" smtClean="0"/>
              <a:t>сети с помощью </a:t>
            </a:r>
            <a:r>
              <a:rPr lang="ru-RU" sz="1200" dirty="0" smtClean="0"/>
              <a:t>кабеля Ethernet RJ-45. </a:t>
            </a:r>
          </a:p>
          <a:p>
            <a:r>
              <a:rPr lang="ru-RU" sz="1200" dirty="0" smtClean="0"/>
              <a:t>На большинстве сетевых интерфейсных плат рядом с интерфейсом имеется один или два светодиодных индикатора. </a:t>
            </a:r>
          </a:p>
          <a:p>
            <a:pPr lvl="1"/>
            <a:r>
              <a:rPr lang="ru-RU" sz="1100" dirty="0" smtClean="0"/>
              <a:t>Зеленый цвет индикатора указывает хорошее состояние подключения.</a:t>
            </a:r>
          </a:p>
          <a:p>
            <a:pPr lvl="1"/>
            <a:r>
              <a:rPr lang="ru-RU" sz="1100" dirty="0" smtClean="0"/>
              <a:t>Мигающий зеленый сигнал указывает на сетевую активность.</a:t>
            </a:r>
          </a:p>
          <a:p>
            <a:pPr lvl="1"/>
            <a:r>
              <a:rPr lang="ru-RU" sz="1100" dirty="0" smtClean="0"/>
              <a:t>Если индикатор не горит, это означает </a:t>
            </a:r>
            <a:r>
              <a:rPr lang="ru-RU" sz="1100" smtClean="0"/>
              <a:t>проблему с сетевым </a:t>
            </a:r>
            <a:r>
              <a:rPr lang="ru-RU" sz="1100" dirty="0" smtClean="0"/>
              <a:t>кабелем или самой сетью.</a:t>
            </a:r>
          </a:p>
          <a:p>
            <a:r>
              <a:rPr lang="ru-RU" sz="1200" dirty="0" smtClean="0"/>
              <a:t>По индикаторам также можно быстро проверить состояние устройств сетевой инфраструктуры. Например, на коммутаторе Cisco Catalyst 2960:</a:t>
            </a:r>
          </a:p>
          <a:p>
            <a:pPr lvl="1"/>
            <a:r>
              <a:rPr lang="ru-RU" sz="1100" dirty="0" smtClean="0"/>
              <a:t>зеленый индикатор означает, что коммутатор работает нормально;</a:t>
            </a:r>
          </a:p>
          <a:p>
            <a:pPr lvl="1"/>
            <a:r>
              <a:rPr lang="ru-RU" sz="1100" dirty="0" smtClean="0"/>
              <a:t>желтый индикатор указывает на неисправность.</a:t>
            </a:r>
          </a:p>
          <a:p>
            <a:pPr lvl="0">
              <a:buClr>
                <a:srgbClr val="58585B"/>
              </a:buClr>
            </a:pPr>
            <a:r>
              <a:rPr lang="ru-RU" sz="1200" dirty="0" smtClean="0"/>
              <a:t>В коммутаторах Cisco используются различные светодиодные индикаторы, предоставляющие информацию о состоянии.</a:t>
            </a:r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07" y="957051"/>
            <a:ext cx="4594296" cy="34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192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024481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Консольный доступ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3693" y="554567"/>
            <a:ext cx="4960307" cy="4605555"/>
          </a:xfrm>
        </p:spPr>
        <p:txBody>
          <a:bodyPr/>
          <a:lstStyle/>
          <a:p>
            <a:r>
              <a:rPr lang="ru-RU" sz="1400" dirty="0" smtClean="0"/>
              <a:t>Доступ к устройствам, включая </a:t>
            </a:r>
            <a:r>
              <a:rPr lang="ru-RU" sz="1400" smtClean="0"/>
              <a:t>маршрутизаторы и коммутаторы</a:t>
            </a:r>
            <a:r>
              <a:rPr lang="ru-RU" sz="1400" dirty="0" smtClean="0"/>
              <a:t>, обычно осуществляется </a:t>
            </a:r>
            <a:r>
              <a:rPr lang="ru-RU" sz="1400" smtClean="0"/>
              <a:t>удаленно с использованием </a:t>
            </a:r>
            <a:r>
              <a:rPr lang="ru-RU" sz="1400" dirty="0" smtClean="0"/>
              <a:t>протоколов SSH или HTTPS.</a:t>
            </a:r>
          </a:p>
          <a:p>
            <a:r>
              <a:rPr lang="ru-RU" sz="1400" dirty="0" smtClean="0"/>
              <a:t>В основном консольный доступ требуется только при первоначальной настройке устройства или в случае неудавшейся попытки получения удаленного доступа.</a:t>
            </a:r>
          </a:p>
          <a:p>
            <a:r>
              <a:rPr lang="ru-RU" sz="1400" dirty="0" smtClean="0"/>
              <a:t>Для консольного доступа требуется:</a:t>
            </a:r>
          </a:p>
          <a:p>
            <a:pPr lvl="1"/>
            <a:r>
              <a:rPr lang="ru-RU" sz="1300" dirty="0" smtClean="0"/>
              <a:t>консольный кабель — кабель последовательного подключения с разъемами RJ-45 и DB-9 или кабель последовательного подключения USB;</a:t>
            </a:r>
          </a:p>
          <a:p>
            <a:pPr lvl="1"/>
            <a:r>
              <a:rPr lang="ru-RU" sz="1300" dirty="0" smtClean="0"/>
              <a:t>эмулятор терминалов — Tera Term, PuTTY или HyperTerminal.</a:t>
            </a:r>
          </a:p>
          <a:p>
            <a:r>
              <a:rPr lang="ru-RU" sz="1400" dirty="0" smtClean="0"/>
              <a:t>Кабель соединяет последовательный порт </a:t>
            </a:r>
            <a:r>
              <a:rPr lang="ru-RU" sz="1400" smtClean="0"/>
              <a:t>хоста с консольным </a:t>
            </a:r>
            <a:r>
              <a:rPr lang="ru-RU" sz="1400" dirty="0" smtClean="0"/>
              <a:t>портом устройства.</a:t>
            </a:r>
            <a:r>
              <a:rPr lang="en-US" sz="1400" dirty="0" smtClean="0"/>
              <a:t>	</a:t>
            </a:r>
          </a:p>
          <a:p>
            <a:pPr lvl="1"/>
            <a:r>
              <a:rPr lang="ru-RU" sz="1300" dirty="0" smtClean="0"/>
              <a:t>Если на хосте нет последовательного порта, используйте порт USB и адаптер USB на RS-232.</a:t>
            </a:r>
          </a:p>
          <a:p>
            <a:pPr lvl="1"/>
            <a:endParaRPr lang="ru-RU" altLang="en-US" sz="1300" dirty="0"/>
          </a:p>
          <a:p>
            <a:endParaRPr lang="ru-RU" altLang="en-US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7" y="802362"/>
            <a:ext cx="3562350" cy="33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229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469379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Включение протокола IP на коммутаторе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1298" y="844664"/>
            <a:ext cx="3722702" cy="4022464"/>
          </a:xfrm>
        </p:spPr>
        <p:txBody>
          <a:bodyPr/>
          <a:lstStyle/>
          <a:p>
            <a:r>
              <a:rPr lang="ru-RU" sz="1400" dirty="0" smtClean="0"/>
              <a:t>Сетевые устройства должны иметь IP-адреса, чтобы сетевой администратор мог подключаться к этим устройствам с помощью протокола Telnet, SSH, HTTP или HTTPS. </a:t>
            </a:r>
          </a:p>
          <a:p>
            <a:r>
              <a:rPr lang="ru-RU" sz="1400" dirty="0" smtClean="0"/>
              <a:t>IP-адрес коммутатора должен быть настроен в виртуальном интерфейсе, который называется коммутируемым виртуальным интерфейсом (SVI).</a:t>
            </a:r>
          </a:p>
          <a:p>
            <a:r>
              <a:rPr lang="ru-RU" sz="1400" dirty="0" smtClean="0"/>
              <a:t>На рисунке слева показаны команды, которые следует использовать для задания IP-адреса в сети VLAN</a:t>
            </a:r>
            <a:r>
              <a:rPr lang="ru-RU" sz="1400" smtClean="0"/>
              <a:t> 1 и</a:t>
            </a:r>
            <a:r>
              <a:rPr lang="ru-RU" sz="1400" dirty="0" smtClean="0"/>
              <a:t> сведений о шлюзе по умолчанию.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7" y="950490"/>
            <a:ext cx="5218852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741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140740" cy="757551"/>
          </a:xfrm>
        </p:spPr>
        <p:txBody>
          <a:bodyPr/>
          <a:lstStyle/>
          <a:p>
            <a:r>
              <a:rPr lang="ru-RU" altLang="en-US" sz="1600" dirty="0"/>
              <a:t>Подключение устройств</a:t>
            </a:r>
            <a:r>
              <a:t/>
            </a:r>
            <a:br/>
            <a:r>
              <a:rPr lang="ru-RU" smtClean="0"/>
              <a:t>Packet Tracer. Документирование сети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06" y="926926"/>
            <a:ext cx="5107418" cy="38533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92837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7978139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Настройка основных параметров маршрутизатора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217" y="857250"/>
            <a:ext cx="3765783" cy="4122874"/>
          </a:xfrm>
        </p:spPr>
        <p:txBody>
          <a:bodyPr/>
          <a:lstStyle/>
          <a:p>
            <a:r>
              <a:rPr lang="ru-RU" sz="1200" dirty="0" smtClean="0"/>
              <a:t>Начальная настройка маршрутизаторов и коммутаторов Cisco выполняется одинаково.</a:t>
            </a:r>
          </a:p>
          <a:p>
            <a:pPr lvl="1"/>
            <a:r>
              <a:rPr lang="ru-RU" sz="1100" dirty="0" smtClean="0"/>
              <a:t>С помощью команды </a:t>
            </a:r>
            <a:r>
              <a:rPr lang="ru-RU" altLang="en-US" sz="1100" b="1" dirty="0"/>
              <a:t>hostname</a:t>
            </a:r>
            <a:r>
              <a:rPr lang="ru-RU" sz="1100" dirty="0" smtClean="0"/>
              <a:t> в режиме глобальной настройки присвойте устройству имя, чтобы отличать его от других </a:t>
            </a:r>
            <a:r>
              <a:rPr lang="ru-RU" sz="1100" smtClean="0"/>
              <a:t>устройств в сети</a:t>
            </a:r>
            <a:r>
              <a:rPr lang="ru-RU" sz="1100" dirty="0" smtClean="0"/>
              <a:t>. </a:t>
            </a:r>
          </a:p>
          <a:p>
            <a:pPr lvl="1"/>
            <a:r>
              <a:rPr lang="ru-RU" sz="1100" dirty="0" smtClean="0"/>
              <a:t>Защитите доступ к управлению, как показано на рисунке слева, чтобы обеспечить безопасность привилегированного режима EXEC, пользовательского режима </a:t>
            </a:r>
            <a:r>
              <a:rPr lang="ru-RU" sz="1100" smtClean="0"/>
              <a:t>EXEC и удаленного </a:t>
            </a:r>
            <a:r>
              <a:rPr lang="ru-RU" sz="1100" dirty="0" smtClean="0"/>
              <a:t>доступа.</a:t>
            </a:r>
          </a:p>
          <a:p>
            <a:pPr lvl="1"/>
            <a:r>
              <a:rPr lang="ru-RU" sz="1100" dirty="0" smtClean="0"/>
              <a:t>Настройте баннер для отображения правового уведомления о несанкционированном доступе в режиме глобальной настройки: </a:t>
            </a:r>
            <a:r>
              <a:rPr lang="ru-RU" altLang="en-US" sz="1100" b="1" dirty="0"/>
              <a:t>banner motd ** Authorized Access Only! **</a:t>
            </a:r>
            <a:endParaRPr lang="ru-RU" altLang="en-US" sz="1100" dirty="0"/>
          </a:p>
          <a:p>
            <a:pPr lvl="0">
              <a:buClr>
                <a:srgbClr val="58585B"/>
              </a:buClr>
            </a:pPr>
            <a:r>
              <a:rPr lang="ru-RU" sz="1200" dirty="0" smtClean="0"/>
              <a:t>Всегда сохраняйте изменения </a:t>
            </a:r>
            <a:r>
              <a:rPr lang="ru-RU" sz="1200" smtClean="0"/>
              <a:t>конфигурации и проверяйте </a:t>
            </a:r>
            <a:r>
              <a:rPr lang="ru-RU" sz="1200" dirty="0" smtClean="0"/>
              <a:t>настройки:</a:t>
            </a:r>
            <a:r>
              <a:rPr lang="ru-RU" altLang="en-US" sz="1200" b="1" dirty="0"/>
              <a:t> R1# copy running-config</a:t>
            </a:r>
            <a:r>
              <a:rPr lang="ru-RU" sz="1200" dirty="0" smtClean="0"/>
              <a:t> </a:t>
            </a:r>
            <a:r>
              <a:rPr lang="ru-RU" altLang="en-US" sz="1200" b="1" dirty="0"/>
              <a:t>startup-config</a:t>
            </a:r>
            <a:endParaRPr lang="ru-RU" alt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6" y="932751"/>
            <a:ext cx="52040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717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Настройка интерфейса IPv4 на маршрутизаторе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4257" y="948244"/>
            <a:ext cx="3769410" cy="3729895"/>
          </a:xfrm>
        </p:spPr>
        <p:txBody>
          <a:bodyPr/>
          <a:lstStyle/>
          <a:p>
            <a:r>
              <a:rPr lang="ru-RU" sz="1200" dirty="0" smtClean="0"/>
              <a:t>Коммутаторы уровня 2 поддерживают локальные сети и имеют несколько портов FastEthernet или Gigabit Ethernet.</a:t>
            </a:r>
          </a:p>
          <a:p>
            <a:r>
              <a:rPr lang="ru-RU" sz="1200" dirty="0" smtClean="0"/>
              <a:t>Маршрутизаторы поддерживают </a:t>
            </a:r>
            <a:r>
              <a:rPr lang="ru-RU" sz="1200" smtClean="0"/>
              <a:t>локальные и глобальные </a:t>
            </a:r>
            <a:r>
              <a:rPr lang="ru-RU" sz="1200" dirty="0" smtClean="0"/>
              <a:t>сети и имеют интерфейсы нескольких типов, включая разъемы Gigabit Ethernet и платы высокоскоростного интерфейса (HWIC) для поддержки подключений к глобальным сетям. </a:t>
            </a:r>
          </a:p>
          <a:p>
            <a:r>
              <a:rPr lang="ru-RU" sz="1200" dirty="0" smtClean="0"/>
              <a:t>Как показано на рисунке слева, для интерфейса необходимо настроить IP-адрес, маску подсети и активировать его с помощью команды </a:t>
            </a:r>
            <a:r>
              <a:rPr lang="ru-RU" altLang="en-US" sz="1200" b="1" dirty="0"/>
              <a:t>no shutdown</a:t>
            </a:r>
            <a:r>
              <a:rPr lang="ru-RU" sz="1200" dirty="0" smtClean="0"/>
              <a:t>. </a:t>
            </a:r>
          </a:p>
          <a:p>
            <a:pPr marL="0" indent="0">
              <a:buNone/>
            </a:pPr>
            <a:r>
              <a:rPr lang="ru-RU" altLang="en-US" sz="1200" dirty="0"/>
              <a:t>Примечание. В лабораторной среде последовательный интерфейс </a:t>
            </a:r>
            <a:r>
              <a:rPr lang="ru-RU" altLang="en-US" sz="1200" dirty="0" smtClean="0"/>
              <a:t>с кабелем</a:t>
            </a:r>
            <a:r>
              <a:rPr lang="ru-RU" altLang="en-US" sz="1200" dirty="0"/>
              <a:t>, имеющим маркировку DCE на конце, следует настроить </a:t>
            </a:r>
            <a:r>
              <a:rPr lang="ru-RU" altLang="en-US" sz="1200" dirty="0" smtClean="0"/>
              <a:t>с помощью </a:t>
            </a:r>
            <a:r>
              <a:rPr lang="ru-RU" altLang="en-US" sz="1200" dirty="0"/>
              <a:t>команды</a:t>
            </a:r>
            <a:r>
              <a:rPr lang="ru-RU" altLang="en-US" sz="1200" b="1" dirty="0"/>
              <a:t> clock rate</a:t>
            </a:r>
            <a:r>
              <a:rPr lang="ru-RU" altLang="en-US" sz="12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3" y="1051114"/>
            <a:ext cx="5214781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65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20078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dirty="0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55910649"/>
              </p:ext>
            </p:extLst>
          </p:nvPr>
        </p:nvGraphicFramePr>
        <p:xfrm>
          <a:off x="457291" y="1122081"/>
          <a:ext cx="8229418" cy="295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1.1.1.7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Определение компонентов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1.1.1.8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Использование команды Traceroute для обнаружения сети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1.1.1.9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Лабораторная работа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Составление карты сети Интернет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Активация IP-адресации на коммутаторе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1.1.2.8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Задание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Схема документации и адресации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1.1.2.9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Документирование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1.1.3.1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Настройка базовых параметров R2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интерфейса IPv4 на маршрутизаторе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r>
                        <a:rPr sz="850"/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Syntax Checker (Средство проверки синтаксиса)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параметров IPv6 на интерфейсе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xmlns="" val="214527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Настройка интерфейса IPv6 на маршрутизаторе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388" y="798944"/>
            <a:ext cx="3648973" cy="3974392"/>
          </a:xfrm>
        </p:spPr>
        <p:txBody>
          <a:bodyPr/>
          <a:lstStyle/>
          <a:p>
            <a:r>
              <a:rPr lang="ru-RU" sz="1200" dirty="0" smtClean="0"/>
              <a:t>Для настройки хоста PC1 статически назначьте хосту адрес IPv6 в свойствах интернет-протокола управления TCP/IPv6.</a:t>
            </a:r>
          </a:p>
          <a:p>
            <a:r>
              <a:rPr lang="ru-RU" sz="1200" dirty="0" smtClean="0"/>
              <a:t>Настройка интерфейса IPv6 во многом схожа с настройкой интерфейса IPv4, но для нее следует использовать команду </a:t>
            </a:r>
            <a:r>
              <a:rPr lang="ru-RU" altLang="en-US" sz="1200" b="1" dirty="0"/>
              <a:t>ipv6 address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Как показано на рисунке, настройте для интерфейса адрес IPv6 и префикс маски подсети.</a:t>
            </a:r>
          </a:p>
          <a:p>
            <a:r>
              <a:rPr lang="ru-RU" sz="1200" dirty="0" smtClean="0"/>
              <a:t>Активируйте интерфейс с помощью команды </a:t>
            </a:r>
            <a:r>
              <a:rPr lang="ru-RU" altLang="en-US" sz="1200" b="1" dirty="0"/>
              <a:t>no shutdown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С помощью команды конфигурации интерфейса </a:t>
            </a:r>
            <a:r>
              <a:rPr lang="ru-RU" altLang="en-US" sz="1200" b="1" dirty="0"/>
              <a:t>ipv6 enable</a:t>
            </a:r>
            <a:r>
              <a:rPr lang="ru-RU" sz="1200" dirty="0" smtClean="0"/>
              <a:t> интерфейс может создать собственный адрес IPv6 типа link-local без глобального индивидуального адреса.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9" y="798944"/>
            <a:ext cx="5155001" cy="28860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8438" y="3872602"/>
            <a:ext cx="5172075" cy="48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200" dirty="0"/>
              <a:t>Так как в нашем случае настройка выполнялась </a:t>
            </a:r>
            <a:r>
              <a:rPr lang="ru-RU" altLang="en-US" sz="1200" dirty="0" smtClean="0"/>
              <a:t>в лабораторной </a:t>
            </a:r>
            <a:r>
              <a:rPr lang="ru-RU" altLang="en-US" sz="1200" dirty="0"/>
              <a:t>среде, использовалась команда </a:t>
            </a:r>
            <a:r>
              <a:rPr lang="ru-RU" altLang="en-US" sz="1200" b="1" dirty="0"/>
              <a:t>clock rate 128000</a:t>
            </a:r>
            <a:r>
              <a:rPr lang="ru-RU" alt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7136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14426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Настройка параметров IPv6 на интерфейсе маршрутизатора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825" y="889913"/>
            <a:ext cx="3840641" cy="4036103"/>
          </a:xfrm>
        </p:spPr>
        <p:txBody>
          <a:bodyPr/>
          <a:lstStyle/>
          <a:p>
            <a:r>
              <a:rPr lang="ru-RU" altLang="en-US" sz="1200" dirty="0"/>
              <a:t>В отличие от IPv4, интерфейсы с IPv6-настройками обычно имеют несколько IPv6-адресов.</a:t>
            </a:r>
          </a:p>
          <a:p>
            <a:r>
              <a:rPr lang="ru-RU" altLang="en-US" sz="1200" dirty="0"/>
              <a:t>Устройство IPv6 должно иметь локальный адрес IPv6 типа link-local, но, скорее всего, 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r>
              <a:rPr lang="ru-RU" altLang="en-US" sz="1200" dirty="0" smtClean="0"/>
              <a:t>оно </a:t>
            </a:r>
            <a:r>
              <a:rPr lang="ru-RU" altLang="en-US" sz="1200" dirty="0"/>
              <a:t>также будет иметь глобальный индивидуальный адрес IPv6</a:t>
            </a:r>
            <a:r>
              <a:rPr lang="ru-RU" altLang="en-US" sz="1200" dirty="0" smtClean="0"/>
              <a:t>. </a:t>
            </a:r>
            <a:endParaRPr lang="ru-RU" altLang="en-US" sz="1200" dirty="0"/>
          </a:p>
          <a:p>
            <a:r>
              <a:rPr lang="ru-RU" altLang="en-US" sz="1200" dirty="0"/>
              <a:t>Интерфейс также может иметь несколько глобальных индивидуальных адресов IPv6 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r>
              <a:rPr lang="ru-RU" altLang="en-US" sz="1200" dirty="0" smtClean="0"/>
              <a:t>из </a:t>
            </a:r>
            <a:r>
              <a:rPr lang="ru-RU" altLang="en-US" sz="1200" dirty="0"/>
              <a:t>одной подсети.</a:t>
            </a:r>
          </a:p>
          <a:p>
            <a:r>
              <a:rPr lang="ru-RU" altLang="en-US" sz="1200" dirty="0"/>
              <a:t>Для создания глобального индивидуального адреса IPv6 или адреса IPv6 типа link-local можно использовать следующие команды:</a:t>
            </a:r>
          </a:p>
          <a:p>
            <a:pPr lvl="1"/>
            <a:r>
              <a:rPr lang="ru-RU" altLang="en-US" sz="1100" b="1" dirty="0"/>
              <a:t>ipv6 address </a:t>
            </a:r>
            <a:r>
              <a:rPr lang="ru-RU" altLang="en-US" sz="1100" dirty="0"/>
              <a:t>адрес-ipv6/длина-префикса</a:t>
            </a:r>
          </a:p>
          <a:p>
            <a:pPr lvl="1"/>
            <a:r>
              <a:rPr lang="ru-RU" altLang="en-US" sz="1100" b="1" dirty="0"/>
              <a:t>ipv6 address </a:t>
            </a:r>
            <a:r>
              <a:rPr lang="ru-RU" sz="1100" dirty="0" smtClean="0"/>
              <a:t>адрес-ipv6/длина-префикса</a:t>
            </a:r>
            <a:r>
              <a:rPr lang="ru-RU" altLang="en-US" sz="1100" dirty="0"/>
              <a:t> </a:t>
            </a:r>
            <a:r>
              <a:rPr lang="ru-RU" altLang="en-US" sz="1100" b="1" dirty="0"/>
              <a:t>eui-64</a:t>
            </a:r>
          </a:p>
          <a:p>
            <a:pPr lvl="1"/>
            <a:r>
              <a:rPr lang="ru-RU" altLang="en-US" sz="1100" b="1" dirty="0"/>
              <a:t>ipv6 address </a:t>
            </a:r>
            <a:r>
              <a:rPr lang="ru-RU" altLang="en-US" sz="1100" dirty="0"/>
              <a:t>адрес-ipv6/длина-префикса </a:t>
            </a:r>
            <a:r>
              <a:rPr lang="ru-RU" altLang="en-US" sz="1100" b="1" dirty="0"/>
              <a:t>link-local</a:t>
            </a:r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1" y="1264770"/>
            <a:ext cx="5155001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443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Настройка интерфейса обратной петли IPv4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868680"/>
            <a:ext cx="3657600" cy="3904656"/>
          </a:xfrm>
        </p:spPr>
        <p:txBody>
          <a:bodyPr/>
          <a:lstStyle/>
          <a:p>
            <a:r>
              <a:rPr lang="ru-RU" sz="1200" dirty="0" smtClean="0"/>
              <a:t>Обычно интерфейс обратной петли IPv4 настраивается на маршрутизаторе в целях тестирования и управления.</a:t>
            </a:r>
          </a:p>
          <a:p>
            <a:r>
              <a:rPr lang="ru-RU" sz="1200" dirty="0" smtClean="0"/>
              <a:t>Интерфейс обратной петли — это внутренний логический интерфейс маршрутизатора. </a:t>
            </a:r>
          </a:p>
          <a:p>
            <a:pPr lvl="1"/>
            <a:r>
              <a:rPr lang="ru-RU" sz="1100" dirty="0" smtClean="0"/>
              <a:t>Он не назначается физическому порту и не может быть подключен к другому устройству. </a:t>
            </a:r>
          </a:p>
          <a:p>
            <a:pPr lvl="1"/>
            <a:r>
              <a:rPr lang="ru-RU" sz="1100" dirty="0" smtClean="0"/>
              <a:t>Это программный интерфейс, который автоматически переходит в активное состояние во время работы маршрутизатора.</a:t>
            </a:r>
          </a:p>
          <a:p>
            <a:r>
              <a:rPr lang="ru-RU" sz="1200" dirty="0" smtClean="0"/>
              <a:t>В некоторых протоколах маршрутизации, например OSPF, требуется адрес для идентификации; в таких случаях вместо адреса интерфейса, который может случайно выйти из строя, нарушая маршрутизацию OSPF, можно использовать loopback-адрес. </a:t>
            </a:r>
          </a:p>
          <a:p>
            <a:endParaRPr lang="ru-RU" alt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5" y="964996"/>
            <a:ext cx="5215851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469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247529" cy="757551"/>
          </a:xfrm>
        </p:spPr>
        <p:txBody>
          <a:bodyPr/>
          <a:lstStyle/>
          <a:p>
            <a:r>
              <a:rPr lang="ru-RU" altLang="en-US" sz="1600" dirty="0"/>
              <a:t>Основные параметры маршрутизатора</a:t>
            </a:r>
            <a:r>
              <a:t/>
            </a:r>
            <a:br/>
            <a:r>
              <a:rPr lang="ru-RU" smtClean="0"/>
              <a:t>Packet Tracer. Настройка интерфейсов IPv4 и IPv6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696" y="771482"/>
            <a:ext cx="5473874" cy="4171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25596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Проверка обмена данными между сетями, подключенными напрямую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Проверка параметров интерфейса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532" y="884985"/>
            <a:ext cx="4179308" cy="3720127"/>
          </a:xfrm>
        </p:spPr>
        <p:txBody>
          <a:bodyPr/>
          <a:lstStyle/>
          <a:p>
            <a:r>
              <a:rPr lang="ru-RU" sz="1200" dirty="0" smtClean="0"/>
              <a:t>Для проверки функционирования и конфигурации интерфейса используются следующие команды:</a:t>
            </a:r>
          </a:p>
          <a:p>
            <a:pPr lvl="1"/>
            <a:r>
              <a:rPr lang="ru-RU" altLang="en-US" sz="1100" b="1" dirty="0"/>
              <a:t>show ip interface brief</a:t>
            </a:r>
            <a:r>
              <a:rPr lang="ru-RU" altLang="en-US" sz="1100" dirty="0"/>
              <a:t> — отображает краткую информацию обо всех интерфейсах, в том числе адрес IPv4 </a:t>
            </a:r>
            <a:r>
              <a:rPr lang="ru-RU" altLang="en-US" sz="1100" dirty="0" smtClean="0"/>
              <a:t>и текущее </a:t>
            </a:r>
            <a:r>
              <a:rPr lang="ru-RU" altLang="en-US" sz="1100" dirty="0"/>
              <a:t>рабочее состояние интерфейса.</a:t>
            </a:r>
          </a:p>
          <a:p>
            <a:pPr lvl="1"/>
            <a:r>
              <a:rPr lang="ru-RU" altLang="en-US" sz="1100" b="1" dirty="0"/>
              <a:t>show ip route</a:t>
            </a:r>
            <a:r>
              <a:rPr lang="ru-RU" altLang="en-US" sz="1100" dirty="0"/>
              <a:t> — отображает содержимое таблицы маршрутизации IPv4. </a:t>
            </a:r>
          </a:p>
          <a:p>
            <a:pPr lvl="1"/>
            <a:r>
              <a:rPr lang="ru-RU" altLang="en-US" sz="1100" b="1" dirty="0"/>
              <a:t>show running-config interface </a:t>
            </a:r>
            <a:r>
              <a:rPr lang="ru-RU" altLang="en-US" sz="1100" i="1" dirty="0" smtClean="0"/>
              <a:t>идентификатор</a:t>
            </a:r>
            <a:r>
              <a:rPr lang="en-US" altLang="en-US" sz="1100" i="1" dirty="0" smtClean="0"/>
              <a:t> </a:t>
            </a:r>
            <a:r>
              <a:rPr lang="ru-RU" altLang="en-US" sz="1100" i="1" dirty="0" smtClean="0"/>
              <a:t>интерфейса</a:t>
            </a:r>
            <a:r>
              <a:rPr lang="ru-RU" sz="1100" dirty="0" smtClean="0"/>
              <a:t> </a:t>
            </a:r>
            <a:r>
              <a:rPr lang="ru-RU" altLang="en-US" sz="1100" dirty="0"/>
              <a:t>— отображает команды, настроенные на указанном интерфейсе.</a:t>
            </a:r>
          </a:p>
          <a:p>
            <a:pPr lvl="0">
              <a:buClr>
                <a:srgbClr val="58585B"/>
              </a:buClr>
            </a:pPr>
            <a:r>
              <a:rPr lang="ru-RU" sz="1200" dirty="0" smtClean="0"/>
              <a:t>Для получения дополнительной информации об интерфейсе используются следующие команды:</a:t>
            </a:r>
          </a:p>
          <a:p>
            <a:pPr lvl="1">
              <a:buClr>
                <a:srgbClr val="58585B"/>
              </a:buClr>
            </a:pPr>
            <a:r>
              <a:rPr lang="ru-RU" altLang="en-US" sz="1100" b="1" dirty="0"/>
              <a:t>show interfaces </a:t>
            </a:r>
            <a:r>
              <a:rPr lang="ru-RU" altLang="en-US" sz="1100" dirty="0"/>
              <a:t>— отображает сведения об интерфейсе и число потоков пакетов.</a:t>
            </a:r>
          </a:p>
          <a:p>
            <a:pPr lvl="1">
              <a:buClr>
                <a:srgbClr val="58585B"/>
              </a:buClr>
            </a:pPr>
            <a:r>
              <a:rPr lang="ru-RU" altLang="en-US" sz="1100" b="1" dirty="0"/>
              <a:t>show ip interface </a:t>
            </a:r>
            <a:r>
              <a:rPr lang="ru-RU" altLang="en-US" sz="1100" dirty="0"/>
              <a:t>— отображает информацию, связанную с IPv4, для всех интерфейсов маршрутизатора.</a:t>
            </a:r>
          </a:p>
          <a:p>
            <a:pPr marL="142875" lvl="1" indent="0">
              <a:buNone/>
            </a:pPr>
            <a:endParaRPr lang="ru-RU" alt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86" y="964996"/>
            <a:ext cx="4683501" cy="244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491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Проверка обмена данными между сетями, подключенными напрямую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Проверка параметров интерфейса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212" y="777240"/>
            <a:ext cx="4141918" cy="4309110"/>
          </a:xfrm>
        </p:spPr>
        <p:txBody>
          <a:bodyPr/>
          <a:lstStyle/>
          <a:p>
            <a:r>
              <a:rPr lang="ru-RU" sz="1200" dirty="0" smtClean="0"/>
              <a:t>Команды IPv6, используемые для проверки конфигурации интерфейса, аналогичны командам IPv4. </a:t>
            </a:r>
          </a:p>
          <a:p>
            <a:pPr lvl="1"/>
            <a:r>
              <a:rPr lang="ru-RU" altLang="en-US" sz="1100" b="1" dirty="0"/>
              <a:t>show ipv6 interface brief </a:t>
            </a:r>
            <a:r>
              <a:rPr lang="ru-RU" sz="1100" dirty="0" smtClean="0"/>
              <a:t>— если в выходных данных команды указано up/up, значит, уровни </a:t>
            </a:r>
            <a:r>
              <a:rPr lang="ru-RU" sz="1100" smtClean="0"/>
              <a:t>1 и 2</a:t>
            </a:r>
            <a:r>
              <a:rPr lang="ru-RU" sz="1100" dirty="0" smtClean="0"/>
              <a:t> функционируют. </a:t>
            </a:r>
          </a:p>
          <a:p>
            <a:pPr lvl="1"/>
            <a:r>
              <a:rPr lang="ru-RU" altLang="en-US" sz="1100" b="1" dirty="0"/>
              <a:t>show ipv6 interface </a:t>
            </a:r>
            <a:r>
              <a:rPr lang="ru-RU" altLang="en-US" sz="1100" i="1" dirty="0"/>
              <a:t>идентификатор интерфейса </a:t>
            </a:r>
            <a:r>
              <a:rPr lang="ru-RU" sz="1100" dirty="0" smtClean="0"/>
              <a:t>— показывает состояние интерфейса и все адреса IPv6, которые к нему относятся.</a:t>
            </a:r>
          </a:p>
          <a:p>
            <a:pPr lvl="1"/>
            <a:r>
              <a:rPr lang="ru-RU" altLang="en-US" sz="1100" b="1" dirty="0"/>
              <a:t>show ipv6 route</a:t>
            </a:r>
            <a:r>
              <a:rPr lang="ru-RU" sz="1100" dirty="0" smtClean="0"/>
              <a:t> — проверяет, внесены ли сети IPv6 и конкретные адреса IPv6 интерфейса в таблицу маршрутизации IPv6. </a:t>
            </a:r>
          </a:p>
          <a:p>
            <a:r>
              <a:rPr lang="ru-RU" sz="1200" dirty="0" smtClean="0"/>
              <a:t>Как показано на рисунке слева, символ </a:t>
            </a:r>
            <a:r>
              <a:rPr lang="en-US" sz="1200" dirty="0" smtClean="0"/>
              <a:t>C </a:t>
            </a:r>
            <a:r>
              <a:rPr lang="ru-RU" sz="1200" smtClean="0"/>
              <a:t>рядом с маршрутом </a:t>
            </a:r>
            <a:r>
              <a:rPr lang="ru-RU" sz="1200" dirty="0" smtClean="0"/>
              <a:t>означает, что это сеть, подключенная напрямую. </a:t>
            </a:r>
          </a:p>
          <a:p>
            <a:pPr lvl="2"/>
            <a:r>
              <a:rPr lang="ru-RU" altLang="en-US" sz="1050" dirty="0"/>
              <a:t>Когда интерфейсу маршрутизатора задается глобальный индивидуальный адрес и он </a:t>
            </a:r>
            <a:r>
              <a:rPr lang="ru-RU" altLang="en-US" sz="1050"/>
              <a:t>находится </a:t>
            </a:r>
            <a:r>
              <a:rPr lang="ru-RU" altLang="en-US" sz="1050" smtClean="0"/>
              <a:t>в состоянии </a:t>
            </a:r>
            <a:r>
              <a:rPr lang="ru-RU" altLang="en-US" sz="1050" dirty="0"/>
              <a:t>up/up, длина префикса IPv6 добавляются в таблицу маршрутизации IPv6 в качестве подключенного маршрута.</a:t>
            </a:r>
          </a:p>
          <a:p>
            <a:endParaRPr lang="ru-RU" altLang="en-US" sz="1100" dirty="0"/>
          </a:p>
          <a:p>
            <a:endParaRPr lang="ru-RU" alt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9" y="929247"/>
            <a:ext cx="4718028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64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53919"/>
            <a:ext cx="9143999" cy="757551"/>
          </a:xfrm>
        </p:spPr>
        <p:txBody>
          <a:bodyPr/>
          <a:lstStyle/>
          <a:p>
            <a:r>
              <a:rPr lang="ru-RU" altLang="en-US" sz="1600" dirty="0"/>
              <a:t>Проверка обмена данными между сетями, подключенными напрямую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Фильтрация выходных данных команды Show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65" y="811530"/>
            <a:ext cx="4867835" cy="4171673"/>
          </a:xfrm>
        </p:spPr>
        <p:txBody>
          <a:bodyPr/>
          <a:lstStyle/>
          <a:p>
            <a:r>
              <a:rPr lang="ru-RU" sz="1200" dirty="0" smtClean="0"/>
              <a:t>Команды, которые производят несколько экранов выходных данных, по умолчанию приостанавливаются после 24 строк. </a:t>
            </a:r>
          </a:p>
          <a:p>
            <a:pPr lvl="1"/>
            <a:r>
              <a:rPr lang="ru-RU" sz="1100" dirty="0" smtClean="0"/>
              <a:t>При нажатии пробела отображается следующий набор строк</a:t>
            </a:r>
            <a:r>
              <a:rPr lang="ru-RU" sz="1100" smtClean="0"/>
              <a:t>, а при </a:t>
            </a:r>
            <a:r>
              <a:rPr lang="ru-RU" sz="1100" dirty="0" smtClean="0"/>
              <a:t>нажатии клавиши ENTER отображается следующая строка. </a:t>
            </a:r>
          </a:p>
          <a:p>
            <a:pPr lvl="1"/>
            <a:r>
              <a:rPr lang="ru-RU" sz="1100" dirty="0" smtClean="0"/>
              <a:t>Чтобы изменить количество отображаемых строк, используйте команду terminal length.</a:t>
            </a:r>
          </a:p>
          <a:p>
            <a:r>
              <a:rPr lang="ru-RU" sz="1200" dirty="0" smtClean="0"/>
              <a:t>Другой полезной функцией, которая упрощает просмотр выходных данных команды show, является фильтрация выходных данных. Чтобы включить команду фильтрации, введите вертикальную черту |. Например:</a:t>
            </a:r>
          </a:p>
          <a:p>
            <a:pPr lvl="1"/>
            <a:r>
              <a:rPr lang="ru-RU" altLang="en-US" sz="1050" b="1" dirty="0"/>
              <a:t>show running-config | section line con </a:t>
            </a:r>
            <a:r>
              <a:rPr lang="ru-RU" altLang="en-US" sz="1050" dirty="0"/>
              <a:t>— отображается раздел, начинающийся с line con</a:t>
            </a:r>
          </a:p>
          <a:p>
            <a:pPr lvl="1"/>
            <a:r>
              <a:rPr lang="ru-RU" altLang="en-US" sz="1050" b="1" dirty="0"/>
              <a:t>show ip interface brief | include down </a:t>
            </a:r>
            <a:r>
              <a:rPr lang="ru-RU" altLang="en-US" sz="1050" dirty="0"/>
              <a:t>— выводятся все результаты, соответствующие down</a:t>
            </a:r>
          </a:p>
          <a:p>
            <a:pPr lvl="1"/>
            <a:r>
              <a:rPr lang="ru-RU" altLang="en-US" sz="1050" b="1" dirty="0"/>
              <a:t>show ip interface brief | exclude up </a:t>
            </a:r>
            <a:r>
              <a:rPr lang="ru-RU" altLang="en-US" sz="1050" dirty="0"/>
              <a:t>— из выходных данных исключаются все результаты, соответствующие up</a:t>
            </a:r>
            <a:endParaRPr lang="ru-RU" altLang="en-US" sz="1050" b="1" dirty="0"/>
          </a:p>
          <a:p>
            <a:pPr lvl="1"/>
            <a:r>
              <a:rPr lang="ru-RU" altLang="en-US" sz="1050" b="1" dirty="0"/>
              <a:t>show running-config | begin line </a:t>
            </a:r>
            <a:r>
              <a:rPr lang="ru-RU" altLang="en-US" sz="1050" dirty="0"/>
              <a:t>— выводятся все оставшиеся результаты, которые начинаются с 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15" y="1276594"/>
            <a:ext cx="394389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701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063989" cy="757551"/>
          </a:xfrm>
        </p:spPr>
        <p:txBody>
          <a:bodyPr/>
          <a:lstStyle/>
          <a:p>
            <a:r>
              <a:rPr lang="ru-RU" altLang="en-US" sz="1600" dirty="0"/>
              <a:t>Проверка обмена данными между сетями, подключенными напрямую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Функция журнала команд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185" y="514350"/>
            <a:ext cx="4523815" cy="4491990"/>
          </a:xfrm>
        </p:spPr>
        <p:txBody>
          <a:bodyPr/>
          <a:lstStyle/>
          <a:p>
            <a:r>
              <a:rPr lang="ru-RU" sz="1400" dirty="0" smtClean="0"/>
              <a:t>Функция журнала команд отображает ранее выполненные команды.</a:t>
            </a:r>
          </a:p>
          <a:p>
            <a:r>
              <a:rPr lang="ru-RU" sz="1400" dirty="0" smtClean="0"/>
              <a:t>Нажимайте комбинацию клавиш </a:t>
            </a:r>
            <a:r>
              <a:rPr lang="ru-RU" altLang="en-US" sz="1400" b="1" dirty="0"/>
              <a:t>Ctrl+P</a:t>
            </a:r>
            <a:r>
              <a:rPr lang="ru-RU" sz="1400" dirty="0" smtClean="0"/>
              <a:t> или клавишу </a:t>
            </a:r>
            <a:r>
              <a:rPr lang="ru-RU" altLang="en-US" sz="1400" b="1" dirty="0"/>
              <a:t>со стрелкой вверх</a:t>
            </a:r>
            <a:r>
              <a:rPr lang="ru-RU" sz="1400" dirty="0" smtClean="0"/>
              <a:t>, чтобы повторно вызвать команды из буфера журнала.</a:t>
            </a:r>
          </a:p>
          <a:p>
            <a:pPr lvl="1"/>
            <a:r>
              <a:rPr lang="ru-RU" sz="1300" dirty="0" smtClean="0"/>
              <a:t>Сначала отображаются последние команды.</a:t>
            </a:r>
          </a:p>
          <a:p>
            <a:pPr lvl="1"/>
            <a:r>
              <a:rPr lang="ru-RU" sz="1300" dirty="0" smtClean="0"/>
              <a:t>Продолжайте нажимать клавишу со стрелкой вверх для вызова команд из буфера журнала.</a:t>
            </a:r>
          </a:p>
          <a:p>
            <a:r>
              <a:rPr lang="ru-RU" sz="1400" dirty="0" smtClean="0"/>
              <a:t>По умолчанию журнал команд включен и в его буфере хранятся последние 10 команд. </a:t>
            </a:r>
          </a:p>
          <a:p>
            <a:r>
              <a:rPr lang="ru-RU" sz="1400" dirty="0" smtClean="0"/>
              <a:t>Изменить это число можно с помощью команды </a:t>
            </a:r>
            <a:r>
              <a:rPr lang="ru-RU" altLang="en-US" sz="1400" b="1" dirty="0"/>
              <a:t>terminal history size</a:t>
            </a:r>
            <a:r>
              <a:rPr lang="ru-RU" sz="1400" dirty="0" smtClean="0"/>
              <a:t> пользовательского режима EXEC.</a:t>
            </a:r>
          </a:p>
          <a:p>
            <a:r>
              <a:rPr lang="ru-RU" sz="1400" dirty="0" smtClean="0"/>
              <a:t>Чтобы отобразить содержимое буфера, используйте команду </a:t>
            </a:r>
            <a:r>
              <a:rPr lang="ru-RU" altLang="en-US" sz="1400" b="1" dirty="0"/>
              <a:t>show history</a:t>
            </a:r>
            <a:r>
              <a:rPr lang="ru-RU" sz="1400" dirty="0" smtClean="0"/>
              <a:t> привилегированного режима EXEC.</a:t>
            </a:r>
          </a:p>
          <a:p>
            <a:pPr marL="142875" lvl="1" indent="0">
              <a:buNone/>
            </a:pPr>
            <a:endParaRPr lang="ru-RU" alt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67" y="962304"/>
            <a:ext cx="437573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179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8579223" cy="757551"/>
          </a:xfrm>
        </p:spPr>
        <p:txBody>
          <a:bodyPr/>
          <a:lstStyle/>
          <a:p>
            <a:r>
              <a:rPr lang="ru-RU" sz="1600" dirty="0" smtClean="0"/>
              <a:t>Проверка обмена данными между сетями, подключенными напрямую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Packet Tracer. Настройка и проверка небольшой сети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747" y="798944"/>
            <a:ext cx="5744917" cy="423309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962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18533"/>
            <a:ext cx="9143999" cy="757551"/>
          </a:xfrm>
        </p:spPr>
        <p:txBody>
          <a:bodyPr/>
          <a:lstStyle/>
          <a:p>
            <a:r>
              <a:rPr lang="ru-RU" altLang="en-US" sz="1200" dirty="0"/>
              <a:t>Проверка обмена данными между сетями, подключенными напрямую</a:t>
            </a:r>
            <a:r>
              <a:rPr sz="1800" dirty="0"/>
              <a:t/>
            </a:r>
            <a:br>
              <a:rPr sz="1800" dirty="0"/>
            </a:br>
            <a:r>
              <a:rPr lang="ru-RU" sz="1800" dirty="0" smtClean="0"/>
              <a:t>Лабораторная работа. Настройка базовых параметров маршрутизатора с помощью интерфейса командной строки IOS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57" y="798944"/>
            <a:ext cx="5314117" cy="394989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04842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23530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21997344"/>
              </p:ext>
            </p:extLst>
          </p:nvPr>
        </p:nvGraphicFramePr>
        <p:xfrm>
          <a:off x="457291" y="1122081"/>
          <a:ext cx="8229418" cy="295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 err="1"/>
                        <a:t>Тип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ru-RU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 err="1"/>
                        <a:t>Название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ru-RU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1.1.3.5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интерфейсов для IPv4 и IPv6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Проверка интерфейсов маршрутизатора (рис. 4)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Проверка интерфейсов IP-адресов маршрутизатора (рис. 5)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Фильтрация выходных данных команд show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Функция истории команд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Tracker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 проверка небольшой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1.1.4.6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основных параметров </a:t>
                      </a:r>
                      <a:r>
                        <a:rPr lang="en-US" sz="850" dirty="0" err="1"/>
                        <a:t>маршрутизатора</a:t>
                      </a:r>
                      <a:r>
                        <a:rPr lang="en-US" sz="850" dirty="0"/>
                        <a:t> </a:t>
                      </a:r>
                      <a:r>
                        <a:rPr lang="az-Cyrl-AZ" sz="850" dirty="0" smtClean="0"/>
                        <a:t>с </a:t>
                      </a:r>
                      <a:r>
                        <a:rPr lang="en-US" sz="850" dirty="0" err="1" smtClean="0"/>
                        <a:t>помощью</a:t>
                      </a:r>
                      <a:r>
                        <a:rPr lang="en-US" sz="850" dirty="0" smtClean="0"/>
                        <a:t> </a:t>
                      </a:r>
                      <a:r>
                        <a:rPr lang="en-US" sz="850" dirty="0"/>
                        <a:t>интерфейса командной строки (CLI) системы Cisco IOS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1.2.1.6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Сопоставление адресации 2-го уровня и 3-го уровня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1.2.2.5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Порядок действий в процессе переадресации пакетов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40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99069" cy="1802391"/>
          </a:xfrm>
        </p:spPr>
        <p:txBody>
          <a:bodyPr/>
          <a:lstStyle/>
          <a:p>
            <a:r>
              <a:rPr lang="ru-RU" smtClean="0"/>
              <a:t>1.2. Решения о выборе маршрута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32732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7440928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Функция коммутации маршрутизатора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3" y="798944"/>
            <a:ext cx="3765177" cy="3961316"/>
          </a:xfrm>
        </p:spPr>
        <p:txBody>
          <a:bodyPr/>
          <a:lstStyle/>
          <a:p>
            <a:r>
              <a:rPr lang="ru-RU" dirty="0" smtClean="0"/>
              <a:t>Основная функция маршрутизатора — пересылка пакетов до места назначения.</a:t>
            </a:r>
          </a:p>
          <a:p>
            <a:pPr lvl="1"/>
            <a:r>
              <a:rPr lang="ru-RU" dirty="0" smtClean="0"/>
              <a:t>Маршрутизатор использует функцию коммутации, представляющую собой процесс, который принимает пакет на одном интерфейсе и пересылает его из другого интерфейса. Эту функцию не следует путать с функцией коммутатора уровня 2.</a:t>
            </a:r>
          </a:p>
          <a:p>
            <a:pPr lvl="1"/>
            <a:r>
              <a:rPr lang="ru-RU" dirty="0" smtClean="0"/>
              <a:t>Функция коммутации также инкапсулирует пакеты в кадры канала передачи данных соответствующего типа для выходного интерфейса.</a:t>
            </a:r>
          </a:p>
          <a:p>
            <a:pPr lvl="1"/>
            <a:endParaRPr lang="ru-RU" alt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4" y="798944"/>
            <a:ext cx="4617298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639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Функция коммутации маршрутизатора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167" y="753224"/>
            <a:ext cx="3977234" cy="4194673"/>
          </a:xfrm>
        </p:spPr>
        <p:txBody>
          <a:bodyPr/>
          <a:lstStyle/>
          <a:p>
            <a:r>
              <a:rPr lang="ru-RU" altLang="en-US" sz="1200" dirty="0"/>
              <a:t>Когда маршрутизатор получает пакет из одной сети, предназначенный для другой сети, он выполняет следующие три шага.</a:t>
            </a:r>
          </a:p>
          <a:p>
            <a:pPr lvl="1"/>
            <a:r>
              <a:rPr lang="ru-RU" altLang="en-US" sz="1100" dirty="0"/>
              <a:t>Шаг 1. Деинкапсулирует заголовок кадра на уровне 2 и концевую метку для обработки пакета на уровне 3.</a:t>
            </a:r>
          </a:p>
          <a:p>
            <a:pPr lvl="1"/>
            <a:r>
              <a:rPr lang="ru-RU" altLang="en-US" sz="1100" dirty="0"/>
              <a:t>Шаг 2</a:t>
            </a:r>
            <a:r>
              <a:rPr lang="ru-RU" altLang="en-US" sz="1100" dirty="0" smtClean="0"/>
              <a:t>. Поиск </a:t>
            </a:r>
            <a:r>
              <a:rPr lang="ru-RU" altLang="en-US" sz="1100" dirty="0"/>
              <a:t>оптимального пути </a:t>
            </a:r>
            <a:r>
              <a:rPr lang="ru-RU" altLang="en-US" sz="1100" dirty="0" smtClean="0"/>
              <a:t>в таблице </a:t>
            </a:r>
            <a:r>
              <a:rPr lang="ru-RU" altLang="en-US" sz="1100" dirty="0"/>
              <a:t>маршрутизации в соответствии с IP-адресом места назначения.</a:t>
            </a:r>
          </a:p>
          <a:p>
            <a:pPr lvl="1"/>
            <a:r>
              <a:rPr lang="ru-RU" altLang="en-US" sz="1100" dirty="0"/>
              <a:t>Шаг 3</a:t>
            </a:r>
            <a:r>
              <a:rPr lang="ru-RU" altLang="en-US" sz="1100" dirty="0" smtClean="0"/>
              <a:t>. Если </a:t>
            </a:r>
            <a:r>
              <a:rPr lang="ru-RU" altLang="en-US" sz="1100" dirty="0"/>
              <a:t>маршрутизатор находит путь до места назначения, он инкапсулирует пакет 3-го </a:t>
            </a:r>
            <a:r>
              <a:rPr lang="ru-RU" altLang="en-US" sz="1100"/>
              <a:t>уровня </a:t>
            </a:r>
            <a:r>
              <a:rPr lang="ru-RU" altLang="en-US" sz="1100" smtClean="0"/>
              <a:t>в новый </a:t>
            </a:r>
            <a:r>
              <a:rPr lang="ru-RU" altLang="en-US" sz="1100" dirty="0"/>
              <a:t>кадр 2-го уровня и пересылает кадр из выходного интерфейса.</a:t>
            </a:r>
          </a:p>
          <a:p>
            <a:pPr lvl="0">
              <a:buClr>
                <a:srgbClr val="58585B"/>
              </a:buClr>
            </a:pPr>
            <a:r>
              <a:rPr lang="ru-RU" altLang="en-US" sz="1200" dirty="0"/>
              <a:t>Пока пакет проходит от исходного устройства до устройства назначения, IP-адреса уровня 3 не меняются</a:t>
            </a:r>
            <a:r>
              <a:rPr lang="ru-RU" altLang="en-US" sz="1200" dirty="0" smtClean="0"/>
              <a:t>. Однако </a:t>
            </a:r>
            <a:r>
              <a:rPr lang="ru-RU" altLang="en-US" sz="1200" dirty="0"/>
              <a:t>адреса каналов данных уровня </a:t>
            </a:r>
            <a:r>
              <a:rPr lang="ru-RU" altLang="en-US" sz="1200" dirty="0" smtClean="0"/>
              <a:t>2 изменяются </a:t>
            </a:r>
            <a:r>
              <a:rPr lang="ru-RU" altLang="en-US" sz="1200" dirty="0"/>
              <a:t>при каждом переходе, когда пакет высвобождается из кадра и снова инкапсулируется.</a:t>
            </a:r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4" y="798944"/>
            <a:ext cx="4617298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751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t/>
            </a:r>
            <a:br/>
            <a:r>
              <a:rPr lang="ru-RU" smtClean="0"/>
              <a:t>Отправка пакета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484" y="765810"/>
            <a:ext cx="3726516" cy="4274614"/>
          </a:xfrm>
        </p:spPr>
        <p:txBody>
          <a:bodyPr/>
          <a:lstStyle/>
          <a:p>
            <a:r>
              <a:rPr lang="ru-RU" sz="1400" dirty="0" smtClean="0"/>
              <a:t>При отправке пакета с PC1 на PC2 происходит следующее.</a:t>
            </a:r>
          </a:p>
          <a:p>
            <a:pPr lvl="1"/>
            <a:r>
              <a:rPr lang="ru-RU" sz="1200" dirty="0" smtClean="0"/>
              <a:t>Компьютер PC1 должен определить, находится ли IPv4-адрес назначения в той же сети. Если да, то PC1 получает целевой MAC-адрес из своего кэша ARP или использует ARP-запрос.</a:t>
            </a:r>
          </a:p>
          <a:p>
            <a:pPr lvl="1"/>
            <a:r>
              <a:rPr lang="ru-RU" sz="1200" dirty="0" smtClean="0"/>
              <a:t>Если сетевой адрес назначения находится в другой сети, PC1 пересылает пакет на свой шлюз по умолчанию.</a:t>
            </a:r>
          </a:p>
          <a:p>
            <a:pPr lvl="1"/>
            <a:r>
              <a:rPr lang="ru-RU" sz="1200" dirty="0" smtClean="0"/>
              <a:t>Чтобы определить MAC-адрес шлюза по умолчанию, PC1 ищет в своей таблице ARP адрес IPv4 шлюза по умолчанию и соответствующий MAC-адрес. ARP-запрос отправляется в том случае, если MAC-адрес не найден.</a:t>
            </a:r>
          </a:p>
          <a:p>
            <a:pPr lvl="1"/>
            <a:r>
              <a:rPr lang="ru-RU" sz="1200" dirty="0" smtClean="0"/>
              <a:t>Когда компьютер PC1 получит MAC-адрес маршрутизатора R1, он сможет переслать пакет. </a:t>
            </a:r>
          </a:p>
          <a:p>
            <a:pPr marL="142875" lvl="1" indent="0">
              <a:buNone/>
            </a:pPr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9" y="878507"/>
            <a:ext cx="5271419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634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5977888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Пересылка на следующий переход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222" y="847613"/>
            <a:ext cx="3913767" cy="4005578"/>
          </a:xfrm>
        </p:spPr>
        <p:txBody>
          <a:bodyPr/>
          <a:lstStyle/>
          <a:p>
            <a:r>
              <a:rPr lang="ru-RU" sz="1200" dirty="0" smtClean="0"/>
              <a:t>Когда маршрутизатор R1 получает кадр Ethernet от компьютера PC1, происходит следующее.</a:t>
            </a:r>
          </a:p>
          <a:p>
            <a:pPr lvl="1"/>
            <a:r>
              <a:rPr lang="ru-RU" sz="1100" dirty="0" smtClean="0"/>
              <a:t>Маршрутизатор R1 проверяет целевой MAC-адрес, который соответствует MAC-адресу принимающего интерфейса, и копирует </a:t>
            </a:r>
            <a:r>
              <a:rPr lang="ru-RU" sz="1100" smtClean="0"/>
              <a:t>кадр в свой </a:t>
            </a:r>
            <a:r>
              <a:rPr lang="ru-RU" sz="1100" dirty="0" smtClean="0"/>
              <a:t>буфер.</a:t>
            </a:r>
          </a:p>
          <a:p>
            <a:pPr lvl="1"/>
            <a:r>
              <a:rPr lang="ru-RU" sz="1100" dirty="0" smtClean="0"/>
              <a:t>Маршрутизатор R1 определяет поле типа Ethernet в виде 0x800, и это означает, что кадр Ethernet содержит пакет IPv4 в части данных кадра.</a:t>
            </a:r>
          </a:p>
          <a:p>
            <a:pPr lvl="1"/>
            <a:r>
              <a:rPr lang="ru-RU" sz="1100" dirty="0" smtClean="0"/>
              <a:t>Маршрутизатор R1 деинкапсулирует кадр Ethernet.</a:t>
            </a:r>
          </a:p>
          <a:p>
            <a:pPr lvl="1"/>
            <a:r>
              <a:rPr lang="ru-RU" sz="1100" dirty="0" smtClean="0"/>
              <a:t>Поскольку целевой адрес IPv4 пакета, 192.168.4.10, не соответствует ни одной из сетей, подключенных к маршрутизатору R1 напрямую, этот маршрутизатор ищет соответствующий маршрут в таблице маршрутизации.</a:t>
            </a:r>
          </a:p>
          <a:p>
            <a:pPr lvl="2"/>
            <a:r>
              <a:rPr lang="ru-RU" altLang="en-US" sz="1050" dirty="0"/>
              <a:t>Таблица маршрутизации R1 содержит путь для сети 192.168.4.0/24.</a:t>
            </a:r>
          </a:p>
          <a:p>
            <a:pPr lvl="1"/>
            <a:endParaRPr lang="ru-RU" altLang="en-US" sz="1100" dirty="0"/>
          </a:p>
          <a:p>
            <a:endParaRPr lang="ru-RU" altLang="en-US" sz="1200" dirty="0"/>
          </a:p>
          <a:p>
            <a:pPr marL="142875" lvl="1" indent="0">
              <a:buNone/>
            </a:pPr>
            <a:endParaRPr lang="ru-RU" alt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8" y="939053"/>
            <a:ext cx="501993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76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Пересылка на следующий переход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224" y="847612"/>
            <a:ext cx="3993776" cy="3982571"/>
          </a:xfrm>
        </p:spPr>
        <p:txBody>
          <a:bodyPr/>
          <a:lstStyle/>
          <a:p>
            <a:r>
              <a:rPr lang="ru-RU" sz="1200" dirty="0" smtClean="0"/>
              <a:t>Когда маршрутизатор R1 получает кадр Ethernet от компьютера PC1, происходит следующее.</a:t>
            </a:r>
          </a:p>
          <a:p>
            <a:pPr lvl="1"/>
            <a:r>
              <a:rPr lang="ru-RU" sz="1100" dirty="0" smtClean="0"/>
              <a:t>Маршрут к сети 192.168.4.0/24, найденный маршрутизатором R1, содержит адрес следующего перехода 192.168.2.2 и выходной интерфейс FastEthernet 0/1. </a:t>
            </a:r>
          </a:p>
          <a:p>
            <a:pPr lvl="1"/>
            <a:r>
              <a:rPr lang="ru-RU" sz="1100" dirty="0" smtClean="0"/>
              <a:t>Это означает, что пакет IPv4 требуется инкапсулировать в новый кадр Ethernet с целевым MAC-адресом IPv4-адреса маршрутизатора следующего перехода, 192.168.2.2.</a:t>
            </a:r>
          </a:p>
          <a:p>
            <a:pPr lvl="1"/>
            <a:r>
              <a:rPr lang="ru-RU" sz="1100" dirty="0" smtClean="0"/>
              <a:t>Так как выходной интерфейс находится в сети Ethernet, маршрутизатор R1 должен преобразовать адрес IPv4 следующего </a:t>
            </a:r>
            <a:r>
              <a:rPr lang="ru-RU" sz="1100" smtClean="0"/>
              <a:t>перехода в целевой </a:t>
            </a:r>
            <a:r>
              <a:rPr lang="ru-RU" sz="1100" dirty="0" smtClean="0"/>
              <a:t>MAC-адрес с помощью ARP при условии, что он отсутствует в кэше ARP.</a:t>
            </a:r>
          </a:p>
          <a:p>
            <a:pPr lvl="1"/>
            <a:r>
              <a:rPr lang="ru-RU" sz="1100" dirty="0" smtClean="0"/>
              <a:t>Когда маршрутизатор R1 получает MAC-адрес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для следующего перехода, кадр Ethernet пересылается из интерфейса FastEthernet 0/1 маршрутизатора R1.</a:t>
            </a:r>
          </a:p>
          <a:p>
            <a:pPr lvl="1"/>
            <a:endParaRPr lang="ru-RU" altLang="en-US" dirty="0"/>
          </a:p>
          <a:p>
            <a:endParaRPr lang="ru-RU" altLang="en-US" dirty="0"/>
          </a:p>
          <a:p>
            <a:pPr marL="142875" lvl="1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8" y="939053"/>
            <a:ext cx="501993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212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t/>
            </a:r>
            <a:br/>
            <a:r>
              <a:rPr lang="ru-RU" smtClean="0"/>
              <a:t>Маршрутизация пакетов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0832" y="798944"/>
            <a:ext cx="3823168" cy="4154090"/>
          </a:xfrm>
        </p:spPr>
        <p:txBody>
          <a:bodyPr/>
          <a:lstStyle/>
          <a:p>
            <a:r>
              <a:rPr lang="ru-RU" sz="1400" dirty="0" smtClean="0"/>
              <a:t>Маршрутизатор R2 проверяет целевой MAC-адрес. Так как он соответствует MAC-адресу принимающего интерфейса, маршрутизатор R2 копирует кадр в свой буфер.</a:t>
            </a:r>
          </a:p>
          <a:p>
            <a:r>
              <a:rPr lang="ru-RU" sz="1400" dirty="0" smtClean="0"/>
              <a:t>R2 определяет, что этот кадр содержит пакет IPv4 в части данных кадра.</a:t>
            </a:r>
          </a:p>
          <a:p>
            <a:r>
              <a:rPr lang="ru-RU" sz="1400" dirty="0" smtClean="0"/>
              <a:t>Маршрутизатор R2 деинкапсулирует кадр Ethernet.</a:t>
            </a:r>
          </a:p>
          <a:p>
            <a:r>
              <a:rPr lang="ru-RU" sz="1400" dirty="0" smtClean="0"/>
              <a:t>Так как целевой IP-адрес </a:t>
            </a:r>
            <a:r>
              <a:rPr lang="ru-RU" sz="1400" smtClean="0"/>
              <a:t>находится в другой </a:t>
            </a:r>
            <a:r>
              <a:rPr lang="ru-RU" sz="1400" dirty="0" smtClean="0"/>
              <a:t>сети, в таблице маршрутизации выполняется поиск соответствующего маршрута для целевого адреса IPv4.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6" y="1061758"/>
            <a:ext cx="5168646" cy="22669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3764" y="3430157"/>
            <a:ext cx="4823010" cy="10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Процесс, приведенный справа, описывает, что происходит, когда маршрутизатор R2 получает на свой интерфейс FA0/0 кадр, который нужно переадресовать на маршрутизатор R3.</a:t>
            </a:r>
          </a:p>
          <a:p>
            <a:pPr marL="142875" lvl="1" indent="0">
              <a:buFont typeface="Arial" charset="0"/>
              <a:buNone/>
            </a:pPr>
            <a:endParaRPr lang="ru-RU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89490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7418068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Маршрутизация пакетов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0832" y="811530"/>
            <a:ext cx="3823168" cy="4071276"/>
          </a:xfrm>
        </p:spPr>
        <p:txBody>
          <a:bodyPr/>
          <a:lstStyle/>
          <a:p>
            <a:r>
              <a:rPr lang="ru-RU" sz="1200" dirty="0" smtClean="0"/>
              <a:t>Таблица маршрутизации R2 содержит маршрут к сети 192.168.4.0/24 с адресом IPv4 следующего перехода 192.168.3.2, а также последовательный выходной интерфейс Serial 0/0/0. </a:t>
            </a:r>
          </a:p>
          <a:p>
            <a:r>
              <a:rPr lang="ru-RU" sz="1200" dirty="0" smtClean="0"/>
              <a:t>Так как выходной интерфейс не </a:t>
            </a:r>
            <a:r>
              <a:rPr lang="ru-RU" sz="1200" smtClean="0"/>
              <a:t>находится в сети </a:t>
            </a:r>
            <a:r>
              <a:rPr lang="ru-RU" sz="1200" dirty="0" smtClean="0"/>
              <a:t>Ethernet, маршрутизатор R2 не должен преобразовывать адрес IPv4 следующего перехода в целевой MAC-адрес.</a:t>
            </a:r>
          </a:p>
          <a:p>
            <a:r>
              <a:rPr lang="ru-RU" sz="1200" dirty="0" smtClean="0"/>
              <a:t>Пакет IPv4 инкапсулируется в новый кадр канала передачи данных, используемого выходным интерфейсом, и отправляется из последовательного выходного интерфейса 0/0/0.</a:t>
            </a:r>
          </a:p>
          <a:p>
            <a:r>
              <a:rPr lang="ru-RU" sz="1200" dirty="0" smtClean="0"/>
              <a:t>Поскольку на последовательных интерфейсах нет MAC-адресов, маршрутизатор R2 устанавливает канальный адрес назначения равным широковещательному адресу.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6" y="1429311"/>
            <a:ext cx="5168646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3285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Коммутация пакетов между сетями</a:t>
            </a:r>
            <a:r>
              <a:t/>
            </a:r>
            <a:br/>
            <a:r>
              <a:rPr lang="ru-RU" smtClean="0"/>
              <a:t>Достижение места назначения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2" y="773188"/>
            <a:ext cx="3886198" cy="4065286"/>
          </a:xfrm>
        </p:spPr>
        <p:txBody>
          <a:bodyPr/>
          <a:lstStyle/>
          <a:p>
            <a:r>
              <a:rPr lang="ru-RU" sz="1200" dirty="0" smtClean="0"/>
              <a:t>Маршрутизатор R3 копирует в свой буфер кадр канала передачи данных по протоколу PPP.</a:t>
            </a:r>
          </a:p>
          <a:p>
            <a:r>
              <a:rPr lang="ru-RU" altLang="en-US" sz="1200" dirty="0"/>
              <a:t>Маршрутизатор R3 деинкапсулирует кадр канала передачи данных PPP.</a:t>
            </a:r>
          </a:p>
          <a:p>
            <a:r>
              <a:rPr lang="ru-RU" altLang="en-US" sz="1200" dirty="0"/>
              <a:t>Маршрутизатор R3 ищет в таблице маршрутизации IPv4-адрес места назначения пакета.</a:t>
            </a:r>
          </a:p>
          <a:p>
            <a:r>
              <a:rPr lang="ru-RU" altLang="en-US" sz="1200" dirty="0"/>
              <a:t>Так как сеть назначения подключена непосредственно к маршрутизатору R3, пакет может быть отправлен напрямую, без необходимости отправки на другой маршрутизатор.</a:t>
            </a:r>
          </a:p>
          <a:p>
            <a:r>
              <a:rPr lang="ru-RU" altLang="en-US" sz="1200" dirty="0"/>
              <a:t>Так как выходной интерфейс является сетью Ethernet, подключенной напрямую, маршрутизатор R3 должен преобразовать адрес IPv4 места назначения пакета в целевой MAC-адрес, найдя его в кэше ARP или отправив ARP-запрос.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51" y="1159249"/>
            <a:ext cx="5051991" cy="20002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0977" y="3376262"/>
            <a:ext cx="5076824" cy="9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200" dirty="0"/>
              <a:t>Процесс, приведенный справа, описывает, что происходит, когда маршрутизатор R3 получает кадр </a:t>
            </a:r>
            <a:r>
              <a:rPr lang="ru-RU" altLang="en-US" sz="1200" dirty="0" smtClean="0"/>
              <a:t>в своем </a:t>
            </a:r>
            <a:r>
              <a:rPr lang="ru-RU" altLang="en-US" sz="1200" dirty="0"/>
              <a:t>последовательном интерфейсе.</a:t>
            </a:r>
          </a:p>
        </p:txBody>
      </p:sp>
    </p:spTree>
    <p:extLst>
      <p:ext uri="{BB962C8B-B14F-4D97-AF65-F5344CB8AC3E}">
        <p14:creationId xmlns:p14="http://schemas.microsoft.com/office/powerpoint/2010/main" xmlns="" val="2014894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Определение пути</a:t>
            </a:r>
            <a:r>
              <a:t/>
            </a:r>
            <a:br/>
            <a:r>
              <a:rPr lang="ru-RU" smtClean="0"/>
              <a:t>Решения о выборе маршрута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837" y="594360"/>
            <a:ext cx="4276164" cy="4269871"/>
          </a:xfrm>
        </p:spPr>
        <p:txBody>
          <a:bodyPr/>
          <a:lstStyle/>
          <a:p>
            <a:r>
              <a:rPr lang="ru-RU" sz="1400" dirty="0" smtClean="0"/>
              <a:t>Основная функция маршрутизатора заключается в определении оптимального пути для отправки пакетов. </a:t>
            </a:r>
          </a:p>
          <a:p>
            <a:r>
              <a:rPr lang="ru-RU" sz="1400" dirty="0" smtClean="0"/>
              <a:t>Поиск в таблице маршрутизации приводит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к одному из следующих трех результатов.</a:t>
            </a:r>
          </a:p>
          <a:p>
            <a:pPr lvl="1"/>
            <a:r>
              <a:rPr lang="ru-RU" sz="1300" dirty="0" smtClean="0"/>
              <a:t>Напрямую подключенная сеть — если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IP-адрес назначения относится к сети,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которая подключена непосредственно к маршрутизатору, пакет пересылается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из этого интерфейса.</a:t>
            </a:r>
          </a:p>
          <a:p>
            <a:pPr lvl="1"/>
            <a:r>
              <a:rPr lang="ru-RU" sz="1300" dirty="0" smtClean="0"/>
              <a:t>Удаленная сеть — если IP-адрес назначения пакета принадлежит удаленной сети, пакет пересылается на другой маршрутизатор. </a:t>
            </a:r>
          </a:p>
          <a:p>
            <a:pPr lvl="1"/>
            <a:r>
              <a:rPr lang="ru-RU" sz="1300" dirty="0" smtClean="0"/>
              <a:t>Маршрут не определен — если IP-адрес назначения не принадлежит подключенной сети или отсутствует в таблице маршрутизации, пакет отправляется на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«шлюз последней надежды».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1" y="846604"/>
            <a:ext cx="46806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151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23529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75043780"/>
              </p:ext>
            </p:extLst>
          </p:nvPr>
        </p:nvGraphicFramePr>
        <p:xfrm>
          <a:off x="457291" y="1122082"/>
          <a:ext cx="8229418" cy="2425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75276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1.2.2.6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Сопоставление административного расстояния до источника маршрута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1.3.1.4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Интерпретация содержимого записи в таблице маршрутизации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1.3.2.3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интерфейсов с прямым подключением на маршрутизаторе R2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1.3.2.5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Исследование маршрутов с прямым подключением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1.3.3.2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статического маршрута по умолчанию на R1 (рис. 3)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1.3.3.2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статического маршрута по умолчанию на R2 (рис. 4)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1.4.1.1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Мы действительно могли бы использовать карту!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78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Определение пути</a:t>
            </a:r>
            <a:r>
              <a:t/>
            </a:r>
            <a:br/>
            <a:r>
              <a:rPr lang="ru-RU" smtClean="0"/>
              <a:t>Оптимальный путь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090" y="537210"/>
            <a:ext cx="4994910" cy="4215204"/>
          </a:xfrm>
        </p:spPr>
        <p:txBody>
          <a:bodyPr/>
          <a:lstStyle/>
          <a:p>
            <a:r>
              <a:rPr lang="ru-RU" altLang="en-US" sz="1200" dirty="0"/>
              <a:t>Определение оптимального пути к сети назначения подразумевает оценку нескольких путей и выбор оптимального или кратчайшего пути для достижения этой сети.</a:t>
            </a:r>
          </a:p>
          <a:p>
            <a:r>
              <a:rPr lang="ru-RU" altLang="en-US" sz="1200" dirty="0"/>
              <a:t>Оптимальный путь выбирается исходя из метрики или значения, которое используется протоколом маршрутизации</a:t>
            </a:r>
            <a:r>
              <a:rPr lang="ru-RU" altLang="en-US" sz="1200" dirty="0" smtClean="0"/>
              <a:t>. </a:t>
            </a:r>
            <a:endParaRPr lang="ru-RU" altLang="en-US" sz="1200" dirty="0"/>
          </a:p>
          <a:p>
            <a:r>
              <a:rPr lang="ru-RU" altLang="en-US" sz="1200" dirty="0"/>
              <a:t>Наиболее оптимальным путем к сети является </a:t>
            </a:r>
            <a:r>
              <a:rPr lang="ru-RU" altLang="en-US" sz="1200"/>
              <a:t>путь </a:t>
            </a:r>
            <a:r>
              <a:rPr lang="ru-RU" altLang="en-US" sz="1200" smtClean="0"/>
              <a:t>с наименьшей </a:t>
            </a:r>
            <a:r>
              <a:rPr lang="ru-RU" altLang="en-US" sz="1200" dirty="0"/>
              <a:t>метрикой. Метрика — это значение, используемое для измерения расстояния до заданной сети.</a:t>
            </a:r>
          </a:p>
          <a:p>
            <a:r>
              <a:rPr lang="ru-RU" altLang="en-US" sz="1200" dirty="0"/>
              <a:t>Каждый протокол динамической маршрутизации использует собственные правила и показатели для создания и обновления таблиц маршрутизации</a:t>
            </a:r>
            <a:r>
              <a:rPr lang="ru-RU" altLang="en-US" sz="1200" dirty="0" smtClean="0"/>
              <a:t>. Например</a:t>
            </a:r>
            <a:r>
              <a:rPr lang="ru-RU" altLang="en-US" sz="1200" dirty="0"/>
              <a:t>:</a:t>
            </a:r>
          </a:p>
          <a:p>
            <a:pPr lvl="1"/>
            <a:r>
              <a:rPr lang="ru-RU" altLang="en-US" sz="1100" dirty="0"/>
              <a:t>протокол маршрутной информации (RIP) — количество переходов;</a:t>
            </a:r>
          </a:p>
          <a:p>
            <a:pPr lvl="1"/>
            <a:r>
              <a:rPr lang="ru-RU" altLang="en-US" sz="1100" dirty="0"/>
              <a:t>протокол выбора кратчайшего пути (OSPF) — метрику Cisco, основанную на суммарной пропускной способности от источника до места назначения;</a:t>
            </a:r>
          </a:p>
          <a:p>
            <a:pPr lvl="1"/>
            <a:r>
              <a:rPr lang="ru-RU" altLang="en-US" sz="1100" dirty="0"/>
              <a:t>усовершенствованный внутренний протокол маршрутизации шлюзов (EIGRP) — пропускную способность, задержку, </a:t>
            </a:r>
            <a:r>
              <a:rPr lang="ru-RU" altLang="en-US" sz="1100"/>
              <a:t>нагрузку </a:t>
            </a:r>
            <a:r>
              <a:rPr lang="ru-RU" altLang="en-US" sz="1100" smtClean="0"/>
              <a:t>и надежность</a:t>
            </a:r>
            <a:r>
              <a:rPr lang="ru-RU" altLang="en-US" sz="11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02" y="912999"/>
            <a:ext cx="3651983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351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Определение пути</a:t>
            </a:r>
            <a:r>
              <a:t/>
            </a:r>
            <a:br/>
            <a:r>
              <a:rPr lang="ru-RU" smtClean="0"/>
              <a:t>Распределение нагрузки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833" y="902970"/>
            <a:ext cx="5196167" cy="3982180"/>
          </a:xfrm>
        </p:spPr>
        <p:txBody>
          <a:bodyPr/>
          <a:lstStyle/>
          <a:p>
            <a:r>
              <a:rPr lang="ru-RU" sz="1300" dirty="0" smtClean="0"/>
              <a:t>Если маршрутизатор имеет несколько путей с идентичными показателями к одной и той же сети назначения, он будет перенаправлять пакеты, равномерно загружая эти пути. </a:t>
            </a:r>
          </a:p>
          <a:p>
            <a:r>
              <a:rPr lang="ru-RU" sz="1300" dirty="0" smtClean="0"/>
              <a:t>Таблица маршрутизации содержит одну сеть назначения, но несколько выходных интерфейсов — по одному для каждого пути с равной стоимостью. Это называется распределением нагрузки с равной стоимостью.</a:t>
            </a:r>
          </a:p>
          <a:p>
            <a:r>
              <a:rPr lang="ru-RU" sz="1300" dirty="0" smtClean="0"/>
              <a:t>При правильной конфигурации распределение нагрузки может повысить эффективность и производительность сети. </a:t>
            </a:r>
          </a:p>
          <a:p>
            <a:r>
              <a:rPr lang="ru-RU" sz="1300" dirty="0" smtClean="0"/>
              <a:t>Распределение нагрузки с равной стоимостью можно настроить на использование как динамических протоколов маршрутизации, так и статических маршрутов.</a:t>
            </a:r>
          </a:p>
          <a:p>
            <a:r>
              <a:rPr lang="ru-RU" sz="1300" dirty="0" smtClean="0"/>
              <a:t>Протокол EIGRP поддерживает распределение </a:t>
            </a:r>
            <a:r>
              <a:rPr lang="ru-RU" sz="1300" smtClean="0"/>
              <a:t>нагрузки с неравной </a:t>
            </a:r>
            <a:r>
              <a:rPr lang="ru-RU" sz="1300" dirty="0" smtClean="0"/>
              <a:t>стоимостью.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86" y="1001246"/>
            <a:ext cx="3613594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210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867834" cy="757551"/>
          </a:xfrm>
        </p:spPr>
        <p:txBody>
          <a:bodyPr/>
          <a:lstStyle/>
          <a:p>
            <a:r>
              <a:rPr lang="ru-RU" altLang="en-US" sz="1600" dirty="0"/>
              <a:t>Определение пути</a:t>
            </a:r>
            <a:r>
              <a:t/>
            </a:r>
            <a:br/>
            <a:r>
              <a:rPr lang="ru-RU" smtClean="0"/>
              <a:t>Административное расстояние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494" y="582929"/>
            <a:ext cx="4395505" cy="4137817"/>
          </a:xfrm>
        </p:spPr>
        <p:txBody>
          <a:bodyPr/>
          <a:lstStyle/>
          <a:p>
            <a:r>
              <a:rPr lang="ru-RU" sz="1400" dirty="0" smtClean="0"/>
              <a:t>Если маршрутизатор имеет несколько настроенных протоколов </a:t>
            </a:r>
            <a:r>
              <a:rPr lang="ru-RU" sz="1400" smtClean="0"/>
              <a:t>маршрутизации и статических </a:t>
            </a:r>
            <a:r>
              <a:rPr lang="ru-RU" sz="1400" dirty="0" smtClean="0"/>
              <a:t>маршрутов, то в таблице маршрутизации может быть несколько источников маршрута для одной и той же сети назначения. </a:t>
            </a:r>
          </a:p>
          <a:p>
            <a:r>
              <a:rPr lang="ru-RU" sz="1400" dirty="0" smtClean="0"/>
              <a:t>Каждый протокол маршрутизации может выбирать разные пути к одной сети назначения. Каким образом маршрутизатор выбирает путь?</a:t>
            </a:r>
          </a:p>
          <a:p>
            <a:r>
              <a:rPr lang="ru-RU" sz="1400" dirty="0" smtClean="0"/>
              <a:t>В операционной системе Cisco IOS для определения маршрута и занесения </a:t>
            </a:r>
            <a:r>
              <a:rPr lang="ru-RU" sz="1400" smtClean="0"/>
              <a:t>его в таблицу </a:t>
            </a:r>
            <a:r>
              <a:rPr lang="ru-RU" sz="1400" dirty="0" smtClean="0"/>
              <a:t>IP-маршрутизации применяется так называемое административное расстояние (AD).</a:t>
            </a:r>
          </a:p>
          <a:p>
            <a:r>
              <a:rPr lang="ru-RU" sz="1400" dirty="0" smtClean="0"/>
              <a:t>Эта величина выражает надежность маршрута. Чем ниже значение AD, тем выше надежность.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7" y="891703"/>
            <a:ext cx="4611724" cy="28384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9344" y="3890513"/>
            <a:ext cx="4629150" cy="6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Какой источник маршрута более надежен, внутренний EIGRP или OSPF?</a:t>
            </a:r>
          </a:p>
        </p:txBody>
      </p:sp>
    </p:spTree>
    <p:extLst>
      <p:ext uri="{BB962C8B-B14F-4D97-AF65-F5344CB8AC3E}">
        <p14:creationId xmlns:p14="http://schemas.microsoft.com/office/powerpoint/2010/main" xmlns="" val="2792741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99069" cy="1802391"/>
          </a:xfrm>
        </p:spPr>
        <p:txBody>
          <a:bodyPr/>
          <a:lstStyle/>
          <a:p>
            <a:r>
              <a:rPr lang="ru-RU" smtClean="0"/>
              <a:t>1.3. Работа маршрутизатора</a:t>
            </a:r>
          </a:p>
        </p:txBody>
      </p:sp>
    </p:spTree>
    <p:extLst>
      <p:ext uri="{BB962C8B-B14F-4D97-AF65-F5344CB8AC3E}">
        <p14:creationId xmlns:p14="http://schemas.microsoft.com/office/powerpoint/2010/main" xmlns="" val="1574392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4554069" cy="757551"/>
          </a:xfrm>
        </p:spPr>
        <p:txBody>
          <a:bodyPr/>
          <a:lstStyle/>
          <a:p>
            <a:r>
              <a:rPr lang="ru-RU" altLang="en-US" sz="1600" dirty="0"/>
              <a:t>Анализ таблицы маршрутизации</a:t>
            </a:r>
            <a:r>
              <a:t/>
            </a:r>
            <a:br/>
            <a:r>
              <a:rPr lang="ru-RU" smtClean="0"/>
              <a:t>Таблица маршрутизации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578" y="537210"/>
            <a:ext cx="4097421" cy="4080958"/>
          </a:xfrm>
        </p:spPr>
        <p:txBody>
          <a:bodyPr/>
          <a:lstStyle/>
          <a:p>
            <a:r>
              <a:rPr lang="ru-RU" sz="1300" dirty="0" smtClean="0"/>
              <a:t>В таблице маршрутизации маршрутизатора хранится следующая информация:</a:t>
            </a:r>
          </a:p>
          <a:p>
            <a:pPr lvl="1"/>
            <a:r>
              <a:rPr lang="ru-RU" sz="1200" dirty="0" smtClean="0"/>
              <a:t>Подключенные напрямую маршруты — сведения о них передают активные интерфейсы маршрутизатора.</a:t>
            </a:r>
          </a:p>
          <a:p>
            <a:pPr lvl="1"/>
            <a:r>
              <a:rPr lang="ru-RU" sz="1200" dirty="0" smtClean="0"/>
              <a:t>Удаленные маршруты — это удаленные сети, подключенные к другим маршрутизаторам, сведения о которых поступают от протоколов динамической маршрутизации или задаются статически.</a:t>
            </a:r>
          </a:p>
          <a:p>
            <a:pPr lvl="0">
              <a:buClr>
                <a:srgbClr val="58585B"/>
              </a:buClr>
            </a:pPr>
            <a:r>
              <a:rPr lang="ru-RU" sz="1300" dirty="0" smtClean="0"/>
              <a:t>Таблица маршрутизации представляет собой файл данных в ОЗУ, используемый для хранения информации о сетях, подключенных напрямую, и удаленных сетях. </a:t>
            </a:r>
          </a:p>
          <a:p>
            <a:pPr lvl="0">
              <a:buClr>
                <a:srgbClr val="58585B"/>
              </a:buClr>
            </a:pPr>
            <a:r>
              <a:rPr lang="ru-RU" sz="1300" dirty="0" smtClean="0"/>
              <a:t>Таблица маршрутизации содержит ассоциации следующих переходов для удаленных сетей. Ассоциация сообщает маршрутизатору, какой должен быть следующий переход для сети назначения. </a:t>
            </a:r>
          </a:p>
          <a:p>
            <a:pPr marL="142875" lvl="1" indent="0">
              <a:buNone/>
            </a:pPr>
            <a:endParaRPr lang="ru-RU" altLang="en-US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0" y="1086274"/>
            <a:ext cx="484754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9067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7360918" cy="757551"/>
          </a:xfrm>
        </p:spPr>
        <p:txBody>
          <a:bodyPr/>
          <a:lstStyle/>
          <a:p>
            <a:r>
              <a:rPr lang="ru-RU" altLang="en-US" sz="1600" dirty="0"/>
              <a:t>Анализ таблицы маршрутизации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Источники таблицы маршрутизации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211" y="662940"/>
            <a:ext cx="4032000" cy="4072098"/>
          </a:xfrm>
        </p:spPr>
        <p:txBody>
          <a:bodyPr/>
          <a:lstStyle/>
          <a:p>
            <a:r>
              <a:rPr lang="ru-RU" altLang="en-US" sz="1100" dirty="0"/>
              <a:t>На маршрутизаторе Cisco для отображения таблицы маршрутизации IPv4 может использоваться команда </a:t>
            </a:r>
            <a:r>
              <a:rPr lang="ru-RU" altLang="en-US" sz="1100" b="1" dirty="0"/>
              <a:t>show ip route</a:t>
            </a:r>
            <a:r>
              <a:rPr lang="ru-RU" altLang="en-US" sz="1100" dirty="0"/>
              <a:t>.</a:t>
            </a:r>
          </a:p>
          <a:p>
            <a:r>
              <a:rPr lang="ru-RU" altLang="en-US" sz="1100" dirty="0"/>
              <a:t>В таблице маршрутизации имеется дополнительная информация </a:t>
            </a:r>
            <a:r>
              <a:rPr lang="ru-RU" altLang="en-US" sz="1100" dirty="0" smtClean="0"/>
              <a:t>о маршруте</a:t>
            </a:r>
            <a:r>
              <a:rPr lang="ru-RU" altLang="en-US" sz="1100" dirty="0"/>
              <a:t>, в том числе как был получен маршрут, сколько времени маршрут находится в таблице, из какого интерфейса должна выполняться отправка для достижения места назначения.</a:t>
            </a:r>
          </a:p>
          <a:p>
            <a:r>
              <a:rPr lang="ru-RU" altLang="en-US" sz="1100" dirty="0"/>
              <a:t>Источники записей таблицы маршрутизации идентифицируются по коду:</a:t>
            </a:r>
          </a:p>
          <a:p>
            <a:pPr lvl="1"/>
            <a:r>
              <a:rPr lang="ru-RU" altLang="en-US" sz="1050" dirty="0"/>
              <a:t>L — интерфейсы локальных маршрутов;</a:t>
            </a:r>
          </a:p>
          <a:p>
            <a:pPr lvl="1"/>
            <a:r>
              <a:rPr lang="ru-RU" altLang="en-US" sz="1050" dirty="0"/>
              <a:t>C — интерфейсы прямого подключения;</a:t>
            </a:r>
          </a:p>
          <a:p>
            <a:pPr lvl="1"/>
            <a:r>
              <a:rPr lang="ru-RU" altLang="en-US" sz="1050" dirty="0"/>
              <a:t>S — статические маршруты;</a:t>
            </a:r>
          </a:p>
          <a:p>
            <a:pPr lvl="1"/>
            <a:r>
              <a:rPr lang="ru-RU" altLang="en-US" sz="1050" dirty="0"/>
              <a:t>D — полученные динамически от другого маршрутизатора с помощью протокола маршрутизации EIGRP</a:t>
            </a:r>
            <a:r>
              <a:rPr lang="ru-RU" altLang="en-US" sz="1050" dirty="0" smtClean="0"/>
              <a:t>; </a:t>
            </a:r>
            <a:endParaRPr lang="ru-RU" altLang="en-US" sz="1050" dirty="0"/>
          </a:p>
          <a:p>
            <a:pPr lvl="1"/>
            <a:r>
              <a:rPr lang="ru-RU" altLang="en-US" sz="1050" dirty="0"/>
              <a:t>O — полученные динамически от другого маршрутизатора с помощью протокола маршрутизации OSPF.</a:t>
            </a:r>
          </a:p>
          <a:p>
            <a:endParaRPr lang="ru-RU" alt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4" y="989896"/>
            <a:ext cx="4890104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992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600" dirty="0"/>
              <a:t>Анализ таблицы маршрутизации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Записи о маршрутизации к удаленным сетям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854" y="798944"/>
            <a:ext cx="4194145" cy="4271105"/>
          </a:xfrm>
        </p:spPr>
        <p:txBody>
          <a:bodyPr/>
          <a:lstStyle/>
          <a:p>
            <a:r>
              <a:rPr lang="ru-RU" sz="1200" dirty="0" smtClean="0"/>
              <a:t>Необходимо уметь интерпретировать содержимое таблиц маршрутизации IPv4 и IPv6. На рисунке слева показаны ключевые сведения о маршруте к удаленной сети 10.1.1.0.</a:t>
            </a:r>
          </a:p>
          <a:p>
            <a:pPr lvl="1"/>
            <a:r>
              <a:rPr lang="ru-RU" altLang="en-US" sz="1100" dirty="0"/>
              <a:t>Источник маршрута определяет, каким способом был получен маршрут.</a:t>
            </a:r>
          </a:p>
          <a:p>
            <a:pPr lvl="1"/>
            <a:r>
              <a:rPr lang="ru-RU" altLang="en-US" sz="1100" dirty="0"/>
              <a:t>Сеть назначения — адрес удаленной сети.</a:t>
            </a:r>
          </a:p>
          <a:p>
            <a:pPr lvl="1"/>
            <a:r>
              <a:rPr lang="ru-RU" altLang="en-US" sz="1100" dirty="0"/>
              <a:t>Административное расстояние — надежность маршрута.</a:t>
            </a:r>
          </a:p>
          <a:p>
            <a:pPr lvl="1"/>
            <a:r>
              <a:rPr lang="ru-RU" altLang="en-US" sz="1100" dirty="0"/>
              <a:t>Метрика — значение, назначенное для достижения удаленной сети; чем меньше, тем лучше.</a:t>
            </a:r>
          </a:p>
          <a:p>
            <a:pPr lvl="1"/>
            <a:r>
              <a:rPr lang="ru-RU" altLang="en-US" sz="1100" dirty="0"/>
              <a:t>Следующий переход — адрес IPv4 следующего маршрутизатора, на который следует переслать пакет.</a:t>
            </a:r>
          </a:p>
          <a:p>
            <a:pPr lvl="1"/>
            <a:r>
              <a:rPr lang="ru-RU" altLang="en-US" sz="1100" dirty="0"/>
              <a:t>Временная метка маршрута — время, </a:t>
            </a:r>
            <a:r>
              <a:rPr lang="ru-RU" altLang="en-US" sz="1100"/>
              <a:t>прошедшее </a:t>
            </a:r>
            <a:r>
              <a:rPr lang="ru-RU" altLang="en-US" sz="1100" smtClean="0"/>
              <a:t>с момента </a:t>
            </a:r>
            <a:r>
              <a:rPr lang="ru-RU" altLang="en-US" sz="1100" dirty="0"/>
              <a:t>получения маршрута.</a:t>
            </a:r>
          </a:p>
          <a:p>
            <a:pPr lvl="1"/>
            <a:r>
              <a:rPr lang="ru-RU" altLang="en-US" sz="1100" dirty="0"/>
              <a:t>Исходящий интерфейс — выходной интерфейс, из которого должен пересылаться пакет.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9" y="798944"/>
            <a:ext cx="48069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09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" y="41393"/>
            <a:ext cx="7315198" cy="757551"/>
          </a:xfrm>
        </p:spPr>
        <p:txBody>
          <a:bodyPr/>
          <a:lstStyle/>
          <a:p>
            <a:r>
              <a:rPr lang="ru-RU" altLang="en-US" sz="1600" dirty="0"/>
              <a:t>Подключенные напрямую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Интерфейсы прямого подключения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623" y="834390"/>
            <a:ext cx="4205377" cy="3789467"/>
          </a:xfrm>
        </p:spPr>
        <p:txBody>
          <a:bodyPr/>
          <a:lstStyle/>
          <a:p>
            <a:r>
              <a:rPr lang="ru-RU" sz="1300" dirty="0" smtClean="0"/>
              <a:t>Как показано на рисунке, новый маршрутизатор без настроенных интерфейсов имеет пустую таблицу маршрутизации.</a:t>
            </a:r>
          </a:p>
          <a:p>
            <a:r>
              <a:rPr lang="ru-RU" sz="1300" dirty="0" smtClean="0"/>
              <a:t>Перед тем, как состояние интерфейса будет изменено на up/up и будет добавлено в таблицу маршрутизации IPv4, интерфейс должен:</a:t>
            </a:r>
          </a:p>
          <a:p>
            <a:pPr lvl="1"/>
            <a:r>
              <a:rPr lang="ru-RU" altLang="en-US" sz="1200" dirty="0"/>
              <a:t>получить допустимый IPv4- или IPv6-адрес;</a:t>
            </a:r>
          </a:p>
          <a:p>
            <a:pPr lvl="1"/>
            <a:r>
              <a:rPr lang="ru-RU" altLang="en-US" sz="1200" dirty="0"/>
              <a:t>быть активирован с помощью команды no shutdown;</a:t>
            </a:r>
          </a:p>
          <a:p>
            <a:pPr lvl="1"/>
            <a:r>
              <a:rPr lang="ru-RU" altLang="en-US" sz="1200" dirty="0"/>
              <a:t>получить несущий сигнал от другого устройства (маршрутизатора, коммутатора, хоста).</a:t>
            </a:r>
            <a:endParaRPr lang="ru-RU" altLang="en-US" sz="1100" dirty="0"/>
          </a:p>
          <a:p>
            <a:pPr lvl="0">
              <a:buClr>
                <a:srgbClr val="58585B"/>
              </a:buClr>
            </a:pPr>
            <a:r>
              <a:rPr lang="ru-RU" sz="1300" dirty="0" smtClean="0"/>
              <a:t>Когда интерфейс находится в рабочем состоянии, сеть этого интерфейса добавляется в таблицу маршрутизации как напрямую подключенная сеть.</a:t>
            </a:r>
            <a:endParaRPr lang="ru-RU" alt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65" y="924204"/>
            <a:ext cx="47233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496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Подключенные напрямую маршруты</a:t>
            </a:r>
            <a:r>
              <a:rPr dirty="0"/>
              <a:t/>
            </a:r>
            <a:br>
              <a:rPr dirty="0"/>
            </a:br>
            <a:r>
              <a:rPr lang="ru-RU" sz="2200" dirty="0" smtClean="0"/>
              <a:t>Записи таблицы маршрутизации о сетях, подключенных напрямую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62" y="903595"/>
            <a:ext cx="4198638" cy="3649211"/>
          </a:xfrm>
        </p:spPr>
        <p:txBody>
          <a:bodyPr/>
          <a:lstStyle/>
          <a:p>
            <a:r>
              <a:rPr lang="ru-RU" dirty="0" smtClean="0"/>
              <a:t>Начиная с версии IOS 15, активный интерфейс прямого подключения создает две записи в таблице маршрутизации, как показано на рисунке.</a:t>
            </a:r>
          </a:p>
          <a:p>
            <a:pPr lvl="1"/>
            <a:r>
              <a:rPr lang="ru-RU" dirty="0" smtClean="0"/>
              <a:t>Источник маршрута C обозначает маршрут как напрямую подключенную сеть.</a:t>
            </a:r>
          </a:p>
          <a:p>
            <a:pPr lvl="1"/>
            <a:r>
              <a:rPr lang="ru-RU" dirty="0" smtClean="0"/>
              <a:t>Источник маршрута L обозначает адрес IPv4, назначенный интерфейсу маршрутизатора.</a:t>
            </a:r>
          </a:p>
          <a:p>
            <a:pPr lvl="0">
              <a:buClr>
                <a:srgbClr val="58585B"/>
              </a:buClr>
            </a:pPr>
            <a:r>
              <a:rPr lang="ru-RU" dirty="0" smtClean="0"/>
              <a:t>Запись в таблице маршрутизации показывает сеть назначения,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а также выходной интерфейс для перенаправления пакетов в сеть назначения.</a:t>
            </a:r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00" y="923026"/>
            <a:ext cx="4706848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8733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560819" cy="757551"/>
          </a:xfrm>
        </p:spPr>
        <p:txBody>
          <a:bodyPr/>
          <a:lstStyle/>
          <a:p>
            <a:r>
              <a:rPr lang="ru-RU" altLang="en-US" sz="1600" dirty="0"/>
              <a:t>Подключенные напрямую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Примеры прямого подключения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287" y="942624"/>
            <a:ext cx="3722693" cy="3798108"/>
          </a:xfrm>
        </p:spPr>
        <p:txBody>
          <a:bodyPr/>
          <a:lstStyle/>
          <a:p>
            <a:r>
              <a:rPr lang="ru-RU" dirty="0" smtClean="0"/>
              <a:t>Если интерфейсы </a:t>
            </a:r>
            <a:r>
              <a:rPr lang="ru-RU" smtClean="0"/>
              <a:t>настраиваются с соответствующим </a:t>
            </a:r>
            <a:r>
              <a:rPr lang="ru-RU" dirty="0" smtClean="0"/>
              <a:t>IP-адресом и маской подсети и </a:t>
            </a:r>
            <a:r>
              <a:rPr lang="ru-RU" smtClean="0"/>
              <a:t>активируются с помощью </a:t>
            </a:r>
            <a:r>
              <a:rPr lang="ru-RU" dirty="0" smtClean="0"/>
              <a:t>команды </a:t>
            </a:r>
            <a:r>
              <a:rPr lang="ru-RU" altLang="en-US" b="1" dirty="0"/>
              <a:t>no shutdown</a:t>
            </a:r>
            <a:r>
              <a:rPr lang="ru-RU" dirty="0" smtClean="0"/>
              <a:t>, они будут автоматически добавлены в таблицу маршрутизации, как показано на рисунке слева.</a:t>
            </a:r>
          </a:p>
          <a:p>
            <a:r>
              <a:rPr lang="ru-RU" dirty="0" smtClean="0"/>
              <a:t>По мере добавления </a:t>
            </a:r>
            <a:r>
              <a:rPr lang="ru-RU" smtClean="0"/>
              <a:t>интерфейсов в таблицу </a:t>
            </a:r>
            <a:r>
              <a:rPr lang="ru-RU" dirty="0" smtClean="0"/>
              <a:t>маршрутизации автоматически вносятся новые записи о подключенных (C</a:t>
            </a:r>
            <a:r>
              <a:rPr lang="ru-RU" smtClean="0"/>
              <a:t>) и локальных </a:t>
            </a:r>
            <a:r>
              <a:rPr lang="ru-RU" dirty="0" smtClean="0"/>
              <a:t>(L) маршрутах.</a:t>
            </a:r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9" y="932820"/>
            <a:ext cx="482187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719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1 студенты должны выполнить проверочную работу на знание материала главы 1.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9608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6389369" cy="757551"/>
          </a:xfrm>
        </p:spPr>
        <p:txBody>
          <a:bodyPr/>
          <a:lstStyle/>
          <a:p>
            <a:r>
              <a:rPr lang="ru-RU" altLang="en-US" sz="1600" dirty="0"/>
              <a:t>Подключенные напрямую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Пример прямого подключения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565" y="663933"/>
            <a:ext cx="4032435" cy="4485737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dirty="0" smtClean="0"/>
              <a:t>На рисунке слева показаны этапы настройки интерфейсов прямого подключения на маршрутизаторе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R1 с указанными адресами IPv6.</a:t>
            </a:r>
          </a:p>
          <a:p>
            <a:pPr>
              <a:lnSpc>
                <a:spcPct val="95000"/>
              </a:lnSpc>
            </a:pPr>
            <a:r>
              <a:rPr lang="ru-RU" dirty="0" smtClean="0"/>
              <a:t>Команда </a:t>
            </a:r>
            <a:r>
              <a:rPr lang="ru-RU" altLang="en-US" b="1" dirty="0"/>
              <a:t>show ipv6 route</a:t>
            </a:r>
            <a:r>
              <a:rPr lang="ru-RU" dirty="0" smtClean="0"/>
              <a:t> используется для проверки того, внесены </a:t>
            </a:r>
            <a:r>
              <a:rPr lang="ru-RU" smtClean="0"/>
              <a:t>ли в таблицу </a:t>
            </a:r>
            <a:r>
              <a:rPr lang="ru-RU" dirty="0" smtClean="0"/>
              <a:t>маршрутизации IPv6 сети IPv6 и указанные адреса IPv6.</a:t>
            </a:r>
          </a:p>
          <a:p>
            <a:pPr lvl="1">
              <a:lnSpc>
                <a:spcPct val="95000"/>
              </a:lnSpc>
            </a:pPr>
            <a:r>
              <a:rPr lang="ru-RU" dirty="0" smtClean="0"/>
              <a:t>Буква C указывает, что это маршрут, подключенный напрямую.</a:t>
            </a:r>
          </a:p>
          <a:p>
            <a:pPr lvl="1">
              <a:lnSpc>
                <a:spcPct val="95000"/>
              </a:lnSpc>
            </a:pPr>
            <a:r>
              <a:rPr lang="ru-RU" dirty="0" smtClean="0"/>
              <a:t>Буква L указывает, что это локальный маршрут, но с IPv6, у него есть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префикс /128.</a:t>
            </a:r>
          </a:p>
          <a:p>
            <a:pPr>
              <a:lnSpc>
                <a:spcPct val="95000"/>
              </a:lnSpc>
            </a:pPr>
            <a:r>
              <a:rPr lang="ru-RU" dirty="0" smtClean="0"/>
              <a:t>Для проверки подключения можно использовать команду ping. Например:</a:t>
            </a:r>
          </a:p>
          <a:p>
            <a:pPr lvl="1">
              <a:lnSpc>
                <a:spcPct val="95000"/>
              </a:lnSpc>
            </a:pPr>
            <a:r>
              <a:rPr lang="ru-RU" dirty="0" smtClean="0"/>
              <a:t>ping 2001:db8:acad:3::2</a:t>
            </a:r>
          </a:p>
          <a:p>
            <a:pPr marL="0" indent="0">
              <a:lnSpc>
                <a:spcPct val="95000"/>
              </a:lnSpc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2" y="892796"/>
            <a:ext cx="465480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357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" y="41393"/>
            <a:ext cx="9144001" cy="757551"/>
          </a:xfrm>
        </p:spPr>
        <p:txBody>
          <a:bodyPr/>
          <a:lstStyle/>
          <a:p>
            <a:r>
              <a:rPr lang="ru-RU" altLang="en-US" sz="1600" dirty="0"/>
              <a:t>Подключенные напрямую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Packet Tracer. Изучение маршрутов с прямым подключением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17" y="798944"/>
            <a:ext cx="5549031" cy="41382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2579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634989" cy="757551"/>
          </a:xfrm>
        </p:spPr>
        <p:txBody>
          <a:bodyPr/>
          <a:lstStyle/>
          <a:p>
            <a:r>
              <a:rPr lang="ru-RU" altLang="en-US" sz="1600" dirty="0"/>
              <a:t>Статически определенные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Статические маршруты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839" y="635281"/>
            <a:ext cx="3933646" cy="3964999"/>
          </a:xfrm>
        </p:spPr>
        <p:txBody>
          <a:bodyPr/>
          <a:lstStyle/>
          <a:p>
            <a:r>
              <a:rPr lang="ru-RU" sz="1300" dirty="0" smtClean="0"/>
              <a:t>После настройки интерфейсов прямого подключения и добавления их в таблицу маршрутизации можно настраивать статическую или динамическую маршрутизацию.</a:t>
            </a:r>
          </a:p>
          <a:p>
            <a:r>
              <a:rPr lang="ru-RU" sz="1300" dirty="0" smtClean="0"/>
              <a:t>Статические маршруты настраиваются вручную и определяют точный путь между двумя сетевыми устройствами. </a:t>
            </a:r>
          </a:p>
          <a:p>
            <a:r>
              <a:rPr lang="ru-RU" sz="1300" dirty="0" smtClean="0"/>
              <a:t>При изменении топологии сети статические маршруты необходимо перенастраивать вручную.</a:t>
            </a:r>
          </a:p>
          <a:p>
            <a:r>
              <a:rPr lang="ru-RU" sz="1300" dirty="0" smtClean="0"/>
              <a:t>Преимущества статических маршрутов:</a:t>
            </a:r>
          </a:p>
          <a:p>
            <a:pPr lvl="1"/>
            <a:r>
              <a:rPr lang="ru-RU" sz="1200" dirty="0" smtClean="0"/>
              <a:t>повышенная информационная безопасность; </a:t>
            </a:r>
          </a:p>
          <a:p>
            <a:pPr lvl="1"/>
            <a:r>
              <a:rPr lang="ru-RU" sz="1200" dirty="0" smtClean="0"/>
              <a:t>эффективность расходования ресурсов — для вычисления и прокладки маршрута требуется меньшая пропускная </a:t>
            </a:r>
            <a:r>
              <a:rPr lang="ru-RU" sz="1200" smtClean="0"/>
              <a:t>способность и не </a:t>
            </a:r>
            <a:r>
              <a:rPr lang="ru-RU" sz="1200" dirty="0" smtClean="0"/>
              <a:t>используются циклы ЦП.</a:t>
            </a:r>
          </a:p>
          <a:p>
            <a:pPr lvl="1"/>
            <a:endParaRPr lang="ru-RU" altLang="en-US" sz="1200" dirty="0"/>
          </a:p>
          <a:p>
            <a:endParaRPr lang="ru-RU" altLang="en-US" sz="1400" dirty="0"/>
          </a:p>
          <a:p>
            <a:endParaRPr lang="ru-RU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0" y="798944"/>
            <a:ext cx="480955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441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6526529" cy="757551"/>
          </a:xfrm>
        </p:spPr>
        <p:txBody>
          <a:bodyPr/>
          <a:lstStyle/>
          <a:p>
            <a:r>
              <a:rPr lang="ru-RU" altLang="en-US" sz="1600" dirty="0"/>
              <a:t>Статически определенные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Статические маршруты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414" y="742950"/>
            <a:ext cx="4418948" cy="4400550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sz="1300" dirty="0" smtClean="0"/>
              <a:t>В таблице маршрутизации представлены два основных типа статических маршрутов:</a:t>
            </a:r>
          </a:p>
          <a:p>
            <a:pPr lvl="1">
              <a:buClr>
                <a:srgbClr val="58585B"/>
              </a:buClr>
            </a:pPr>
            <a:r>
              <a:rPr lang="ru-RU" sz="1200" dirty="0" smtClean="0"/>
              <a:t>статический маршрут в конкретную сеть;</a:t>
            </a:r>
          </a:p>
          <a:p>
            <a:pPr lvl="1"/>
            <a:r>
              <a:rPr lang="ru-RU" sz="1200" dirty="0" smtClean="0"/>
              <a:t>статический маршрут по умолчанию.</a:t>
            </a:r>
          </a:p>
          <a:p>
            <a:r>
              <a:rPr lang="ru-RU" sz="1300" dirty="0" smtClean="0"/>
              <a:t>Настройка статических маршрутов IPv4 выполняется с помощью следующей команды:</a:t>
            </a:r>
          </a:p>
          <a:p>
            <a:pPr lvl="1"/>
            <a:r>
              <a:rPr lang="ru-RU" altLang="en-US" sz="1200" b="1" dirty="0"/>
              <a:t>ip route</a:t>
            </a:r>
            <a:r>
              <a:rPr lang="ru-RU" sz="1200" dirty="0" smtClean="0"/>
              <a:t> network mask { </a:t>
            </a:r>
            <a:r>
              <a:rPr lang="ru-RU" altLang="en-US" sz="1200" i="1" dirty="0"/>
              <a:t>next-hop-ip</a:t>
            </a:r>
            <a:r>
              <a:rPr lang="ru-RU" sz="1200" dirty="0" smtClean="0"/>
              <a:t> | </a:t>
            </a:r>
            <a:r>
              <a:rPr lang="ru-RU" altLang="en-US" sz="1200" i="1" dirty="0"/>
              <a:t>exit-intf</a:t>
            </a:r>
            <a:r>
              <a:rPr lang="ru-RU" sz="1200" dirty="0" smtClean="0"/>
              <a:t> }</a:t>
            </a:r>
          </a:p>
          <a:p>
            <a:r>
              <a:rPr lang="ru-RU" sz="1300" dirty="0" smtClean="0"/>
              <a:t>Статический маршрут обозначается в таблице маршрутизации кодом S.</a:t>
            </a:r>
          </a:p>
          <a:p>
            <a:r>
              <a:rPr lang="ru-RU" sz="1300" dirty="0" smtClean="0"/>
              <a:t>Статический маршрут по умолчанию мало чем отличается от шлюза по умолчанию на ПК или хосте. Если в таблице маршрутизации отсутствует путь для сети назначения, статический маршрут по умолчанию задает выходную точку, которую следует использовать. Используйте команду</a:t>
            </a:r>
          </a:p>
          <a:p>
            <a:pPr lvl="1"/>
            <a:r>
              <a:rPr lang="ru-RU" altLang="en-US" sz="1200" b="1" dirty="0"/>
              <a:t>ip route </a:t>
            </a:r>
            <a:r>
              <a:rPr lang="ru-RU" sz="1200" dirty="0" smtClean="0"/>
              <a:t>0.0.0.0 0.0.0.0 { exit-intf | next-hop-ip }</a:t>
            </a:r>
            <a:endParaRPr lang="ru-RU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2" y="960401"/>
            <a:ext cx="4563252" cy="29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546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166359" cy="757551"/>
          </a:xfrm>
        </p:spPr>
        <p:txBody>
          <a:bodyPr/>
          <a:lstStyle/>
          <a:p>
            <a:r>
              <a:rPr lang="ru-RU" altLang="en-US" sz="1600" dirty="0"/>
              <a:t>Статически определенные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Примеры статического маршрута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704" y="381719"/>
            <a:ext cx="4080295" cy="4725536"/>
          </a:xfrm>
        </p:spPr>
        <p:txBody>
          <a:bodyPr/>
          <a:lstStyle/>
          <a:p>
            <a:r>
              <a:rPr lang="ru-RU" sz="1200" dirty="0" smtClean="0"/>
              <a:t>На рисунке слева показана конфигурация статического маршрута IPv4 по умолчанию на маршрутизаторе R1 для последовательного интерфейса Serial 0/0/0.</a:t>
            </a:r>
          </a:p>
          <a:p>
            <a:pPr lvl="1"/>
            <a:r>
              <a:rPr lang="ru-RU" sz="1200" dirty="0" smtClean="0"/>
              <a:t>Код S указывает, что это статический маршрут.</a:t>
            </a:r>
          </a:p>
          <a:p>
            <a:pPr lvl="1"/>
            <a:r>
              <a:rPr lang="ru-RU" sz="1200" dirty="0" smtClean="0"/>
              <a:t>Звездочка (*) указывает, что это хороший кандидат для маршрута по умолчанию.</a:t>
            </a:r>
          </a:p>
          <a:p>
            <a:pPr lvl="1"/>
            <a:r>
              <a:rPr lang="ru-RU" sz="1200" dirty="0" smtClean="0"/>
              <a:t>Обратите внимание, что этот маршрут был выбран как «шлюз последней надежды» (маршрут по умолчанию).</a:t>
            </a:r>
          </a:p>
          <a:p>
            <a:r>
              <a:rPr lang="ru-RU" sz="1200" dirty="0" smtClean="0"/>
              <a:t>Ниже приведены две настройки статических маршрутов от маршрутизатора R2 для достижения двух локальных сетей на маршрутизаторе R1.</a:t>
            </a:r>
          </a:p>
          <a:p>
            <a:pPr lvl="1"/>
            <a:r>
              <a:rPr lang="ru-RU" altLang="en-US" sz="1100" b="1" dirty="0"/>
              <a:t>ip route </a:t>
            </a:r>
            <a:r>
              <a:rPr lang="ru-RU" altLang="en-US" sz="1100" dirty="0"/>
              <a:t>192.168.10.0 255.255.255.0 s0/0/0</a:t>
            </a:r>
          </a:p>
          <a:p>
            <a:pPr lvl="1"/>
            <a:r>
              <a:rPr lang="ru-RU" altLang="en-US" sz="1100" b="1" dirty="0"/>
              <a:t>ip route </a:t>
            </a:r>
            <a:r>
              <a:rPr lang="ru-RU" altLang="en-US" sz="1100" dirty="0"/>
              <a:t>192.168.11.0 255.255.255.0 209.165.200.225</a:t>
            </a:r>
          </a:p>
          <a:p>
            <a:r>
              <a:rPr lang="ru-RU" sz="1200" dirty="0" smtClean="0"/>
              <a:t>Какой маршрут был настроен для использования выходного интерфейса?</a:t>
            </a:r>
          </a:p>
          <a:p>
            <a:r>
              <a:rPr lang="ru-RU" sz="1200" dirty="0" smtClean="0"/>
              <a:t>Отправляют ли они пакеты для этих сетей на один и тот же маршрутизатор?</a:t>
            </a:r>
          </a:p>
          <a:p>
            <a:endParaRPr lang="ru-RU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90" y="798944"/>
            <a:ext cx="4698363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93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829299" cy="757551"/>
          </a:xfrm>
        </p:spPr>
        <p:txBody>
          <a:bodyPr/>
          <a:lstStyle/>
          <a:p>
            <a:r>
              <a:rPr lang="ru-RU" altLang="en-US" sz="1600" dirty="0"/>
              <a:t>Статически определенные маршруты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Примеры статического маршрута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6784" y="626216"/>
            <a:ext cx="3597215" cy="4477109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1400" dirty="0" smtClean="0"/>
              <a:t>Чтобы настроить статический маршрут IPv6 по умолчанию, используйте команду глобальной настройки конфигурации </a:t>
            </a:r>
            <a:r>
              <a:rPr lang="ru-RU" altLang="en-US" sz="1400" b="1" dirty="0"/>
              <a:t>ipv6 route ::/0 </a:t>
            </a:r>
            <a:r>
              <a:rPr lang="ru-RU" sz="1400" dirty="0" smtClean="0"/>
              <a:t>[адрес-ipv6 | тип-интерфейса номер-интерфейса}:</a:t>
            </a:r>
          </a:p>
          <a:p>
            <a:pPr lvl="1">
              <a:lnSpc>
                <a:spcPct val="95000"/>
              </a:lnSpc>
            </a:pPr>
            <a:r>
              <a:rPr lang="ru-RU" altLang="en-US" sz="1200" b="1" dirty="0"/>
              <a:t>ipv6 route ::/0 s0/0/0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В отличие от статических маршрутов IPv4, звездочка (*) не отображается,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т. е. в таблице маршрутизации «шлюз последней надежды» явно не определен.</a:t>
            </a:r>
          </a:p>
          <a:p>
            <a:pPr>
              <a:lnSpc>
                <a:spcPct val="95000"/>
              </a:lnSpc>
            </a:pPr>
            <a:r>
              <a:rPr lang="ru-RU" sz="1400" dirty="0" smtClean="0"/>
              <a:t>Чтобы проверить установленные статические маршруты, используйте команду</a:t>
            </a:r>
            <a:r>
              <a:rPr lang="ru-RU" altLang="en-US" sz="1400" b="1" dirty="0"/>
              <a:t> show ipv6 route</a:t>
            </a:r>
            <a:r>
              <a:rPr lang="ru-RU" sz="1400" dirty="0" smtClean="0"/>
              <a:t>.</a:t>
            </a:r>
          </a:p>
          <a:p>
            <a:pPr>
              <a:lnSpc>
                <a:spcPct val="95000"/>
              </a:lnSpc>
            </a:pPr>
            <a:r>
              <a:rPr lang="ru-RU" sz="1400" dirty="0" smtClean="0"/>
              <a:t>Чтобы проверить подключение удаленной сети с маршрутизатора R1, используйте команду ping:</a:t>
            </a:r>
          </a:p>
          <a:p>
            <a:pPr lvl="1">
              <a:lnSpc>
                <a:spcPct val="95000"/>
              </a:lnSpc>
            </a:pPr>
            <a:r>
              <a:rPr lang="ru-RU" altLang="en-US" sz="1200" b="1" dirty="0"/>
              <a:t>ping</a:t>
            </a:r>
            <a:r>
              <a:rPr lang="ru-RU" sz="1200" dirty="0" smtClean="0"/>
              <a:t> 2001:0DB8:ACAD:4::1</a:t>
            </a:r>
          </a:p>
          <a:p>
            <a:pPr>
              <a:lnSpc>
                <a:spcPct val="95000"/>
              </a:lnSpc>
            </a:pPr>
            <a:endParaRPr lang="ru-RU" alt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6" y="798944"/>
            <a:ext cx="5213783" cy="19431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2780852"/>
            <a:ext cx="5646419" cy="182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400" dirty="0"/>
              <a:t>Как и в случае IPv4, статические маршруты для достижения конкретной удаленной сети настраиваются явно</a:t>
            </a:r>
            <a:r>
              <a:rPr lang="ru-RU" altLang="en-US" sz="1400" dirty="0" smtClean="0"/>
              <a:t>. Например</a:t>
            </a:r>
            <a:r>
              <a:rPr lang="ru-RU" altLang="en-US" sz="1400" dirty="0"/>
              <a:t>:</a:t>
            </a:r>
          </a:p>
          <a:p>
            <a:pPr lvl="1"/>
            <a:r>
              <a:rPr lang="ru-RU" altLang="en-US" sz="1200" b="1" dirty="0"/>
              <a:t>ipv6 route </a:t>
            </a:r>
            <a:r>
              <a:rPr lang="ru-RU" altLang="en-US" sz="1200" dirty="0"/>
              <a:t>2001:0DB8:ACAD:1::/64 2001:0Db8:ACAD:3::1</a:t>
            </a:r>
          </a:p>
          <a:p>
            <a:pPr lvl="1"/>
            <a:r>
              <a:rPr lang="ru-RU" altLang="en-US" sz="1200" b="1" dirty="0"/>
              <a:t>ipv6 route </a:t>
            </a:r>
            <a:r>
              <a:rPr lang="ru-RU" altLang="en-US" sz="1200" dirty="0"/>
              <a:t>2001:0DB8:ACAD:2::/64 s0/0/0</a:t>
            </a:r>
            <a:endParaRPr lang="ru-RU" altLang="en-US" dirty="0"/>
          </a:p>
          <a:p>
            <a:pPr lvl="0">
              <a:buClr>
                <a:srgbClr val="58585B"/>
              </a:buClr>
            </a:pPr>
            <a:r>
              <a:rPr lang="ru-RU" altLang="en-US" sz="1400" dirty="0"/>
              <a:t>Обратите внимание, что один из этих маршрутов использует выходной интерфейс, а другой — адрес следующего перехода.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1189704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4632384" cy="757551"/>
          </a:xfrm>
        </p:spPr>
        <p:txBody>
          <a:bodyPr/>
          <a:lstStyle/>
          <a:p>
            <a:r>
              <a:rPr lang="ru-RU" altLang="en-US" sz="1600" dirty="0"/>
              <a:t>Протоколы динамической маршрутизации</a:t>
            </a:r>
            <a:r>
              <a:t/>
            </a:r>
            <a:br/>
            <a:r>
              <a:rPr lang="ru-RU" smtClean="0"/>
              <a:t>Динамическая маршрутизация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586" y="393165"/>
            <a:ext cx="4054414" cy="3842619"/>
          </a:xfrm>
        </p:spPr>
        <p:txBody>
          <a:bodyPr/>
          <a:lstStyle/>
          <a:p>
            <a:r>
              <a:rPr lang="ru-RU" sz="1200" dirty="0" smtClean="0"/>
              <a:t>Протоколы динамической маршрутизации позволяют маршрутизаторам совместно использовать сведения о надежности и состоянии удаленных сетей.</a:t>
            </a:r>
          </a:p>
          <a:p>
            <a:r>
              <a:rPr lang="ru-RU" sz="1200" dirty="0" smtClean="0"/>
              <a:t>Вместо настройки статических маршрутов вручную протоколы динамической маршрутизации применяют сетевое обнаружение для обмена известной информацией о сетях с другими маршрутизаторами, использующими тот же протокол маршрутизации.</a:t>
            </a:r>
          </a:p>
          <a:p>
            <a:pPr lvl="1"/>
            <a:r>
              <a:rPr lang="ru-RU" sz="1100" dirty="0" smtClean="0"/>
              <a:t>Маршрутизаторы автоматически узнают об удаленных сетях от других маршрутизаторов.</a:t>
            </a:r>
          </a:p>
          <a:p>
            <a:pPr lvl="1"/>
            <a:r>
              <a:rPr lang="ru-RU" sz="1100" dirty="0" smtClean="0"/>
              <a:t>Эти сети, а также оптимальный путь к каждой из них добавляются в таблицу маршрутизации данного маршрутизатора. </a:t>
            </a:r>
          </a:p>
          <a:p>
            <a:r>
              <a:rPr lang="ru-RU" sz="1200" dirty="0" smtClean="0"/>
              <a:t>После завершения обмена и обновления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таблиц маршрутизации маршрутизаторы рассматриваются как конвергированные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(с сошедшейся таблицей маршрутизации).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После этого сети сохраняются в таблицах маршрутизации маршрутизаторов.</a:t>
            </a:r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8" y="884656"/>
            <a:ext cx="48527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752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5120639" cy="757551"/>
          </a:xfrm>
        </p:spPr>
        <p:txBody>
          <a:bodyPr/>
          <a:lstStyle/>
          <a:p>
            <a:r>
              <a:rPr lang="ru-RU" altLang="en-US" sz="1600" dirty="0"/>
              <a:t>Протоколы динамической маршрутизации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Протоколы маршрутизации IPv4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756" y="765810"/>
            <a:ext cx="3922374" cy="3759056"/>
          </a:xfrm>
        </p:spPr>
        <p:txBody>
          <a:bodyPr/>
          <a:lstStyle/>
          <a:p>
            <a:r>
              <a:rPr lang="ru-RU" sz="1200" dirty="0" smtClean="0"/>
              <a:t>Одно из главных преимуществ протоколов динамической маршрутизации перед статическими маршрутами — определение нового оптимального пути, если первоначальный путь стал непригоден. </a:t>
            </a:r>
          </a:p>
          <a:p>
            <a:r>
              <a:rPr lang="ru-RU" sz="1200" dirty="0" smtClean="0"/>
              <a:t>Протоколы динамической маршрутизации могут адаптироваться к изменениям топологии без участия сетевого администратора.</a:t>
            </a:r>
          </a:p>
          <a:p>
            <a:r>
              <a:rPr lang="ru-RU" sz="1200" dirty="0" smtClean="0"/>
              <a:t>Маршрутизаторы Cisco поддерживают различные протоколы динамической маршрутизации IPv4, в том числе:</a:t>
            </a:r>
          </a:p>
          <a:p>
            <a:pPr lvl="1"/>
            <a:r>
              <a:rPr lang="ru-RU" sz="1100" dirty="0" smtClean="0"/>
              <a:t>EIGRP</a:t>
            </a:r>
          </a:p>
          <a:p>
            <a:pPr lvl="1"/>
            <a:r>
              <a:rPr lang="ru-RU" sz="1100" dirty="0" smtClean="0"/>
              <a:t>OSPF</a:t>
            </a:r>
          </a:p>
          <a:p>
            <a:pPr lvl="1"/>
            <a:r>
              <a:rPr lang="ru-RU" sz="1100" dirty="0" smtClean="0"/>
              <a:t>IS-IS</a:t>
            </a:r>
          </a:p>
          <a:p>
            <a:pPr lvl="1"/>
            <a:r>
              <a:rPr lang="ru-RU" sz="1100" dirty="0" smtClean="0"/>
              <a:t>RIP</a:t>
            </a:r>
          </a:p>
          <a:p>
            <a:pPr lvl="1">
              <a:buClr>
                <a:srgbClr val="58585B"/>
              </a:buClr>
            </a:pPr>
            <a:r>
              <a:rPr lang="ru-RU" sz="1100" dirty="0" smtClean="0"/>
              <a:t>Чтобы просмотреть полный список,</a:t>
            </a:r>
            <a:r>
              <a:rPr lang="ru-RU" altLang="en-US" sz="1100" b="1" dirty="0"/>
              <a:t> </a:t>
            </a:r>
            <a:r>
              <a:rPr lang="ru-RU" sz="1100" dirty="0" smtClean="0"/>
              <a:t>используйте команду router ? в режиме глобальной настройки.</a:t>
            </a:r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endParaRPr lang="ru-RU" altLang="en-US" sz="1400" dirty="0"/>
          </a:p>
          <a:p>
            <a:endParaRPr lang="ru-RU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3" y="859946"/>
            <a:ext cx="4819093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066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99069" cy="1802391"/>
          </a:xfrm>
        </p:spPr>
        <p:txBody>
          <a:bodyPr/>
          <a:lstStyle/>
          <a:p>
            <a:r>
              <a:rPr lang="ru-RU" smtClean="0"/>
              <a:t>1.4. Краткий обзор</a:t>
            </a:r>
          </a:p>
        </p:txBody>
      </p:sp>
    </p:spTree>
    <p:extLst>
      <p:ext uri="{BB962C8B-B14F-4D97-AF65-F5344CB8AC3E}">
        <p14:creationId xmlns:p14="http://schemas.microsoft.com/office/powerpoint/2010/main" xmlns="" val="2549590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6941" indent="-285750">
              <a:buClr>
                <a:srgbClr val="58585B"/>
              </a:buClr>
            </a:pPr>
            <a:r>
              <a:rPr lang="ru-RU" dirty="0" smtClean="0"/>
              <a:t>Настройка маршрутизатора для обеспечения маршрутизации между несколькими сетями с прямым подключением.</a:t>
            </a:r>
          </a:p>
          <a:p>
            <a:pPr marL="286941" lvl="1" indent="-285750">
              <a:spcBef>
                <a:spcPts val="600"/>
              </a:spcBef>
              <a:spcAft>
                <a:spcPts val="600"/>
              </a:spcAft>
              <a:buClr>
                <a:srgbClr val="58585B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500" dirty="0" smtClean="0"/>
              <a:t>Объясните, как маршрутизаторы используют информацию в пакетах данных, принимая решение о пересылке, в сетях предприятий малого и среднего бизнеса</a:t>
            </a:r>
          </a:p>
          <a:p>
            <a:pPr marL="286941" lvl="1" indent="-285750">
              <a:spcBef>
                <a:spcPts val="600"/>
              </a:spcBef>
              <a:spcAft>
                <a:spcPts val="600"/>
              </a:spcAft>
              <a:buClr>
                <a:srgbClr val="58585B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500" dirty="0" smtClean="0"/>
              <a:t>Объясните, как маршрутизатор получает сведения об удаленных сетях при работе в сетях компаний малого и среднего бизнеса.</a:t>
            </a:r>
          </a:p>
          <a:p>
            <a:pPr marL="286941" indent="-285750">
              <a:buClr>
                <a:srgbClr val="58585B"/>
              </a:buClr>
            </a:pPr>
            <a:endParaRPr lang="ru-RU" dirty="0"/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2. Принципы маршрутизации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230784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dirty="0" smtClean="0"/>
              <a:t>Прежде чем излагать материал главы 1,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Инструктор должен выполнить проверочную работу по главе 1.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Опишите основные функции и свойства маршрутизатора.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Подключение устройств к небольшой маршрутизируемой 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С помощью интерфейса командной строки настройте основные параметры маршрутизатора для маршрутизации трафика между двумя сетями, подключенными напрямую.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Проверьте обмен данными между двумя сетями, которые напрямую подключены к маршрутизатору.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 процесс инкапсуляции и декапсуляции, используемый маршрутизаторами при коммутации пакетов между интерфейсами.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Опишите функцию определения пути маршрутизатора.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 значение записей в таблице маршрутизации для подключенных напрямую сетей.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Объясните, как маршрутизатор создает таблицу маршрутизации для подключенных напрямую сетей.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Объясните, как маршрутизатор создает таблицу маршрутизации с помощью статических маршрутов.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Объясните, как маршрутизатор создает таблицу маршрутизации с помощью протокола динамической маршрутизации.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341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Глава 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1412795"/>
              </p:ext>
            </p:extLst>
          </p:nvPr>
        </p:nvGraphicFramePr>
        <p:xfrm>
          <a:off x="144309" y="796273"/>
          <a:ext cx="8853486" cy="4074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81959122"/>
                    </a:ext>
                  </a:extLst>
                </a:gridCol>
              </a:tblGrid>
              <a:tr h="4003894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Топология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физическая топология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Логическая топология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Скорость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Доступность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Масштабируемость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Надежность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таблица маршрутизации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центральный процессор (ЦП);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операционная система Cisco IOS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энергозависимая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энергонезависимая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Оперативная память (ОЗУ)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Постоянное запоминающее устройство (ПЗУ)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Энергонезависимая оперативная память (NVRAM)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Флеш-память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статические маршруты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Протоколы динамической маршрутизации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Процессорная коммутация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Быстрая коммутация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кэш быстрой коммутации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Cisco Express Forwarding (CEF)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База данных о переадресации (Forwarding Information Base, FIB)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таблица смежности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телефоны с передачей голоса по протоколу IP (VoIP)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точки беспроводного доступа (WAP)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«Шлюз последней надежды»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производственное окружение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Последовательный адаптер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 USB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на RS-232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USB типа A — USB типа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 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USB mini-B)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коммутируемый виртуальный интерфейс (SVI)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Разъемы платы высокоскоростного интерфейса глобальной сети (HWIC)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адрес IPv6 типа link-local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глобальный индивидуальный адрес IPv6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EUI-64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интерфейс loopback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Сообщения ICMPv6 «Запрос соседнего узла»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 «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Оповещение соседних узлов о присутствии»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кэш соседнего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устройства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4453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Глава 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 (продолжение)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32858764"/>
              </p:ext>
            </p:extLst>
          </p:nvPr>
        </p:nvGraphicFramePr>
        <p:xfrm>
          <a:off x="144463" y="798513"/>
          <a:ext cx="8853486" cy="364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административная дистанция (AD)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о подключенных напрямую маршрутах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 удаленных маршрутах.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Интерфейсы локальных маршрутов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Интерфейсы прямого подключения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статический маршрут по умолчанию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показатель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распределение нагрузки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 соответствии 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 равной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стоимостью</a:t>
                      </a:r>
                      <a:endParaRPr lang="ru-RU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7939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8853286" cy="3701013"/>
          </a:xfrm>
        </p:spPr>
        <p:txBody>
          <a:bodyPr>
            <a:noAutofit/>
          </a:bodyPr>
          <a:lstStyle/>
          <a:p>
            <a:r>
              <a:rPr lang="ru-RU" sz="1600" dirty="0"/>
              <a:t>1.1.2.7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Объясните, что команда default-gateway на коммутаторе используется в целях управления, например для удаленного подключения.</a:t>
            </a:r>
            <a:endParaRPr lang="ru-RU" dirty="0"/>
          </a:p>
          <a:p>
            <a:r>
              <a:rPr lang="ru-RU" sz="1600" dirty="0"/>
              <a:t>1.1.3.2 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Обратите внимание студентов, что команда </a:t>
            </a:r>
            <a:r>
              <a:rPr lang="ru-RU" sz="1600" b="1" dirty="0"/>
              <a:t>clock rate</a:t>
            </a:r>
            <a:r>
              <a:rPr lang="ru-RU" sz="1600" dirty="0"/>
              <a:t> должна использоваться только при выполнении лабораторных работ. Не следует выполнять эту команду на устройстве в производственной среде.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Студенты должны вводить эту команду на интерфейсе, к которому подключен кабель с маркировкой DCE.</a:t>
            </a:r>
          </a:p>
          <a:p>
            <a:r>
              <a:rPr lang="ru-RU" sz="1600" dirty="0"/>
              <a:t>1.2.1.2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Рассмотрите этапы выполнения логической операции AND между адресом IPv4 </a:t>
            </a:r>
            <a:r>
              <a:rPr lang="ru-RU" sz="1600" dirty="0" smtClean="0"/>
              <a:t>и маской </a:t>
            </a:r>
            <a:r>
              <a:rPr lang="ru-RU" sz="1600" dirty="0"/>
              <a:t>подсети для формирования сетевого адреса</a:t>
            </a:r>
            <a:r>
              <a:rPr lang="ru-RU" sz="1600" dirty="0" smtClean="0"/>
              <a:t>.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3929071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7834</TotalTime>
  <Words>3699</Words>
  <Application>Microsoft Office PowerPoint</Application>
  <PresentationFormat>On-screen Show (16:9)</PresentationFormat>
  <Paragraphs>919</Paragraphs>
  <Slides>82</Slides>
  <Notes>82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Theme</vt:lpstr>
      <vt:lpstr>Глава 1. Принципы маршрутизации</vt:lpstr>
      <vt:lpstr>Материалы для инструкторов. Глава 1. Руководство по планированию</vt:lpstr>
      <vt:lpstr>Глава 1. Принципы маршрутизации</vt:lpstr>
      <vt:lpstr>Глава 1. Упражнения</vt:lpstr>
      <vt:lpstr>Глава 1. Упражнения (продолжение)</vt:lpstr>
      <vt:lpstr>Глава 1. Упражнения (продолжение)</vt:lpstr>
      <vt:lpstr>Глава 1. Проверочная работа</vt:lpstr>
      <vt:lpstr>Глава 1. Практические рекомендации</vt:lpstr>
      <vt:lpstr>Глава 1. Практические рекомендации (продолжение)</vt:lpstr>
      <vt:lpstr>Глава 1. Практические рекомендации (продолжение)</vt:lpstr>
      <vt:lpstr>Глава 1. Дополнительная помощь</vt:lpstr>
      <vt:lpstr>Slide 12</vt:lpstr>
      <vt:lpstr>Глава 1. Принципы маршрутизации</vt:lpstr>
      <vt:lpstr>Глава 1. Разделы и цели</vt:lpstr>
      <vt:lpstr>Глава 1. Разделы и задачи</vt:lpstr>
      <vt:lpstr>1.1. Начальная настройка маршрутизатора</vt:lpstr>
      <vt:lpstr>Функции маршрутизатора Характеристики сети</vt:lpstr>
      <vt:lpstr>Функции маршрутизатора Характеристики сети (продолжение)</vt:lpstr>
      <vt:lpstr>Функции маршрутизатора Для чего используется маршрутизация?</vt:lpstr>
      <vt:lpstr>Функции маршрутизатора Маршрутизаторы — это компьютеры</vt:lpstr>
      <vt:lpstr>Функции маршрутизатора Маршрутизаторы — это компьютеры (продолжение)</vt:lpstr>
      <vt:lpstr>Функции маршрутизатора Маршрутизаторы соединяют сети</vt:lpstr>
      <vt:lpstr>Функции маршрутизатора Маршрутизаторы выбирают оптимальные пути</vt:lpstr>
      <vt:lpstr>Функции маршрутизатора Механизмы переадресации пакетов</vt:lpstr>
      <vt:lpstr>Функции маршрутизатора Механизмы переадресации пакетов (продолжение)</vt:lpstr>
      <vt:lpstr>Функции маршрутизатора Packet Tracer. Использование команды traceroute для обнаружения сети </vt:lpstr>
      <vt:lpstr>Функции маршрутизатора Лабораторная работа. Сопоставление схемы сети Интернет</vt:lpstr>
      <vt:lpstr>Подключение устройств Подключение к сети</vt:lpstr>
      <vt:lpstr>Подключение устройств Подключение к сети (продолжение)</vt:lpstr>
      <vt:lpstr>Подключение устройств Подключение к сети (продолжение)</vt:lpstr>
      <vt:lpstr>Подключение устройств Шлюзы по умолчанию</vt:lpstr>
      <vt:lpstr>Подключение устройств Документирование сетевой адресации</vt:lpstr>
      <vt:lpstr>Подключение устройств Включение протокола IP на хосте</vt:lpstr>
      <vt:lpstr>Подключение устройств Индикаторы устройств</vt:lpstr>
      <vt:lpstr>Подключение устройств Консольный доступ</vt:lpstr>
      <vt:lpstr>Подключение устройств Включение протокола IP на коммутаторе</vt:lpstr>
      <vt:lpstr>Подключение устройств Packet Tracer. Документирование сети</vt:lpstr>
      <vt:lpstr>Основные параметры маршрутизатора Настройка основных параметров маршрутизатора </vt:lpstr>
      <vt:lpstr>Основные параметры маршрутизатора Настройка интерфейса IPv4 на маршрутизаторе</vt:lpstr>
      <vt:lpstr>Основные параметры маршрутизатора Настройка интерфейса IPv6 на маршрутизаторе</vt:lpstr>
      <vt:lpstr>Основные параметры маршрутизатора Настройка параметров IPv6 на интерфейсе маршрутизатора (продолжение)</vt:lpstr>
      <vt:lpstr>Основные параметры маршрутизатора Настройка интерфейса обратной петли IPv4</vt:lpstr>
      <vt:lpstr>Основные параметры маршрутизатора Packet Tracer. Настройка интерфейсов IPv4 и IPv6</vt:lpstr>
      <vt:lpstr>Проверка обмена данными между сетями, подключенными напрямую Проверка параметров интерфейса</vt:lpstr>
      <vt:lpstr>Проверка обмена данными между сетями, подключенными напрямую Проверка параметров интерфейса IPv6</vt:lpstr>
      <vt:lpstr>Проверка обмена данными между сетями, подключенными напрямую Фильтрация выходных данных команды Show</vt:lpstr>
      <vt:lpstr>Проверка обмена данными между сетями, подключенными напрямую Функция журнала команд</vt:lpstr>
      <vt:lpstr>Проверка обмена данными между сетями, подключенными напрямую Packet Tracer. Настройка и проверка небольшой сети </vt:lpstr>
      <vt:lpstr>Проверка обмена данными между сетями, подключенными напрямую Лабораторная работа. Настройка базовых параметров маршрутизатора с помощью интерфейса командной строки IOS</vt:lpstr>
      <vt:lpstr>1.2. Решения о выборе маршрута</vt:lpstr>
      <vt:lpstr>Коммутация пакетов между сетями Функция коммутации маршрутизатора</vt:lpstr>
      <vt:lpstr>Коммутация пакетов между сетями Функция коммутации маршрутизатора (продолжение)</vt:lpstr>
      <vt:lpstr>Коммутация пакетов между сетями Отправка пакета</vt:lpstr>
      <vt:lpstr>Коммутация пакетов между сетями Пересылка на следующий переход</vt:lpstr>
      <vt:lpstr>Коммутация пакетов между сетями Пересылка на следующий переход (продолжение)</vt:lpstr>
      <vt:lpstr>Коммутация пакетов между сетями Маршрутизация пакетов</vt:lpstr>
      <vt:lpstr>Коммутация пакетов между сетями Маршрутизация пакетов (продолжение)</vt:lpstr>
      <vt:lpstr>Коммутация пакетов между сетями Достижение места назначения</vt:lpstr>
      <vt:lpstr>Определение пути Решения о выборе маршрута</vt:lpstr>
      <vt:lpstr>Определение пути Оптимальный путь</vt:lpstr>
      <vt:lpstr>Определение пути Распределение нагрузки</vt:lpstr>
      <vt:lpstr>Определение пути Административное расстояние</vt:lpstr>
      <vt:lpstr>1.3. Работа маршрутизатора</vt:lpstr>
      <vt:lpstr>Анализ таблицы маршрутизации Таблица маршрутизации</vt:lpstr>
      <vt:lpstr>Анализ таблицы маршрутизации Источники таблицы маршрутизации</vt:lpstr>
      <vt:lpstr>Анализ таблицы маршрутизации Записи о маршрутизации к удаленным сетям</vt:lpstr>
      <vt:lpstr>Подключенные напрямую маршруты Интерфейсы прямого подключения</vt:lpstr>
      <vt:lpstr>Подключенные напрямую маршруты Записи таблицы маршрутизации о сетях, подключенных напрямую</vt:lpstr>
      <vt:lpstr>Подключенные напрямую маршруты Примеры прямого подключения</vt:lpstr>
      <vt:lpstr>Подключенные напрямую маршруты Пример прямого подключения IPv6</vt:lpstr>
      <vt:lpstr>Подключенные напрямую маршруты Packet Tracer. Изучение маршрутов с прямым подключением</vt:lpstr>
      <vt:lpstr>Статически определенные маршруты Статические маршруты</vt:lpstr>
      <vt:lpstr>Статически определенные маршруты Статические маршруты (продолжение)</vt:lpstr>
      <vt:lpstr>Статически определенные маршруты Примеры статического маршрута</vt:lpstr>
      <vt:lpstr>Статически определенные маршруты Примеры статического маршрута IPv6</vt:lpstr>
      <vt:lpstr>Протоколы динамической маршрутизации Динамическая маршрутизация</vt:lpstr>
      <vt:lpstr>Протоколы динамической маршрутизации Протоколы маршрутизации IPv4</vt:lpstr>
      <vt:lpstr>1.4. Краткий обзор</vt:lpstr>
      <vt:lpstr>Заключение Глава 2. Принципы маршрутизации</vt:lpstr>
      <vt:lpstr>Глава 1 Новые термины и команды</vt:lpstr>
      <vt:lpstr>Глава 1 Новые термины и команды (продолжение)</vt:lpstr>
      <vt:lpstr>Slide 82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480</cp:revision>
  <dcterms:created xsi:type="dcterms:W3CDTF">2016-08-22T22:27:36Z</dcterms:created>
  <dcterms:modified xsi:type="dcterms:W3CDTF">2018-10-26T10:12:58Z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