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12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EF74-5EB3-49C7-A5DE-0200DD81AA92}" type="datetimeFigureOut">
              <a:rPr lang="ru-RU" smtClean="0"/>
              <a:t>11.04.2015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527C2-764F-4866-951B-DF33ADC88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0173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EF74-5EB3-49C7-A5DE-0200DD81AA92}" type="datetimeFigureOut">
              <a:rPr lang="ru-RU" smtClean="0"/>
              <a:t>11.04.2015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527C2-764F-4866-951B-DF33ADC88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9845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EF74-5EB3-49C7-A5DE-0200DD81AA92}" type="datetimeFigureOut">
              <a:rPr lang="ru-RU" smtClean="0"/>
              <a:t>11.04.2015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527C2-764F-4866-951B-DF33ADC88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4877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EF74-5EB3-49C7-A5DE-0200DD81AA92}" type="datetimeFigureOut">
              <a:rPr lang="ru-RU" smtClean="0"/>
              <a:t>11.04.2015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527C2-764F-4866-951B-DF33ADC88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985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EF74-5EB3-49C7-A5DE-0200DD81AA92}" type="datetimeFigureOut">
              <a:rPr lang="ru-RU" smtClean="0"/>
              <a:t>11.04.2015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527C2-764F-4866-951B-DF33ADC88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404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EF74-5EB3-49C7-A5DE-0200DD81AA92}" type="datetimeFigureOut">
              <a:rPr lang="ru-RU" smtClean="0"/>
              <a:t>11.04.2015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527C2-764F-4866-951B-DF33ADC88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447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EF74-5EB3-49C7-A5DE-0200DD81AA92}" type="datetimeFigureOut">
              <a:rPr lang="ru-RU" smtClean="0"/>
              <a:t>11.04.2015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527C2-764F-4866-951B-DF33ADC88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342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EF74-5EB3-49C7-A5DE-0200DD81AA92}" type="datetimeFigureOut">
              <a:rPr lang="ru-RU" smtClean="0"/>
              <a:t>11.04.2015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527C2-764F-4866-951B-DF33ADC88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160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EF74-5EB3-49C7-A5DE-0200DD81AA92}" type="datetimeFigureOut">
              <a:rPr lang="ru-RU" smtClean="0"/>
              <a:t>11.04.2015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527C2-764F-4866-951B-DF33ADC88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122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EF74-5EB3-49C7-A5DE-0200DD81AA92}" type="datetimeFigureOut">
              <a:rPr lang="ru-RU" smtClean="0"/>
              <a:t>11.04.2015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527C2-764F-4866-951B-DF33ADC88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46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EF74-5EB3-49C7-A5DE-0200DD81AA92}" type="datetimeFigureOut">
              <a:rPr lang="ru-RU" smtClean="0"/>
              <a:t>11.04.2015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527C2-764F-4866-951B-DF33ADC88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184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2EF74-5EB3-49C7-A5DE-0200DD81AA92}" type="datetimeFigureOut">
              <a:rPr lang="ru-RU" smtClean="0"/>
              <a:t>11.04.2015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27C2-764F-4866-951B-DF33ADC88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3915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Линейные или групповые коды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1764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Линейный код с повторением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Проверочные соотношения</a:t>
            </a:r>
            <a:endParaRPr lang="ru-RU" dirty="0"/>
          </a:p>
          <a:p>
            <a:pPr marL="457200" lvl="1" indent="0">
              <a:buNone/>
            </a:pPr>
            <a:r>
              <a:rPr lang="ru-RU" dirty="0" smtClean="0"/>
              <a:t>x</a:t>
            </a:r>
            <a:r>
              <a:rPr lang="ru-RU" baseline="-25000" dirty="0" smtClean="0"/>
              <a:t>1</a:t>
            </a:r>
            <a:r>
              <a:rPr lang="ru-RU" dirty="0"/>
              <a:t> - x</a:t>
            </a:r>
            <a:r>
              <a:rPr lang="ru-RU" baseline="-25000" dirty="0"/>
              <a:t>2</a:t>
            </a:r>
            <a:r>
              <a:rPr lang="ru-RU" dirty="0"/>
              <a:t> = </a:t>
            </a:r>
            <a:r>
              <a:rPr lang="ru-RU" dirty="0" smtClean="0"/>
              <a:t>0,</a:t>
            </a:r>
            <a:br>
              <a:rPr lang="ru-RU" dirty="0" smtClean="0"/>
            </a:br>
            <a:r>
              <a:rPr lang="ru-RU" dirty="0" smtClean="0"/>
              <a:t>x</a:t>
            </a:r>
            <a:r>
              <a:rPr lang="ru-RU" baseline="-25000" dirty="0" smtClean="0"/>
              <a:t>1</a:t>
            </a:r>
            <a:r>
              <a:rPr lang="ru-RU" dirty="0"/>
              <a:t> - x</a:t>
            </a:r>
            <a:r>
              <a:rPr lang="ru-RU" baseline="-25000" dirty="0"/>
              <a:t>3</a:t>
            </a:r>
            <a:r>
              <a:rPr lang="ru-RU" dirty="0"/>
              <a:t> = 0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smtClean="0"/>
              <a:t>. </a:t>
            </a:r>
            <a:r>
              <a:rPr lang="ru-RU" dirty="0"/>
              <a:t>. . . . . . 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x</a:t>
            </a:r>
            <a:r>
              <a:rPr lang="ru-RU" baseline="-25000" dirty="0" smtClean="0"/>
              <a:t>1</a:t>
            </a:r>
            <a:r>
              <a:rPr lang="ru-RU" dirty="0"/>
              <a:t> - </a:t>
            </a:r>
            <a:r>
              <a:rPr lang="ru-RU" dirty="0" err="1"/>
              <a:t>x</a:t>
            </a:r>
            <a:r>
              <a:rPr lang="ru-RU" baseline="-25000" dirty="0" err="1"/>
              <a:t>n</a:t>
            </a:r>
            <a:r>
              <a:rPr lang="ru-RU" dirty="0"/>
              <a:t> = 0</a:t>
            </a:r>
          </a:p>
          <a:p>
            <a:pPr marL="457200" lvl="1" indent="0">
              <a:buNone/>
            </a:pPr>
            <a:r>
              <a:rPr lang="ru-RU" dirty="0"/>
              <a:t>т</a:t>
            </a:r>
            <a:r>
              <a:rPr lang="ru-RU" dirty="0" smtClean="0"/>
              <a:t>.е. проверочная матрица:</a:t>
            </a:r>
            <a:endParaRPr lang="ru-RU" dirty="0"/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869160"/>
            <a:ext cx="2638425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27319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Линейный код Хемминга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проверочные соотношения </a:t>
            </a:r>
            <a:r>
              <a:rPr lang="ru-RU" sz="2000" dirty="0" smtClean="0"/>
              <a:t>(код Хемминга длины 7)</a:t>
            </a:r>
            <a:r>
              <a:rPr lang="ru-RU" sz="2800" dirty="0" smtClean="0"/>
              <a:t>:</a:t>
            </a:r>
            <a:endParaRPr lang="ru-RU" sz="2800" dirty="0"/>
          </a:p>
          <a:p>
            <a:pPr marL="0" indent="0">
              <a:buNone/>
            </a:pPr>
            <a:r>
              <a:rPr lang="en-US" sz="2800" dirty="0"/>
              <a:t>s</a:t>
            </a:r>
            <a:r>
              <a:rPr lang="en-US" sz="2800" baseline="-25000" dirty="0"/>
              <a:t>1</a:t>
            </a:r>
            <a:r>
              <a:rPr lang="en-US" sz="2800" dirty="0"/>
              <a:t> = </a:t>
            </a:r>
            <a:r>
              <a:rPr lang="el-GR" sz="2800" dirty="0"/>
              <a:t>α</a:t>
            </a:r>
            <a:r>
              <a:rPr lang="el-GR" sz="2800" baseline="-25000" dirty="0"/>
              <a:t>4</a:t>
            </a:r>
            <a:r>
              <a:rPr lang="el-GR" sz="2800" dirty="0"/>
              <a:t> + α</a:t>
            </a:r>
            <a:r>
              <a:rPr lang="el-GR" sz="2800" baseline="-25000" dirty="0"/>
              <a:t>5</a:t>
            </a:r>
            <a:r>
              <a:rPr lang="el-GR" sz="2800" dirty="0"/>
              <a:t> + α</a:t>
            </a:r>
            <a:r>
              <a:rPr lang="el-GR" sz="2800" baseline="-25000" dirty="0"/>
              <a:t>6</a:t>
            </a:r>
            <a:r>
              <a:rPr lang="el-GR" sz="2800" dirty="0"/>
              <a:t> + α</a:t>
            </a:r>
            <a:r>
              <a:rPr lang="el-GR" sz="2800" baseline="-25000" dirty="0"/>
              <a:t>7</a:t>
            </a:r>
            <a:r>
              <a:rPr lang="el-GR" sz="2800" dirty="0"/>
              <a:t> = 0,</a:t>
            </a:r>
          </a:p>
          <a:p>
            <a:pPr marL="0" indent="0">
              <a:buNone/>
            </a:pPr>
            <a:r>
              <a:rPr lang="en-US" sz="2800" dirty="0"/>
              <a:t>s</a:t>
            </a:r>
            <a:r>
              <a:rPr lang="en-US" sz="2800" baseline="-25000" dirty="0"/>
              <a:t>2</a:t>
            </a:r>
            <a:r>
              <a:rPr lang="en-US" sz="2800" dirty="0"/>
              <a:t> = </a:t>
            </a:r>
            <a:r>
              <a:rPr lang="el-GR" sz="2800" dirty="0"/>
              <a:t>α</a:t>
            </a:r>
            <a:r>
              <a:rPr lang="el-GR" sz="2800" baseline="-25000" dirty="0"/>
              <a:t>2</a:t>
            </a:r>
            <a:r>
              <a:rPr lang="el-GR" sz="2800" dirty="0"/>
              <a:t> + α</a:t>
            </a:r>
            <a:r>
              <a:rPr lang="el-GR" sz="2800" baseline="-25000" dirty="0"/>
              <a:t>3</a:t>
            </a:r>
            <a:r>
              <a:rPr lang="el-GR" sz="2800" dirty="0"/>
              <a:t> + α</a:t>
            </a:r>
            <a:r>
              <a:rPr lang="el-GR" sz="2800" baseline="-25000" dirty="0"/>
              <a:t>6</a:t>
            </a:r>
            <a:r>
              <a:rPr lang="el-GR" sz="2800" dirty="0"/>
              <a:t> + α</a:t>
            </a:r>
            <a:r>
              <a:rPr lang="el-GR" sz="2800" baseline="-25000" dirty="0"/>
              <a:t>7</a:t>
            </a:r>
            <a:r>
              <a:rPr lang="el-GR" sz="2800" dirty="0"/>
              <a:t> = 0</a:t>
            </a:r>
            <a:r>
              <a:rPr lang="el-GR" sz="2800" dirty="0" smtClean="0"/>
              <a:t>,</a:t>
            </a:r>
            <a:r>
              <a:rPr lang="ru-RU" sz="2800" dirty="0" smtClean="0"/>
              <a:t>				(2)</a:t>
            </a:r>
            <a:endParaRPr lang="el-GR" sz="2800" dirty="0"/>
          </a:p>
          <a:p>
            <a:pPr marL="0" indent="0">
              <a:buNone/>
            </a:pPr>
            <a:r>
              <a:rPr lang="en-US" sz="2800" dirty="0"/>
              <a:t>s</a:t>
            </a:r>
            <a:r>
              <a:rPr lang="en-US" sz="2800" baseline="-25000" dirty="0"/>
              <a:t>3</a:t>
            </a:r>
            <a:r>
              <a:rPr lang="en-US" sz="2800" dirty="0"/>
              <a:t> = </a:t>
            </a:r>
            <a:r>
              <a:rPr lang="el-GR" sz="2800" dirty="0"/>
              <a:t>α</a:t>
            </a:r>
            <a:r>
              <a:rPr lang="el-GR" sz="2800" baseline="-25000" dirty="0"/>
              <a:t>1</a:t>
            </a:r>
            <a:r>
              <a:rPr lang="el-GR" sz="2800" dirty="0"/>
              <a:t> + α</a:t>
            </a:r>
            <a:r>
              <a:rPr lang="el-GR" sz="2800" baseline="-25000" dirty="0"/>
              <a:t>3</a:t>
            </a:r>
            <a:r>
              <a:rPr lang="el-GR" sz="2800" dirty="0"/>
              <a:t> + α</a:t>
            </a:r>
            <a:r>
              <a:rPr lang="el-GR" sz="2800" baseline="-25000" dirty="0"/>
              <a:t>5</a:t>
            </a:r>
            <a:r>
              <a:rPr lang="el-GR" sz="2800" dirty="0"/>
              <a:t> + α</a:t>
            </a:r>
            <a:r>
              <a:rPr lang="el-GR" sz="2800" baseline="-25000" dirty="0"/>
              <a:t>7</a:t>
            </a:r>
            <a:r>
              <a:rPr lang="el-GR" sz="2800" dirty="0"/>
              <a:t> = 0</a:t>
            </a:r>
            <a:r>
              <a:rPr lang="el-GR" sz="2800" dirty="0" smtClean="0"/>
              <a:t>,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/>
          </a:p>
          <a:p>
            <a:r>
              <a:rPr lang="ru-RU" sz="2800" dirty="0" smtClean="0"/>
              <a:t>проверочная матрица: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5013176"/>
            <a:ext cx="246697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5238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Порождающие матрицы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568952" cy="504056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во </a:t>
            </a:r>
            <a:r>
              <a:rPr lang="ru-RU" dirty="0"/>
              <a:t>всяком подпространстве линейного пространства можно выбрать базис, т. е. такую линейно независимую систему векторов, через которые линейно выражаются все </a:t>
            </a:r>
            <a:r>
              <a:rPr lang="ru-RU" dirty="0" smtClean="0"/>
              <a:t>векторы подпространства.</a:t>
            </a:r>
          </a:p>
          <a:p>
            <a:r>
              <a:rPr lang="ru-RU" dirty="0" smtClean="0"/>
              <a:t>Пусть </a:t>
            </a:r>
            <a:r>
              <a:rPr lang="ru-RU" dirty="0" smtClean="0"/>
              <a:t> базисные векторы линейного кода:</a:t>
            </a:r>
            <a:br>
              <a:rPr lang="ru-RU" dirty="0" smtClean="0"/>
            </a:br>
            <a:endParaRPr lang="ru-RU" dirty="0"/>
          </a:p>
          <a:p>
            <a:pPr marL="0" indent="0">
              <a:buNone/>
            </a:pP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= (a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, a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, ..., a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1n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),</a:t>
            </a:r>
          </a:p>
          <a:p>
            <a:pPr marL="0" indent="0">
              <a:buNone/>
            </a:pP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= (a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21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, a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22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, ..., a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2n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),</a:t>
            </a:r>
          </a:p>
          <a:p>
            <a:pPr marL="0" indent="0">
              <a:buNone/>
            </a:pP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. . . . . . . . . . . </a:t>
            </a:r>
            <a:r>
              <a:rPr lang="ru-R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				(3)</a:t>
            </a:r>
            <a:endParaRPr lang="ru-RU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ru-RU" dirty="0" err="1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ru-RU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= (a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k1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, a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k2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, ..., </a:t>
            </a:r>
            <a:r>
              <a:rPr lang="ru-RU" dirty="0" err="1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ru-RU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kn</a:t>
            </a:r>
            <a:r>
              <a:rPr lang="ru-R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  <a:p>
            <a:r>
              <a:rPr lang="ru-RU" dirty="0" smtClean="0"/>
              <a:t>Тогда </a:t>
            </a:r>
            <a:r>
              <a:rPr lang="ru-RU" dirty="0"/>
              <a:t>всевозможные кодовые векторы исчерпываются линейными </a:t>
            </a:r>
            <a:r>
              <a:rPr lang="ru-RU" dirty="0" smtClean="0"/>
              <a:t>комбинациями</a:t>
            </a:r>
            <a:br>
              <a:rPr lang="ru-RU" dirty="0" smtClean="0"/>
            </a:br>
            <a:endParaRPr lang="ru-RU" dirty="0"/>
          </a:p>
          <a:p>
            <a:pPr marL="0" indent="0">
              <a:buNone/>
            </a:pP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а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+ α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а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+ ... + α</a:t>
            </a:r>
            <a:r>
              <a:rPr lang="ru-RU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ru-RU" dirty="0" err="1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ru-RU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ru-R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				(4)</a:t>
            </a:r>
            <a:br>
              <a:rPr lang="ru-RU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ru-RU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ru-RU" dirty="0"/>
              <a:t>где коэффициенты α</a:t>
            </a:r>
            <a:r>
              <a:rPr lang="ru-RU" baseline="-25000" dirty="0"/>
              <a:t>i</a:t>
            </a:r>
            <a:r>
              <a:rPr lang="ru-RU" dirty="0"/>
              <a:t> - любые элементы исходного поля.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7193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</a:t>
            </a:r>
            <a:r>
              <a:rPr lang="ru-RU" dirty="0" smtClean="0"/>
              <a:t>орождающая матрица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система базисных векторов (3) полностью определяет линейный (n, k)-код. Матрица G, составленная из них,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							</a:t>
            </a:r>
            <a:r>
              <a:rPr lang="ru-RU" sz="1800" dirty="0" smtClean="0"/>
              <a:t>(5)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называется порождающей матрицей кода.</a:t>
            </a:r>
          </a:p>
          <a:p>
            <a:r>
              <a:rPr lang="ru-RU" dirty="0" smtClean="0"/>
              <a:t>* </a:t>
            </a:r>
            <a:r>
              <a:rPr lang="ru-RU" sz="1900" dirty="0" smtClean="0"/>
              <a:t>базис </a:t>
            </a:r>
            <a:r>
              <a:rPr lang="ru-RU" sz="1900" dirty="0"/>
              <a:t>можно выбрать не единственным образом, поэтому порождающая матрица G определена неоднозначно. </a:t>
            </a:r>
            <a:r>
              <a:rPr lang="ru-RU" sz="1900" dirty="0" smtClean="0"/>
              <a:t>Аналогично для проверочной </a:t>
            </a:r>
            <a:r>
              <a:rPr lang="ru-RU" sz="1900" dirty="0"/>
              <a:t>матрицы H.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212976"/>
            <a:ext cx="2352675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21436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Порождающая матрица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порождающая матрица </a:t>
            </a:r>
            <a:r>
              <a:rPr lang="ru-RU" dirty="0"/>
              <a:t>кода с </a:t>
            </a:r>
            <a:r>
              <a:rPr lang="ru-RU" dirty="0" smtClean="0"/>
              <a:t>повторением: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G = (1 1 1 ... 1</a:t>
            </a:r>
            <a:r>
              <a:rPr lang="ru-RU" dirty="0" smtClean="0"/>
              <a:t>).</a:t>
            </a:r>
            <a:br>
              <a:rPr lang="ru-RU" dirty="0" smtClean="0"/>
            </a:br>
            <a:endParaRPr lang="ru-RU" dirty="0"/>
          </a:p>
          <a:p>
            <a:r>
              <a:rPr lang="ru-RU" dirty="0"/>
              <a:t>В качестве базисных векторов двоичного кода с общей проверкой на четность </a:t>
            </a:r>
            <a:r>
              <a:rPr lang="ru-RU" dirty="0" smtClean="0"/>
              <a:t>можно взять </a:t>
            </a:r>
            <a:r>
              <a:rPr lang="ru-RU" dirty="0"/>
              <a:t>следующие n-1 векторов:</a:t>
            </a:r>
          </a:p>
          <a:p>
            <a:pPr marL="0" indent="0">
              <a:buNone/>
            </a:pP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а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= (1 1 0 0 ... 0),</a:t>
            </a:r>
          </a:p>
          <a:p>
            <a:pPr marL="0" indent="0">
              <a:buNone/>
            </a:pP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а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= (1 0 1 0 ... 0),</a:t>
            </a:r>
          </a:p>
          <a:p>
            <a:pPr marL="0" indent="0">
              <a:buNone/>
            </a:pP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а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= (1 0 0 1 ... 0),</a:t>
            </a:r>
          </a:p>
          <a:p>
            <a:pPr marL="0" indent="0">
              <a:buNone/>
            </a:pP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. . . . . . . . . </a:t>
            </a:r>
            <a:r>
              <a:rPr lang="ru-R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а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n-1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= (1 0 0 0 ... 1</a:t>
            </a:r>
            <a:r>
              <a:rPr lang="ru-R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).</a:t>
            </a:r>
            <a:br>
              <a:rPr lang="ru-RU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ru-RU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ru-RU" dirty="0" smtClean="0"/>
              <a:t>порождающая </a:t>
            </a:r>
            <a:r>
              <a:rPr lang="ru-RU" dirty="0" smtClean="0"/>
              <a:t>матрица</a:t>
            </a: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5085184"/>
            <a:ext cx="18478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97682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Линейный код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системах кодирования</a:t>
            </a:r>
          </a:p>
          <a:p>
            <a:pPr lvl="1"/>
            <a:r>
              <a:rPr lang="ru-RU" dirty="0" smtClean="0"/>
              <a:t>порождающая матрица используется для процесса кодирования сообщения</a:t>
            </a:r>
            <a:r>
              <a:rPr lang="en-US" dirty="0" smtClean="0"/>
              <a:t>;</a:t>
            </a:r>
            <a:endParaRPr lang="ru-RU" dirty="0" smtClean="0"/>
          </a:p>
          <a:p>
            <a:pPr lvl="1"/>
            <a:r>
              <a:rPr lang="ru-RU" dirty="0" smtClean="0"/>
              <a:t>Проверочная матрица используется в процессе декодирования (для обнаружения и исправления ошибок)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43552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Линейный код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Поскольку линейный (n, k)-код с порождающей матрицей (5) имеет </a:t>
            </a:r>
            <a:r>
              <a:rPr lang="ru-RU" dirty="0" err="1"/>
              <a:t>q</a:t>
            </a:r>
            <a:r>
              <a:rPr lang="ru-RU" baseline="30000" dirty="0" err="1"/>
              <a:t>k</a:t>
            </a:r>
            <a:r>
              <a:rPr lang="ru-RU" dirty="0"/>
              <a:t> кодовых слов (любой из k коэффициентов в (4) можно выбрать q способами), он позволяет закодировать все сообщения длины k в алфавите из q </a:t>
            </a:r>
            <a:r>
              <a:rPr lang="ru-RU" dirty="0" smtClean="0"/>
              <a:t>символов.</a:t>
            </a:r>
            <a:endParaRPr lang="en-US" dirty="0" smtClean="0"/>
          </a:p>
          <a:p>
            <a:r>
              <a:rPr lang="ru-RU" dirty="0" smtClean="0"/>
              <a:t>Если </a:t>
            </a:r>
            <a:r>
              <a:rPr lang="ru-RU" dirty="0"/>
              <a:t>А = α</a:t>
            </a:r>
            <a:r>
              <a:rPr lang="ru-RU" baseline="-25000" dirty="0"/>
              <a:t>1</a:t>
            </a:r>
            <a:r>
              <a:rPr lang="ru-RU" dirty="0"/>
              <a:t>α</a:t>
            </a:r>
            <a:r>
              <a:rPr lang="ru-RU" baseline="-25000" dirty="0"/>
              <a:t>2</a:t>
            </a:r>
            <a:r>
              <a:rPr lang="ru-RU" dirty="0"/>
              <a:t> </a:t>
            </a:r>
            <a:r>
              <a:rPr lang="ru-RU" dirty="0" smtClean="0"/>
              <a:t>... </a:t>
            </a:r>
            <a:r>
              <a:rPr lang="ru-RU" dirty="0"/>
              <a:t>α</a:t>
            </a:r>
            <a:r>
              <a:rPr lang="ru-RU" baseline="-25000" dirty="0"/>
              <a:t>k</a:t>
            </a:r>
            <a:r>
              <a:rPr lang="ru-RU" dirty="0"/>
              <a:t> - такое сообщение (α</a:t>
            </a:r>
            <a:r>
              <a:rPr lang="ru-RU" baseline="-25000" dirty="0"/>
              <a:t>i</a:t>
            </a:r>
            <a:r>
              <a:rPr lang="ru-RU" dirty="0"/>
              <a:t> - информационные символы), то самое удобное - сопоставить ему кодовый вектор </a:t>
            </a:r>
            <a:r>
              <a:rPr lang="en-US" b="1" dirty="0"/>
              <a:t>a</a:t>
            </a:r>
            <a:r>
              <a:rPr lang="ru-RU" dirty="0" smtClean="0"/>
              <a:t>, </a:t>
            </a:r>
            <a:r>
              <a:rPr lang="ru-RU" dirty="0"/>
              <a:t>совпадающий с линейной комбинацией (4) строк порождающей матрицы. </a:t>
            </a:r>
          </a:p>
        </p:txBody>
      </p:sp>
    </p:spTree>
    <p:extLst>
      <p:ext uri="{BB962C8B-B14F-4D97-AF65-F5344CB8AC3E}">
        <p14:creationId xmlns:p14="http://schemas.microsoft.com/office/powerpoint/2010/main" val="12623390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Линейный код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Запишем вектор </a:t>
            </a:r>
            <a:r>
              <a:rPr lang="en-US" b="1" dirty="0" smtClean="0"/>
              <a:t>a</a:t>
            </a:r>
            <a:r>
              <a:rPr lang="ru-RU" b="1" dirty="0" smtClean="0"/>
              <a:t> </a:t>
            </a:r>
            <a:r>
              <a:rPr lang="ru-RU" dirty="0" smtClean="0"/>
              <a:t>в матричном виде: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								(6)</a:t>
            </a:r>
            <a:br>
              <a:rPr lang="ru-RU" dirty="0" smtClean="0"/>
            </a:b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9451" y="3429000"/>
            <a:ext cx="35242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74266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Линейный код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600" dirty="0" smtClean="0"/>
              <a:t>Пример:</a:t>
            </a:r>
            <a:br>
              <a:rPr lang="ru-RU" sz="2600" dirty="0" smtClean="0"/>
            </a:br>
            <a:r>
              <a:rPr lang="ru-RU" sz="2600" dirty="0" smtClean="0"/>
              <a:t>порождающая </a:t>
            </a:r>
            <a:r>
              <a:rPr lang="ru-RU" sz="2600" dirty="0"/>
              <a:t>матрица двоичного линейного кода:</a:t>
            </a:r>
            <a:r>
              <a:rPr lang="ru-RU" sz="2600" dirty="0" smtClean="0"/>
              <a:t/>
            </a:r>
            <a:br>
              <a:rPr lang="ru-RU" sz="2600" dirty="0" smtClean="0"/>
            </a:br>
            <a:r>
              <a:rPr lang="ru-RU" sz="2600" dirty="0" smtClean="0"/>
              <a:t/>
            </a:r>
            <a:br>
              <a:rPr lang="ru-RU" sz="2600" dirty="0" smtClean="0"/>
            </a:br>
            <a:r>
              <a:rPr lang="ru-RU" sz="2600" dirty="0" smtClean="0"/>
              <a:t/>
            </a:r>
            <a:br>
              <a:rPr lang="ru-RU" sz="2600" dirty="0" smtClean="0"/>
            </a:br>
            <a:endParaRPr lang="ru-RU" sz="2600" dirty="0" smtClean="0"/>
          </a:p>
          <a:p>
            <a:r>
              <a:rPr lang="ru-RU" sz="2400" dirty="0" smtClean="0"/>
              <a:t>Этот </a:t>
            </a:r>
            <a:r>
              <a:rPr lang="ru-RU" sz="2400" dirty="0"/>
              <a:t>код содержит 2</a:t>
            </a:r>
            <a:r>
              <a:rPr lang="ru-RU" sz="2400" baseline="30000" dirty="0"/>
              <a:t>4</a:t>
            </a:r>
            <a:r>
              <a:rPr lang="ru-RU" sz="2400" dirty="0"/>
              <a:t> = 16 кодовых слов, которыми можно закодировать все двоичные сообщения длины </a:t>
            </a:r>
            <a:r>
              <a:rPr lang="ru-RU" sz="2400" dirty="0" smtClean="0"/>
              <a:t>4. Пусть </a:t>
            </a:r>
            <a:r>
              <a:rPr lang="ru-RU" sz="2400" dirty="0"/>
              <a:t>А = (0101), то для соответствующего кодового вектора имеем:</a:t>
            </a:r>
            <a:r>
              <a:rPr lang="ru-RU" sz="2600" dirty="0" smtClean="0"/>
              <a:t/>
            </a:r>
            <a:br>
              <a:rPr lang="ru-RU" sz="2600" dirty="0" smtClean="0"/>
            </a:br>
            <a:endParaRPr lang="ru-RU" sz="2600" dirty="0" smtClean="0"/>
          </a:p>
          <a:p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564904"/>
            <a:ext cx="19621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5229200"/>
            <a:ext cx="44005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67629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Порождающая и проверочная матрицы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Всякая строка порождающей матрицы, являясь кодовым вектором, удовлетворяет каждому из соотношений (1), т. е. для любых i и </a:t>
            </a:r>
            <a:r>
              <a:rPr lang="ru-RU" dirty="0" smtClean="0"/>
              <a:t>j: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ru-RU" sz="28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i1</a:t>
            </a:r>
            <a:r>
              <a:rPr lang="ru-RU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а</a:t>
            </a:r>
            <a:r>
              <a:rPr lang="ru-RU" sz="28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j1</a:t>
            </a:r>
            <a:r>
              <a:rPr lang="ru-RU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 + b</a:t>
            </a:r>
            <a:r>
              <a:rPr lang="ru-RU" sz="28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i2</a:t>
            </a:r>
            <a:r>
              <a:rPr lang="ru-RU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а</a:t>
            </a:r>
            <a:r>
              <a:rPr lang="ru-RU" sz="28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j2</a:t>
            </a:r>
            <a:r>
              <a:rPr lang="ru-RU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 + ... +</a:t>
            </a:r>
            <a:r>
              <a:rPr lang="ru-RU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ru-RU" sz="2800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ru-RU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ru-RU" sz="2800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jn</a:t>
            </a:r>
            <a:r>
              <a:rPr lang="ru-RU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 = 0. (7)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0420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Большинство рассмотренных выше кодов обладало </a:t>
            </a:r>
            <a:r>
              <a:rPr lang="ru-RU" dirty="0" smtClean="0"/>
              <a:t>свойством</a:t>
            </a:r>
            <a:r>
              <a:rPr lang="ru-RU" dirty="0"/>
              <a:t>: сумма (и разность) двух кодовых слов также являлась кодовым </a:t>
            </a:r>
            <a:r>
              <a:rPr lang="ru-RU" dirty="0" smtClean="0"/>
              <a:t>словом</a:t>
            </a:r>
          </a:p>
          <a:p>
            <a:pPr lvl="1"/>
            <a:r>
              <a:rPr lang="ru-RU" dirty="0" smtClean="0"/>
              <a:t>код </a:t>
            </a:r>
            <a:r>
              <a:rPr lang="ru-RU" dirty="0"/>
              <a:t>с </a:t>
            </a:r>
            <a:r>
              <a:rPr lang="ru-RU" dirty="0" smtClean="0"/>
              <a:t>повторением</a:t>
            </a:r>
          </a:p>
          <a:p>
            <a:pPr lvl="1"/>
            <a:r>
              <a:rPr lang="ru-RU" dirty="0" smtClean="0"/>
              <a:t>код </a:t>
            </a:r>
            <a:r>
              <a:rPr lang="ru-RU" dirty="0"/>
              <a:t>с общей проверкой на </a:t>
            </a:r>
            <a:r>
              <a:rPr lang="ru-RU" dirty="0" smtClean="0"/>
              <a:t>четность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6561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Порождающая и проверочная матрицы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2900" dirty="0"/>
              <a:t>любая строка порождающей и любая строка проверочной матриц ортогональны друг другу. Матричная запись равенств (7</a:t>
            </a:r>
            <a:r>
              <a:rPr lang="ru-RU" sz="2900" dirty="0" smtClean="0"/>
              <a:t>):</a:t>
            </a:r>
            <a:br>
              <a:rPr lang="ru-RU" sz="2900" dirty="0" smtClean="0"/>
            </a:br>
            <a:endParaRPr lang="ru-RU" sz="2900" dirty="0"/>
          </a:p>
          <a:p>
            <a:pPr marL="0" indent="0" algn="ctr">
              <a:buNone/>
            </a:pPr>
            <a:r>
              <a:rPr lang="ru-RU" sz="2900" dirty="0">
                <a:latin typeface="Courier New" panose="02070309020205020404" pitchFamily="49" charset="0"/>
                <a:cs typeface="Courier New" panose="02070309020205020404" pitchFamily="49" charset="0"/>
              </a:rPr>
              <a:t>GH</a:t>
            </a:r>
            <a:r>
              <a:rPr lang="ru-RU" sz="2900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ru-RU" sz="2900" dirty="0">
                <a:latin typeface="Courier New" panose="02070309020205020404" pitchFamily="49" charset="0"/>
                <a:cs typeface="Courier New" panose="02070309020205020404" pitchFamily="49" charset="0"/>
              </a:rPr>
              <a:t> = 0</a:t>
            </a:r>
          </a:p>
          <a:p>
            <a:pPr marL="0" indent="0">
              <a:buNone/>
            </a:pPr>
            <a:r>
              <a:rPr lang="ru-RU" sz="2900" dirty="0" smtClean="0"/>
              <a:t>(</a:t>
            </a:r>
            <a:r>
              <a:rPr lang="ru-RU" sz="2900" dirty="0"/>
              <a:t>0 </a:t>
            </a:r>
            <a:r>
              <a:rPr lang="ru-RU" sz="2900" dirty="0" smtClean="0"/>
              <a:t> - нулевая матрица).</a:t>
            </a:r>
            <a:br>
              <a:rPr lang="ru-RU" sz="2900" dirty="0" smtClean="0"/>
            </a:br>
            <a:endParaRPr lang="ru-RU" sz="2900" dirty="0"/>
          </a:p>
          <a:p>
            <a:r>
              <a:rPr lang="ru-RU" sz="2900" dirty="0" smtClean="0"/>
              <a:t>Из </a:t>
            </a:r>
            <a:r>
              <a:rPr lang="ru-RU" sz="2900" dirty="0"/>
              <a:t>соотношений (1</a:t>
            </a:r>
            <a:r>
              <a:rPr lang="ru-RU" sz="2900" dirty="0" smtClean="0"/>
              <a:t>) следует:</a:t>
            </a:r>
            <a:br>
              <a:rPr lang="ru-RU" sz="2900" dirty="0" smtClean="0"/>
            </a:br>
            <a:endParaRPr lang="ru-RU" sz="2900" dirty="0"/>
          </a:p>
          <a:p>
            <a:pPr marL="0" indent="0" algn="ctr">
              <a:buNone/>
            </a:pPr>
            <a:r>
              <a:rPr lang="ru-RU" sz="29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ru-RU" sz="2900" dirty="0" err="1"/>
              <a:t>H</a:t>
            </a:r>
            <a:r>
              <a:rPr lang="ru-RU" sz="2900" baseline="30000" dirty="0" err="1"/>
              <a:t>T</a:t>
            </a:r>
            <a:r>
              <a:rPr lang="ru-RU" sz="2900" dirty="0"/>
              <a:t> = 0</a:t>
            </a:r>
            <a:r>
              <a:rPr lang="ru-RU" sz="2900" dirty="0" smtClean="0"/>
              <a:t>,</a:t>
            </a:r>
            <a:br>
              <a:rPr lang="ru-RU" sz="2900" dirty="0" smtClean="0"/>
            </a:br>
            <a:endParaRPr lang="ru-RU" sz="2900" dirty="0"/>
          </a:p>
          <a:p>
            <a:r>
              <a:rPr lang="ru-RU" sz="2900" dirty="0"/>
              <a:t>справедливое для каждого кодового вектора </a:t>
            </a:r>
            <a:r>
              <a:rPr lang="ru-RU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ru-RU" sz="2900" dirty="0" smtClean="0"/>
              <a:t>.</a:t>
            </a:r>
            <a:br>
              <a:rPr lang="ru-RU" sz="2900" dirty="0" smtClean="0"/>
            </a:br>
            <a:endParaRPr lang="ru-RU" sz="2900" dirty="0" smtClean="0"/>
          </a:p>
          <a:p>
            <a:r>
              <a:rPr lang="ru-RU" sz="2900" dirty="0"/>
              <a:t>Для отыскания порождающей матрицы нужно фактически найти </a:t>
            </a:r>
            <a:r>
              <a:rPr lang="ru-RU" sz="2900" dirty="0" smtClean="0"/>
              <a:t/>
            </a:r>
            <a:br>
              <a:rPr lang="ru-RU" sz="2900" dirty="0" smtClean="0"/>
            </a:br>
            <a:r>
              <a:rPr lang="ru-RU" sz="2900" dirty="0" smtClean="0"/>
              <a:t>k </a:t>
            </a:r>
            <a:r>
              <a:rPr lang="ru-RU" sz="2900" dirty="0"/>
              <a:t>= n - m линейно независимых решений системы (1). </a:t>
            </a:r>
            <a:r>
              <a:rPr lang="ru-RU" sz="2900" dirty="0" smtClean="0"/>
              <a:t>Эти </a:t>
            </a:r>
            <a:r>
              <a:rPr lang="ru-RU" sz="2900" dirty="0"/>
              <a:t>решения </a:t>
            </a:r>
            <a:r>
              <a:rPr lang="ru-RU" sz="2900" dirty="0" smtClean="0"/>
              <a:t>и </a:t>
            </a:r>
            <a:r>
              <a:rPr lang="ru-RU" sz="2900" dirty="0"/>
              <a:t>будут строками порождающей матрицы.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14074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Порождающая матрица кода Хемминга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Пример. Найдем порождающую матрицу кода Хемминга длины 7 с проверочной матрицей (</a:t>
            </a:r>
            <a:r>
              <a:rPr lang="ru-RU" dirty="0" smtClean="0"/>
              <a:t>2), т.е. требуется </a:t>
            </a:r>
            <a:r>
              <a:rPr lang="ru-RU" dirty="0"/>
              <a:t>найти 4 независимых решения </a:t>
            </a:r>
            <a:r>
              <a:rPr lang="ru-RU" dirty="0" smtClean="0"/>
              <a:t>системы:</a:t>
            </a:r>
            <a:br>
              <a:rPr lang="ru-RU" dirty="0" smtClean="0"/>
            </a:br>
            <a:endParaRPr lang="ru-RU" dirty="0"/>
          </a:p>
          <a:p>
            <a:pPr marL="0" indent="0">
              <a:buNone/>
            </a:pP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+ x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+ x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+ х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= 0,</a:t>
            </a:r>
          </a:p>
          <a:p>
            <a:pPr marL="0" indent="0">
              <a:buNone/>
            </a:pP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+ x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+ x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+ х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= 0,</a:t>
            </a:r>
          </a:p>
          <a:p>
            <a:pPr marL="0" indent="0">
              <a:buNone/>
            </a:pP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+ x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+ x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+ х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= 0</a:t>
            </a:r>
            <a:r>
              <a:rPr lang="ru-R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br>
              <a:rPr lang="ru-RU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ru-RU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ru-RU" sz="2800" dirty="0"/>
              <a:t>Разрешаем систему относительно неизвестных x</a:t>
            </a:r>
            <a:r>
              <a:rPr lang="ru-RU" sz="2800" baseline="-25000" dirty="0"/>
              <a:t>1</a:t>
            </a:r>
            <a:r>
              <a:rPr lang="ru-RU" sz="2800" dirty="0"/>
              <a:t>, х</a:t>
            </a:r>
            <a:r>
              <a:rPr lang="ru-RU" sz="2800" baseline="-25000" dirty="0"/>
              <a:t>2</a:t>
            </a:r>
            <a:r>
              <a:rPr lang="ru-RU" sz="2800" dirty="0"/>
              <a:t>, x</a:t>
            </a:r>
            <a:r>
              <a:rPr lang="ru-RU" sz="2800" baseline="-25000" dirty="0"/>
              <a:t>4</a:t>
            </a:r>
            <a:r>
              <a:rPr lang="ru-RU" sz="2800" dirty="0" smtClean="0"/>
              <a:t>:</a:t>
            </a:r>
            <a:br>
              <a:rPr lang="ru-RU" sz="2800" dirty="0" smtClean="0"/>
            </a:br>
            <a:endParaRPr lang="ru-RU" sz="2800" dirty="0"/>
          </a:p>
          <a:p>
            <a:pPr marL="0" indent="0">
              <a:buNone/>
            </a:pP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= x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+ x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+ x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= x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+ x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+ x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ru-R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		(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8)</a:t>
            </a:r>
          </a:p>
          <a:p>
            <a:pPr marL="0" indent="0">
              <a:buNone/>
            </a:pP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= x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+ x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+ x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72708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Порождающая матрица кода Хемминга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Неизвестным x</a:t>
            </a:r>
            <a:r>
              <a:rPr lang="ru-RU" baseline="-25000" dirty="0"/>
              <a:t>3</a:t>
            </a:r>
            <a:r>
              <a:rPr lang="ru-RU" dirty="0"/>
              <a:t>, х</a:t>
            </a:r>
            <a:r>
              <a:rPr lang="ru-RU" baseline="-25000" dirty="0"/>
              <a:t>5</a:t>
            </a:r>
            <a:r>
              <a:rPr lang="ru-RU" dirty="0"/>
              <a:t>, x</a:t>
            </a:r>
            <a:r>
              <a:rPr lang="ru-RU" baseline="-25000" dirty="0"/>
              <a:t>6</a:t>
            </a:r>
            <a:r>
              <a:rPr lang="ru-RU" dirty="0"/>
              <a:t>, х</a:t>
            </a:r>
            <a:r>
              <a:rPr lang="ru-RU" baseline="-25000" dirty="0"/>
              <a:t>7</a:t>
            </a:r>
            <a:r>
              <a:rPr lang="ru-RU" dirty="0"/>
              <a:t> можно придавать любые значения; тогда из равенств (8) могут быть определены оставшиеся неизвестные х</a:t>
            </a:r>
            <a:r>
              <a:rPr lang="ru-RU" baseline="-25000" dirty="0"/>
              <a:t>1</a:t>
            </a:r>
            <a:r>
              <a:rPr lang="ru-RU" dirty="0"/>
              <a:t>, x</a:t>
            </a:r>
            <a:r>
              <a:rPr lang="ru-RU" baseline="-25000" dirty="0"/>
              <a:t>2</a:t>
            </a:r>
            <a:r>
              <a:rPr lang="ru-RU" dirty="0"/>
              <a:t>, х</a:t>
            </a:r>
            <a:r>
              <a:rPr lang="ru-RU" baseline="-25000" dirty="0"/>
              <a:t>4</a:t>
            </a:r>
            <a:r>
              <a:rPr lang="ru-RU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 smtClean="0"/>
          </a:p>
          <a:p>
            <a:r>
              <a:rPr lang="ru-RU" dirty="0" smtClean="0"/>
              <a:t>Придавая </a:t>
            </a:r>
            <a:r>
              <a:rPr lang="ru-RU" dirty="0"/>
              <a:t>поочередно одному из неизвестных x</a:t>
            </a:r>
            <a:r>
              <a:rPr lang="ru-RU" baseline="-25000" dirty="0"/>
              <a:t>3</a:t>
            </a:r>
            <a:r>
              <a:rPr lang="ru-RU" dirty="0"/>
              <a:t>, х</a:t>
            </a:r>
            <a:r>
              <a:rPr lang="ru-RU" baseline="-25000" dirty="0"/>
              <a:t>5</a:t>
            </a:r>
            <a:r>
              <a:rPr lang="ru-RU" dirty="0"/>
              <a:t>, x</a:t>
            </a:r>
            <a:r>
              <a:rPr lang="ru-RU" baseline="-25000" dirty="0"/>
              <a:t>6</a:t>
            </a:r>
            <a:r>
              <a:rPr lang="ru-RU" dirty="0"/>
              <a:t>, х</a:t>
            </a:r>
            <a:r>
              <a:rPr lang="ru-RU" baseline="-25000" dirty="0"/>
              <a:t>7</a:t>
            </a:r>
            <a:r>
              <a:rPr lang="ru-RU" dirty="0"/>
              <a:t> значение 1, а остальным - 0, получим 4 решения</a:t>
            </a:r>
            <a:r>
              <a:rPr lang="ru-RU" dirty="0" smtClean="0"/>
              <a:t>: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  <a:p>
            <a:pPr marL="0" indent="0">
              <a:buNone/>
            </a:pP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а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= (1110000),</a:t>
            </a:r>
          </a:p>
          <a:p>
            <a:pPr marL="0" indent="0">
              <a:buNone/>
            </a:pP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а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= (1001100),</a:t>
            </a:r>
          </a:p>
          <a:p>
            <a:pPr marL="0" indent="0">
              <a:buNone/>
            </a:pP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а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= (0101010),</a:t>
            </a:r>
          </a:p>
          <a:p>
            <a:pPr marL="0" indent="0">
              <a:buNone/>
            </a:pP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а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= (1101001</a:t>
            </a:r>
            <a:r>
              <a:rPr lang="ru-R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),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ru-RU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ru-RU" dirty="0" smtClean="0"/>
              <a:t>Вектора </a:t>
            </a:r>
            <a:r>
              <a:rPr lang="ru-R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а</a:t>
            </a:r>
            <a:r>
              <a:rPr lang="en-US" baseline="-25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ru-RU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dirty="0" smtClean="0"/>
              <a:t>линейно </a:t>
            </a:r>
            <a:r>
              <a:rPr lang="ru-RU" dirty="0"/>
              <a:t>независимы.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49968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Порождающая матрица кода Хемминга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Составленная из этих решений матрица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и является искомой порождающей матрицей.</a:t>
            </a:r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7" y="2996952"/>
            <a:ext cx="19907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18506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Декодирование, обнаружение ошибок, исправление ошибок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Пусть найдены порождающая и проверочная матрица, необходимо:</a:t>
            </a:r>
          </a:p>
          <a:p>
            <a:pPr lvl="1"/>
            <a:r>
              <a:rPr lang="ru-RU" dirty="0" smtClean="0"/>
              <a:t>выяснить </a:t>
            </a:r>
            <a:r>
              <a:rPr lang="ru-RU" dirty="0"/>
              <a:t>корректирующие способности данного кода; </a:t>
            </a:r>
            <a:endParaRPr lang="ru-RU" dirty="0" smtClean="0"/>
          </a:p>
          <a:p>
            <a:pPr lvl="1"/>
            <a:r>
              <a:rPr lang="ru-RU" dirty="0" smtClean="0"/>
              <a:t>определить </a:t>
            </a:r>
            <a:r>
              <a:rPr lang="ru-RU" dirty="0"/>
              <a:t>алгоритм </a:t>
            </a:r>
            <a:r>
              <a:rPr lang="ru-RU" dirty="0" smtClean="0"/>
              <a:t>декодирования</a:t>
            </a:r>
          </a:p>
          <a:p>
            <a:pPr lvl="2"/>
            <a:r>
              <a:rPr lang="ru-RU" dirty="0" smtClean="0"/>
              <a:t>исправляющий ошибки</a:t>
            </a:r>
          </a:p>
          <a:p>
            <a:pPr lvl="2"/>
            <a:r>
              <a:rPr lang="ru-RU" dirty="0" smtClean="0"/>
              <a:t>обнаруживающий ошибки</a:t>
            </a:r>
          </a:p>
          <a:p>
            <a:pPr lvl="1"/>
            <a:r>
              <a:rPr lang="ru-RU" dirty="0" smtClean="0"/>
              <a:t>выделить </a:t>
            </a:r>
            <a:r>
              <a:rPr lang="ru-RU" dirty="0"/>
              <a:t>информационные символы</a:t>
            </a:r>
          </a:p>
        </p:txBody>
      </p:sp>
    </p:spTree>
    <p:extLst>
      <p:ext uri="{BB962C8B-B14F-4D97-AF65-F5344CB8AC3E}">
        <p14:creationId xmlns:p14="http://schemas.microsoft.com/office/powerpoint/2010/main" val="35312236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Декодирование, обнаружение ошибок, исправление ошибок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Пусть, исправив ошибки, мы получили некоторый кодовый вектор </a:t>
            </a:r>
            <a:r>
              <a:rPr lang="ru-RU" b="1" dirty="0"/>
              <a:t>а</a:t>
            </a:r>
            <a:r>
              <a:rPr lang="ru-RU" dirty="0"/>
              <a:t> = (а</a:t>
            </a:r>
            <a:r>
              <a:rPr lang="ru-RU" baseline="-25000" dirty="0"/>
              <a:t>1</a:t>
            </a:r>
            <a:r>
              <a:rPr lang="ru-RU" dirty="0"/>
              <a:t>, а</a:t>
            </a:r>
            <a:r>
              <a:rPr lang="ru-RU" baseline="-25000" dirty="0"/>
              <a:t>2</a:t>
            </a:r>
            <a:r>
              <a:rPr lang="ru-RU" dirty="0"/>
              <a:t>, ..., </a:t>
            </a:r>
            <a:r>
              <a:rPr lang="ru-RU" dirty="0" err="1" smtClean="0"/>
              <a:t>а</a:t>
            </a:r>
            <a:r>
              <a:rPr lang="ru-RU" baseline="-25000" dirty="0" err="1" smtClean="0"/>
              <a:t>n</a:t>
            </a:r>
            <a:r>
              <a:rPr lang="ru-RU" dirty="0" smtClean="0"/>
              <a:t>);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соответствующие </a:t>
            </a:r>
            <a:r>
              <a:rPr lang="ru-RU" dirty="0"/>
              <a:t>ему информационные символы α</a:t>
            </a:r>
            <a:r>
              <a:rPr lang="ru-RU" baseline="-25000" dirty="0"/>
              <a:t>1</a:t>
            </a:r>
            <a:r>
              <a:rPr lang="ru-RU" dirty="0"/>
              <a:t>, α</a:t>
            </a:r>
            <a:r>
              <a:rPr lang="ru-RU" baseline="-25000" dirty="0"/>
              <a:t>2</a:t>
            </a:r>
            <a:r>
              <a:rPr lang="ru-RU" dirty="0"/>
              <a:t>, ..., α</a:t>
            </a:r>
            <a:r>
              <a:rPr lang="ru-RU" baseline="-25000" dirty="0"/>
              <a:t>k</a:t>
            </a:r>
            <a:r>
              <a:rPr lang="ru-RU" dirty="0"/>
              <a:t> определяются из равенства (6</a:t>
            </a:r>
            <a:r>
              <a:rPr lang="ru-RU" dirty="0" smtClean="0"/>
              <a:t>), т.е. </a:t>
            </a:r>
            <a:r>
              <a:rPr lang="ru-RU" dirty="0"/>
              <a:t>вектор (α</a:t>
            </a:r>
            <a:r>
              <a:rPr lang="ru-RU" baseline="-25000" dirty="0"/>
              <a:t>1</a:t>
            </a:r>
            <a:r>
              <a:rPr lang="ru-RU" dirty="0"/>
              <a:t>, α</a:t>
            </a:r>
            <a:r>
              <a:rPr lang="ru-RU" baseline="-25000" dirty="0"/>
              <a:t>2</a:t>
            </a:r>
            <a:r>
              <a:rPr lang="ru-RU" dirty="0"/>
              <a:t>, ..., α</a:t>
            </a:r>
            <a:r>
              <a:rPr lang="ru-RU" baseline="-25000" dirty="0"/>
              <a:t>k</a:t>
            </a:r>
            <a:r>
              <a:rPr lang="ru-RU" dirty="0"/>
              <a:t>) есть решение </a:t>
            </a:r>
            <a:r>
              <a:rPr lang="ru-RU" sz="2800" dirty="0" smtClean="0"/>
              <a:t>(единственное</a:t>
            </a:r>
            <a:r>
              <a:rPr lang="ru-RU" sz="2800" dirty="0"/>
              <a:t>)</a:t>
            </a:r>
            <a:r>
              <a:rPr lang="ru-RU" dirty="0"/>
              <a:t> системы линейных уравнений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/>
          </a:p>
          <a:p>
            <a:pPr marL="0" indent="0">
              <a:buNone/>
            </a:pP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+ a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21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+ ... + a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k1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= a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+ a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22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+ ... + a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k2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= a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. . . . . . . </a:t>
            </a:r>
            <a:r>
              <a:rPr lang="ru-R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. . . . . . .</a:t>
            </a:r>
          </a:p>
          <a:p>
            <a:pPr marL="0" indent="0">
              <a:buNone/>
            </a:pP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1n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+ a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2n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+ ... + </a:t>
            </a:r>
            <a:r>
              <a:rPr lang="ru-RU" dirty="0" err="1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ru-RU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kn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ru-RU" dirty="0">
                <a:latin typeface="Courier New" panose="02070309020205020404" pitchFamily="49" charset="0"/>
                <a:cs typeface="Courier New" panose="02070309020205020404" pitchFamily="49" charset="0"/>
              </a:rPr>
              <a:t> = a</a:t>
            </a:r>
            <a:r>
              <a:rPr lang="ru-RU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ru-R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br>
              <a:rPr lang="ru-RU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ru-RU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ru-RU" dirty="0" smtClean="0"/>
              <a:t>решение не </a:t>
            </a:r>
            <a:r>
              <a:rPr lang="ru-RU" dirty="0"/>
              <a:t>содержит принципиальных </a:t>
            </a:r>
            <a:r>
              <a:rPr lang="ru-RU" dirty="0" smtClean="0"/>
              <a:t>трудностей но может </a:t>
            </a:r>
            <a:r>
              <a:rPr lang="ru-RU" dirty="0"/>
              <a:t>потребовать громоздких вычислений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35622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</a:t>
            </a:r>
            <a:r>
              <a:rPr lang="ru-RU" dirty="0" smtClean="0"/>
              <a:t>истематические линейные коды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Определение информационных символов предельно упрощается, если использовать для кодирования так называемые систематические линейные коды.</a:t>
            </a:r>
            <a:endParaRPr lang="ru-RU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865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Систематические линейные коды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85000" lnSpcReduction="10000"/>
          </a:bodyPr>
          <a:lstStyle/>
          <a:p>
            <a:r>
              <a:rPr lang="ru-RU" sz="2800" dirty="0"/>
              <a:t>Линейный (n, k)-код называется систематическим, если его порождающая матрица имеет </a:t>
            </a:r>
            <a:r>
              <a:rPr lang="ru-RU" sz="2800" dirty="0" smtClean="0"/>
              <a:t>вид: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								(9)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800" dirty="0" smtClean="0"/>
              <a:t>или вид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								(9</a:t>
            </a:r>
            <a:r>
              <a:rPr lang="en-US" sz="2800" dirty="0" smtClean="0"/>
              <a:t>’)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  <a:p>
            <a:r>
              <a:rPr lang="ru-RU" sz="2800" dirty="0"/>
              <a:t>т. е. если она получается приписыванием к единичной матрице порядка k некоторой матрицы из k строк и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m </a:t>
            </a:r>
            <a:r>
              <a:rPr lang="ru-RU" sz="2800" dirty="0"/>
              <a:t>= n - k столбцов (иначе говоря, матрицы порядка k × m).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7496" y="2204864"/>
            <a:ext cx="30861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2481" y="3789040"/>
            <a:ext cx="3196130" cy="1061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37487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Систематические линейные коды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В случае (9) равенство (6) принимает вид: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т.е. </a:t>
            </a:r>
            <a:r>
              <a:rPr lang="ru-RU" dirty="0"/>
              <a:t> первые k символов любого кодового слова </a:t>
            </a:r>
            <a:r>
              <a:rPr lang="ru-RU" dirty="0" smtClean="0"/>
              <a:t>и </a:t>
            </a:r>
            <a:r>
              <a:rPr lang="ru-RU" dirty="0"/>
              <a:t>оказываются информационными, а остальные </a:t>
            </a:r>
            <a:r>
              <a:rPr lang="ru-RU" dirty="0" smtClean="0"/>
              <a:t>(проверочные) </a:t>
            </a:r>
            <a:r>
              <a:rPr lang="ru-RU" dirty="0"/>
              <a:t>связаны с информационными символами </a:t>
            </a:r>
            <a:r>
              <a:rPr lang="ru-RU" dirty="0" smtClean="0"/>
              <a:t>определёнными соотношениями </a:t>
            </a:r>
            <a:br>
              <a:rPr lang="ru-RU" dirty="0" smtClean="0"/>
            </a:br>
            <a:r>
              <a:rPr lang="ru-RU" sz="2800" dirty="0" smtClean="0"/>
              <a:t>(см. следующий слайд)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56007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64557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Систематические линейные коды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30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k+1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 = p</a:t>
            </a:r>
            <a:r>
              <a:rPr lang="en-US" sz="30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  <a:r>
              <a:rPr lang="el-GR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l-GR" sz="30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l-GR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 + 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30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21</a:t>
            </a:r>
            <a:r>
              <a:rPr lang="el-GR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l-GR" sz="30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l-GR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 + ... + 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30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k1</a:t>
            </a:r>
            <a:r>
              <a:rPr lang="el-GR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n-US" sz="30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30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k+2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 = p</a:t>
            </a:r>
            <a:r>
              <a:rPr lang="en-US" sz="30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  <a:r>
              <a:rPr lang="el-GR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l-GR" sz="30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l-GR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 + 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30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22</a:t>
            </a:r>
            <a:r>
              <a:rPr lang="el-GR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l-GR" sz="30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l-GR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 + ... + 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30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k2</a:t>
            </a:r>
            <a:r>
              <a:rPr lang="el-GR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n-US" sz="30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. . . </a:t>
            </a: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 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. . . . . . . . . . . </a:t>
            </a:r>
            <a:r>
              <a:rPr lang="ru-RU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 </a:t>
            </a: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10)</a:t>
            </a:r>
          </a:p>
          <a:p>
            <a:pPr marL="0" indent="0">
              <a:buNone/>
            </a:pP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30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ru-RU" sz="30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 = p</a:t>
            </a:r>
            <a:r>
              <a:rPr lang="en-US" sz="30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1m</a:t>
            </a:r>
            <a:r>
              <a:rPr lang="el-GR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l-GR" sz="30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l-GR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 + 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30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2m</a:t>
            </a:r>
            <a:r>
              <a:rPr lang="el-GR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l-GR" sz="30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l-GR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 + ... + 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3000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km</a:t>
            </a:r>
            <a:r>
              <a:rPr lang="el-GR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n-US" sz="30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ru-R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ru-RU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ru-RU" dirty="0" smtClean="0"/>
              <a:t>Равенства (10), очевидно, образуют систему проверочных соотношений систематического линейного кода. </a:t>
            </a:r>
          </a:p>
          <a:p>
            <a:r>
              <a:rPr lang="ru-RU" dirty="0" smtClean="0"/>
              <a:t>Всякий линейный код в некотором смысле эквивалентен систематическому. </a:t>
            </a:r>
            <a:br>
              <a:rPr lang="ru-RU" dirty="0" smtClean="0"/>
            </a:br>
            <a:r>
              <a:rPr lang="ru-RU" sz="2800" dirty="0" smtClean="0"/>
              <a:t>(доказательство основывается на способе решения системы линейных уравнений методом </a:t>
            </a:r>
            <a:r>
              <a:rPr lang="ru-RU" sz="2800" dirty="0" err="1" smtClean="0"/>
              <a:t>Гауса</a:t>
            </a:r>
            <a:r>
              <a:rPr lang="ru-RU" sz="2800" dirty="0" smtClean="0"/>
              <a:t>)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207546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кодовый алфавит -  конечное </a:t>
            </a:r>
            <a:r>
              <a:rPr lang="ru-RU" dirty="0"/>
              <a:t>поле </a:t>
            </a:r>
            <a:r>
              <a:rPr lang="ru-RU" dirty="0" smtClean="0"/>
              <a:t>F</a:t>
            </a:r>
            <a:r>
              <a:rPr lang="ru-RU" dirty="0"/>
              <a:t>;</a:t>
            </a:r>
            <a:endParaRPr lang="ru-RU" dirty="0" smtClean="0"/>
          </a:p>
          <a:p>
            <a:r>
              <a:rPr lang="ru-RU" dirty="0" smtClean="0"/>
              <a:t>Каждое </a:t>
            </a:r>
            <a:r>
              <a:rPr lang="ru-RU" dirty="0"/>
              <a:t>слово x</a:t>
            </a:r>
            <a:r>
              <a:rPr lang="ru-RU" baseline="-25000" dirty="0"/>
              <a:t>1</a:t>
            </a:r>
            <a:r>
              <a:rPr lang="ru-RU" dirty="0"/>
              <a:t>x</a:t>
            </a:r>
            <a:r>
              <a:rPr lang="ru-RU" baseline="-25000" dirty="0"/>
              <a:t>2</a:t>
            </a:r>
            <a:r>
              <a:rPr lang="ru-RU" dirty="0"/>
              <a:t> ... </a:t>
            </a:r>
            <a:r>
              <a:rPr lang="ru-RU" dirty="0" err="1"/>
              <a:t>x</a:t>
            </a:r>
            <a:r>
              <a:rPr lang="ru-RU" baseline="-25000" dirty="0" err="1"/>
              <a:t>n</a:t>
            </a:r>
            <a:r>
              <a:rPr lang="ru-RU" dirty="0"/>
              <a:t> этого алфавита будем отождествлять с вектором (x</a:t>
            </a:r>
            <a:r>
              <a:rPr lang="ru-RU" baseline="-25000" dirty="0"/>
              <a:t>1</a:t>
            </a:r>
            <a:r>
              <a:rPr lang="ru-RU" dirty="0"/>
              <a:t>, x</a:t>
            </a:r>
            <a:r>
              <a:rPr lang="ru-RU" baseline="-25000" dirty="0"/>
              <a:t>2</a:t>
            </a:r>
            <a:r>
              <a:rPr lang="ru-RU" dirty="0"/>
              <a:t>, ..., </a:t>
            </a:r>
            <a:r>
              <a:rPr lang="ru-RU" dirty="0" err="1"/>
              <a:t>x</a:t>
            </a:r>
            <a:r>
              <a:rPr lang="ru-RU" baseline="-25000" dirty="0" err="1"/>
              <a:t>n</a:t>
            </a:r>
            <a:r>
              <a:rPr lang="ru-RU" dirty="0"/>
              <a:t>) n-мерного пространства </a:t>
            </a:r>
            <a:r>
              <a:rPr lang="ru-RU" dirty="0" err="1"/>
              <a:t>L</a:t>
            </a:r>
            <a:r>
              <a:rPr lang="ru-RU" baseline="-25000" dirty="0" err="1"/>
              <a:t>n</a:t>
            </a:r>
            <a:r>
              <a:rPr lang="ru-RU" dirty="0"/>
              <a:t> </a:t>
            </a:r>
            <a:r>
              <a:rPr lang="ru-RU" dirty="0" smtClean="0"/>
              <a:t>;</a:t>
            </a:r>
          </a:p>
          <a:p>
            <a:r>
              <a:rPr lang="ru-RU" dirty="0" smtClean="0"/>
              <a:t>в пространстве </a:t>
            </a:r>
            <a:r>
              <a:rPr lang="ru-RU" dirty="0" err="1" smtClean="0"/>
              <a:t>L</a:t>
            </a:r>
            <a:r>
              <a:rPr lang="ru-RU" baseline="-25000" dirty="0" err="1" smtClean="0"/>
              <a:t>n</a:t>
            </a:r>
            <a:r>
              <a:rPr lang="ru-RU" dirty="0" smtClean="0"/>
              <a:t>  </a:t>
            </a:r>
            <a:r>
              <a:rPr lang="ru-RU" dirty="0" smtClean="0"/>
              <a:t>координаты </a:t>
            </a:r>
            <a:r>
              <a:rPr lang="ru-RU" dirty="0"/>
              <a:t>векторов являются элементами </a:t>
            </a:r>
            <a:r>
              <a:rPr lang="ru-RU" dirty="0" smtClean="0"/>
              <a:t>F;</a:t>
            </a:r>
          </a:p>
          <a:p>
            <a:r>
              <a:rPr lang="ru-RU" dirty="0" smtClean="0"/>
              <a:t>Кодовый вектор - вектор</a:t>
            </a:r>
            <a:r>
              <a:rPr lang="ru-RU" dirty="0"/>
              <a:t>, соответствующий кодовому </a:t>
            </a:r>
            <a:r>
              <a:rPr lang="ru-RU" dirty="0" smtClean="0"/>
              <a:t>слову.</a:t>
            </a:r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288863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Система проверочных соотношений: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28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8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 + b</a:t>
            </a:r>
            <a:r>
              <a:rPr lang="en-US" sz="28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8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 + ... + b</a:t>
            </a:r>
            <a:r>
              <a:rPr lang="en-US" sz="28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1n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8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 = 0,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28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21</a:t>
            </a:r>
            <a:r>
              <a:rPr lang="ru-RU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х</a:t>
            </a:r>
            <a:r>
              <a:rPr lang="ru-RU" sz="28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ru-RU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 +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28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22</a:t>
            </a:r>
            <a:r>
              <a:rPr lang="ru-RU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х</a:t>
            </a:r>
            <a:r>
              <a:rPr lang="ru-RU" sz="28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ru-RU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 + ... +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28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2n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8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 = 0,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. . . . . . . . . . . .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 .</a:t>
            </a:r>
            <a:r>
              <a:rPr lang="ru-RU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(1)</a:t>
            </a:r>
          </a:p>
          <a:p>
            <a:pPr marL="0" indent="0">
              <a:buNone/>
            </a:pP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28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m1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8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 + b</a:t>
            </a:r>
            <a:r>
              <a:rPr lang="en-US" sz="28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m2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8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 + ... +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2800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mn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800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 =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lang="ru-RU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ru-RU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ru-RU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ru-RU" sz="2800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ij</a:t>
            </a:r>
            <a:r>
              <a:rPr lang="ru-RU" sz="2800" dirty="0"/>
              <a:t> </a:t>
            </a:r>
            <a:r>
              <a:rPr lang="ru-RU" sz="2800" dirty="0" smtClean="0"/>
              <a:t>- элементы из </a:t>
            </a:r>
            <a:r>
              <a:rPr lang="ru-RU" sz="2800" dirty="0"/>
              <a:t>F.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Код</a:t>
            </a:r>
            <a:r>
              <a:rPr lang="ru-RU" sz="2800" dirty="0"/>
              <a:t>, состоящий из всех слов х</a:t>
            </a:r>
            <a:r>
              <a:rPr lang="ru-RU" sz="2800" baseline="-25000" dirty="0"/>
              <a:t>1</a:t>
            </a:r>
            <a:r>
              <a:rPr lang="ru-RU" sz="2800" dirty="0"/>
              <a:t>х</a:t>
            </a:r>
            <a:r>
              <a:rPr lang="ru-RU" sz="2800" baseline="-25000" dirty="0"/>
              <a:t>2</a:t>
            </a:r>
            <a:r>
              <a:rPr lang="ru-RU" sz="2800" dirty="0"/>
              <a:t> ... </a:t>
            </a:r>
            <a:r>
              <a:rPr lang="ru-RU" sz="2800" dirty="0" err="1"/>
              <a:t>x</a:t>
            </a:r>
            <a:r>
              <a:rPr lang="ru-RU" sz="2800" baseline="-25000" dirty="0" err="1"/>
              <a:t>n</a:t>
            </a:r>
            <a:r>
              <a:rPr lang="ru-RU" sz="2800" dirty="0"/>
              <a:t>, для которых справедливы соотношения (1), называют кодом с проверками на четность.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790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Свойства кода (1)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если </a:t>
            </a:r>
            <a:r>
              <a:rPr lang="ru-RU" dirty="0"/>
              <a:t>векторы (a</a:t>
            </a:r>
            <a:r>
              <a:rPr lang="ru-RU" baseline="-25000" dirty="0"/>
              <a:t>1</a:t>
            </a:r>
            <a:r>
              <a:rPr lang="ru-RU" dirty="0"/>
              <a:t>, а</a:t>
            </a:r>
            <a:r>
              <a:rPr lang="ru-RU" baseline="-25000" dirty="0"/>
              <a:t>2</a:t>
            </a:r>
            <a:r>
              <a:rPr lang="ru-RU" dirty="0"/>
              <a:t>, ..., </a:t>
            </a:r>
            <a:r>
              <a:rPr lang="ru-RU" dirty="0" err="1"/>
              <a:t>а</a:t>
            </a:r>
            <a:r>
              <a:rPr lang="ru-RU" baseline="-25000" dirty="0" err="1"/>
              <a:t>n</a:t>
            </a:r>
            <a:r>
              <a:rPr lang="ru-RU" dirty="0"/>
              <a:t>) и (b</a:t>
            </a:r>
            <a:r>
              <a:rPr lang="ru-RU" baseline="-25000" dirty="0"/>
              <a:t>1</a:t>
            </a:r>
            <a:r>
              <a:rPr lang="ru-RU" dirty="0"/>
              <a:t>, b</a:t>
            </a:r>
            <a:r>
              <a:rPr lang="ru-RU" baseline="-25000" dirty="0"/>
              <a:t>2</a:t>
            </a:r>
            <a:r>
              <a:rPr lang="ru-RU" dirty="0"/>
              <a:t>, ..., </a:t>
            </a:r>
            <a:r>
              <a:rPr lang="ru-RU" dirty="0" err="1"/>
              <a:t>b</a:t>
            </a:r>
            <a:r>
              <a:rPr lang="ru-RU" baseline="-25000" dirty="0" err="1"/>
              <a:t>n</a:t>
            </a:r>
            <a:r>
              <a:rPr lang="ru-RU" dirty="0"/>
              <a:t>) являются кодовыми, а значит, решениями системы (1</a:t>
            </a:r>
            <a:r>
              <a:rPr lang="ru-RU" dirty="0" smtClean="0"/>
              <a:t>):</a:t>
            </a:r>
          </a:p>
          <a:p>
            <a:pPr lvl="1"/>
            <a:r>
              <a:rPr lang="ru-RU" dirty="0" smtClean="0"/>
              <a:t>то и их сумма (а</a:t>
            </a:r>
            <a:r>
              <a:rPr lang="ru-RU" baseline="-25000" dirty="0" smtClean="0"/>
              <a:t>1</a:t>
            </a:r>
            <a:r>
              <a:rPr lang="ru-RU" dirty="0"/>
              <a:t> + b</a:t>
            </a:r>
            <a:r>
              <a:rPr lang="ru-RU" baseline="-25000" dirty="0"/>
              <a:t>1</a:t>
            </a:r>
            <a:r>
              <a:rPr lang="ru-RU" dirty="0"/>
              <a:t>, а</a:t>
            </a:r>
            <a:r>
              <a:rPr lang="ru-RU" baseline="-25000" dirty="0"/>
              <a:t>2</a:t>
            </a:r>
            <a:r>
              <a:rPr lang="ru-RU" dirty="0"/>
              <a:t> + b</a:t>
            </a:r>
            <a:r>
              <a:rPr lang="ru-RU" baseline="-25000" dirty="0"/>
              <a:t>2</a:t>
            </a:r>
            <a:r>
              <a:rPr lang="ru-RU" dirty="0"/>
              <a:t>, ..., </a:t>
            </a:r>
            <a:r>
              <a:rPr lang="ru-RU" dirty="0" err="1"/>
              <a:t>а</a:t>
            </a:r>
            <a:r>
              <a:rPr lang="ru-RU" baseline="-25000" dirty="0" err="1"/>
              <a:t>n</a:t>
            </a:r>
            <a:r>
              <a:rPr lang="ru-RU" dirty="0"/>
              <a:t> + </a:t>
            </a:r>
            <a:r>
              <a:rPr lang="ru-RU" dirty="0" err="1" smtClean="0"/>
              <a:t>b</a:t>
            </a:r>
            <a:r>
              <a:rPr lang="ru-RU" baseline="-25000" dirty="0" err="1" smtClean="0"/>
              <a:t>n</a:t>
            </a:r>
            <a:r>
              <a:rPr lang="ru-RU" dirty="0" smtClean="0"/>
              <a:t>) </a:t>
            </a:r>
            <a:r>
              <a:rPr lang="ru-RU" dirty="0"/>
              <a:t>также является решением этой системы и </a:t>
            </a:r>
            <a:r>
              <a:rPr lang="ru-RU" dirty="0" smtClean="0"/>
              <a:t>является кодовым </a:t>
            </a:r>
            <a:r>
              <a:rPr lang="ru-RU" dirty="0"/>
              <a:t>вектором. </a:t>
            </a:r>
            <a:endParaRPr lang="ru-RU" dirty="0" smtClean="0"/>
          </a:p>
          <a:p>
            <a:r>
              <a:rPr lang="ru-RU" dirty="0" smtClean="0"/>
              <a:t>если</a:t>
            </a:r>
            <a:r>
              <a:rPr lang="ru-RU" dirty="0"/>
              <a:t>, α - элемент поля F и (a</a:t>
            </a:r>
            <a:r>
              <a:rPr lang="ru-RU" baseline="-25000" dirty="0"/>
              <a:t>1</a:t>
            </a:r>
            <a:r>
              <a:rPr lang="ru-RU" dirty="0"/>
              <a:t>, а</a:t>
            </a:r>
            <a:r>
              <a:rPr lang="ru-RU" baseline="-25000" dirty="0"/>
              <a:t>2</a:t>
            </a:r>
            <a:r>
              <a:rPr lang="ru-RU" dirty="0"/>
              <a:t>, ..., </a:t>
            </a:r>
            <a:r>
              <a:rPr lang="ru-RU" dirty="0" err="1"/>
              <a:t>а</a:t>
            </a:r>
            <a:r>
              <a:rPr lang="ru-RU" baseline="-25000" dirty="0" err="1"/>
              <a:t>n</a:t>
            </a:r>
            <a:r>
              <a:rPr lang="ru-RU" dirty="0"/>
              <a:t>) - решение системы (</a:t>
            </a:r>
            <a:r>
              <a:rPr lang="ru-RU" dirty="0" smtClean="0"/>
              <a:t>1)</a:t>
            </a:r>
          </a:p>
          <a:p>
            <a:pPr lvl="1"/>
            <a:r>
              <a:rPr lang="ru-RU" dirty="0" smtClean="0"/>
              <a:t>то </a:t>
            </a:r>
            <a:r>
              <a:rPr lang="ru-RU" dirty="0"/>
              <a:t>и вектор (αa</a:t>
            </a:r>
            <a:r>
              <a:rPr lang="ru-RU" baseline="-25000" dirty="0"/>
              <a:t>1</a:t>
            </a:r>
            <a:r>
              <a:rPr lang="ru-RU" dirty="0"/>
              <a:t>, αа</a:t>
            </a:r>
            <a:r>
              <a:rPr lang="ru-RU" baseline="-25000" dirty="0"/>
              <a:t>2</a:t>
            </a:r>
            <a:r>
              <a:rPr lang="ru-RU" dirty="0"/>
              <a:t>, ..., α</a:t>
            </a:r>
            <a:r>
              <a:rPr lang="ru-RU" dirty="0" err="1"/>
              <a:t>а</a:t>
            </a:r>
            <a:r>
              <a:rPr lang="ru-RU" baseline="-25000" dirty="0" err="1"/>
              <a:t>n</a:t>
            </a:r>
            <a:r>
              <a:rPr lang="ru-RU" dirty="0"/>
              <a:t>) также является решением системы (1). </a:t>
            </a:r>
          </a:p>
        </p:txBody>
      </p:sp>
    </p:spTree>
    <p:extLst>
      <p:ext uri="{BB962C8B-B14F-4D97-AF65-F5344CB8AC3E}">
        <p14:creationId xmlns:p14="http://schemas.microsoft.com/office/powerpoint/2010/main" val="1688791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Оба отмеченных свойства проверяются непосредственной подстановкой в систему (1) </a:t>
            </a:r>
            <a:r>
              <a:rPr lang="ru-RU" dirty="0" smtClean="0"/>
              <a:t>векторов:</a:t>
            </a:r>
            <a:endParaRPr lang="ru-RU" dirty="0"/>
          </a:p>
          <a:p>
            <a:pPr lvl="1"/>
            <a:r>
              <a:rPr lang="ru-RU" dirty="0"/>
              <a:t>(а</a:t>
            </a:r>
            <a:r>
              <a:rPr lang="ru-RU" baseline="-25000" dirty="0"/>
              <a:t>1</a:t>
            </a:r>
            <a:r>
              <a:rPr lang="ru-RU" dirty="0"/>
              <a:t> + b</a:t>
            </a:r>
            <a:r>
              <a:rPr lang="ru-RU" baseline="-25000" dirty="0"/>
              <a:t>1</a:t>
            </a:r>
            <a:r>
              <a:rPr lang="ru-RU" dirty="0"/>
              <a:t>, а</a:t>
            </a:r>
            <a:r>
              <a:rPr lang="ru-RU" baseline="-25000" dirty="0"/>
              <a:t>2</a:t>
            </a:r>
            <a:r>
              <a:rPr lang="ru-RU" dirty="0"/>
              <a:t> + b</a:t>
            </a:r>
            <a:r>
              <a:rPr lang="ru-RU" baseline="-25000" dirty="0"/>
              <a:t>2</a:t>
            </a:r>
            <a:r>
              <a:rPr lang="ru-RU" dirty="0"/>
              <a:t>, ..., </a:t>
            </a:r>
            <a:r>
              <a:rPr lang="ru-RU" dirty="0" err="1"/>
              <a:t>а</a:t>
            </a:r>
            <a:r>
              <a:rPr lang="ru-RU" baseline="-25000" dirty="0" err="1"/>
              <a:t>n</a:t>
            </a:r>
            <a:r>
              <a:rPr lang="ru-RU" dirty="0"/>
              <a:t> + </a:t>
            </a:r>
            <a:r>
              <a:rPr lang="ru-RU" dirty="0" err="1"/>
              <a:t>b</a:t>
            </a:r>
            <a:r>
              <a:rPr lang="ru-RU" baseline="-25000" dirty="0" err="1"/>
              <a:t>n</a:t>
            </a:r>
            <a:r>
              <a:rPr lang="ru-RU" dirty="0"/>
              <a:t>) и (αa</a:t>
            </a:r>
            <a:r>
              <a:rPr lang="ru-RU" baseline="-25000" dirty="0"/>
              <a:t>1</a:t>
            </a:r>
            <a:r>
              <a:rPr lang="ru-RU" dirty="0"/>
              <a:t>, αа</a:t>
            </a:r>
            <a:r>
              <a:rPr lang="ru-RU" baseline="-25000" dirty="0"/>
              <a:t>2</a:t>
            </a:r>
            <a:r>
              <a:rPr lang="ru-RU" dirty="0"/>
              <a:t>, ..., α</a:t>
            </a:r>
            <a:r>
              <a:rPr lang="ru-RU" dirty="0" err="1"/>
              <a:t>а</a:t>
            </a:r>
            <a:r>
              <a:rPr lang="ru-RU" baseline="-25000" dirty="0" err="1"/>
              <a:t>n</a:t>
            </a:r>
            <a:r>
              <a:rPr lang="ru-RU" dirty="0"/>
              <a:t>).</a:t>
            </a:r>
          </a:p>
          <a:p>
            <a:r>
              <a:rPr lang="ru-RU" dirty="0"/>
              <a:t>Вместе эти свойства означают, что код с проверками на четность образует линейное подпространство в пространстве </a:t>
            </a:r>
            <a:r>
              <a:rPr lang="ru-RU" dirty="0" err="1"/>
              <a:t>L</a:t>
            </a:r>
            <a:r>
              <a:rPr lang="ru-RU" baseline="-25000" dirty="0" err="1"/>
              <a:t>n</a:t>
            </a:r>
            <a:r>
              <a:rPr lang="ru-RU" dirty="0"/>
              <a:t> всех n-</a:t>
            </a:r>
            <a:r>
              <a:rPr lang="ru-RU" dirty="0" err="1"/>
              <a:t>буквениых</a:t>
            </a:r>
            <a:r>
              <a:rPr lang="ru-RU" dirty="0"/>
              <a:t> слов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По </a:t>
            </a:r>
            <a:r>
              <a:rPr lang="ru-RU" dirty="0"/>
              <a:t>этой причине коды с проверками на четность называют линейными кодами (двоичные линейные коды называют также групповыми). Если кодовое подпространство в пространстве </a:t>
            </a:r>
            <a:r>
              <a:rPr lang="ru-RU" dirty="0" err="1"/>
              <a:t>L</a:t>
            </a:r>
            <a:r>
              <a:rPr lang="ru-RU" baseline="-25000" dirty="0" err="1"/>
              <a:t>n</a:t>
            </a:r>
            <a:r>
              <a:rPr lang="ru-RU" dirty="0"/>
              <a:t> имеет размерность k, то употребляют для большей определенности термин линейный (n, k)-код.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4248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Линейные коды</a:t>
            </a:r>
            <a:br>
              <a:rPr lang="ru-RU" dirty="0" smtClean="0"/>
            </a:br>
            <a:r>
              <a:rPr lang="ru-RU" dirty="0" smtClean="0"/>
              <a:t>групповые коды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Коды с проверками на четность называют линейными кодами </a:t>
            </a:r>
          </a:p>
          <a:p>
            <a:pPr lvl="1"/>
            <a:r>
              <a:rPr lang="ru-RU" dirty="0" smtClean="0"/>
              <a:t>Если кодовое подпространство в пространстве </a:t>
            </a:r>
            <a:r>
              <a:rPr lang="ru-RU" dirty="0" err="1" smtClean="0"/>
              <a:t>L</a:t>
            </a:r>
            <a:r>
              <a:rPr lang="ru-RU" baseline="-25000" dirty="0" err="1" smtClean="0"/>
              <a:t>n</a:t>
            </a:r>
            <a:r>
              <a:rPr lang="ru-RU" dirty="0" smtClean="0"/>
              <a:t> имеет размерность k, то употребляют для большей определенности термин линейный (n, k)-код.</a:t>
            </a:r>
          </a:p>
          <a:p>
            <a:r>
              <a:rPr lang="ru-RU" dirty="0" smtClean="0"/>
              <a:t>Двоичные линейные коды называют групповыми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2105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Преимущества линейных кодов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Относительная легкость в </a:t>
            </a:r>
            <a:r>
              <a:rPr lang="ru-RU" sz="2400" dirty="0"/>
              <a:t>обнаружении и исправлении </a:t>
            </a:r>
            <a:r>
              <a:rPr lang="ru-RU" sz="2400" dirty="0" smtClean="0"/>
              <a:t>ошибок</a:t>
            </a:r>
          </a:p>
          <a:p>
            <a:r>
              <a:rPr lang="ru-RU" sz="2400" dirty="0" smtClean="0"/>
              <a:t>возможность </a:t>
            </a:r>
            <a:r>
              <a:rPr lang="ru-RU" sz="2400" dirty="0"/>
              <a:t>компактного задания </a:t>
            </a:r>
            <a:r>
              <a:rPr lang="ru-RU" sz="2400" dirty="0" smtClean="0"/>
              <a:t>кода</a:t>
            </a:r>
          </a:p>
          <a:p>
            <a:pPr lvl="1"/>
            <a:r>
              <a:rPr lang="ru-RU" sz="2000" dirty="0"/>
              <a:t>нет необходимости указывать полный список кодовых </a:t>
            </a:r>
            <a:r>
              <a:rPr lang="ru-RU" sz="2000" dirty="0" smtClean="0"/>
              <a:t>слов, код определен </a:t>
            </a:r>
            <a:r>
              <a:rPr lang="ru-RU" sz="2000" dirty="0"/>
              <a:t>системой линейных уравнений (1) или </a:t>
            </a:r>
            <a:r>
              <a:rPr lang="ru-RU" sz="2000" dirty="0" smtClean="0"/>
              <a:t>проверочной </a:t>
            </a:r>
            <a:r>
              <a:rPr lang="ru-RU" sz="2000" dirty="0" smtClean="0"/>
              <a:t>матрицей </a:t>
            </a:r>
            <a:r>
              <a:rPr lang="ru-RU" sz="2000" dirty="0"/>
              <a:t>этой </a:t>
            </a:r>
            <a:r>
              <a:rPr lang="ru-RU" sz="2000" dirty="0" smtClean="0"/>
              <a:t>системы: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  <a:p>
            <a:r>
              <a:rPr lang="ru-RU" sz="2400" dirty="0"/>
              <a:t>Низкая сложность реализации программно-аппаратных реализаций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861048"/>
            <a:ext cx="242887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7956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Линейные коды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Код с общей проверка </a:t>
            </a:r>
            <a:r>
              <a:rPr lang="ru-RU" dirty="0"/>
              <a:t>на </a:t>
            </a:r>
            <a:r>
              <a:rPr lang="ru-RU" dirty="0" smtClean="0"/>
              <a:t>четность:</a:t>
            </a:r>
          </a:p>
          <a:p>
            <a:pPr lvl="1"/>
            <a:r>
              <a:rPr lang="ru-RU" dirty="0" smtClean="0"/>
              <a:t>одно </a:t>
            </a:r>
            <a:r>
              <a:rPr lang="ru-RU" dirty="0"/>
              <a:t>проверочное </a:t>
            </a:r>
            <a:r>
              <a:rPr lang="ru-RU" dirty="0" smtClean="0"/>
              <a:t>соотношение:</a:t>
            </a:r>
          </a:p>
          <a:p>
            <a:pPr marL="457200" lvl="1" indent="0">
              <a:buNone/>
            </a:pPr>
            <a:r>
              <a:rPr lang="ru-RU" dirty="0" smtClean="0"/>
              <a:t>x</a:t>
            </a:r>
            <a:r>
              <a:rPr lang="ru-RU" baseline="-25000" dirty="0" smtClean="0"/>
              <a:t>1</a:t>
            </a:r>
            <a:r>
              <a:rPr lang="ru-RU" dirty="0"/>
              <a:t> + x</a:t>
            </a:r>
            <a:r>
              <a:rPr lang="ru-RU" baseline="-25000" dirty="0"/>
              <a:t>2</a:t>
            </a:r>
            <a:r>
              <a:rPr lang="ru-RU" dirty="0"/>
              <a:t> + ... + </a:t>
            </a:r>
            <a:r>
              <a:rPr lang="ru-RU" dirty="0" err="1"/>
              <a:t>x</a:t>
            </a:r>
            <a:r>
              <a:rPr lang="ru-RU" baseline="-25000" dirty="0" err="1"/>
              <a:t>n</a:t>
            </a:r>
            <a:r>
              <a:rPr lang="ru-RU" dirty="0"/>
              <a:t> = 0;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 lvl="1"/>
            <a:r>
              <a:rPr lang="ru-RU" dirty="0" smtClean="0"/>
              <a:t>проверочная </a:t>
            </a:r>
            <a:r>
              <a:rPr lang="ru-RU" dirty="0"/>
              <a:t>матрица </a:t>
            </a:r>
            <a:r>
              <a:rPr lang="ru-RU" dirty="0" smtClean="0"/>
              <a:t>состоит</a:t>
            </a:r>
          </a:p>
          <a:p>
            <a:pPr marL="457200" lvl="1" indent="0">
              <a:buNone/>
            </a:pPr>
            <a:r>
              <a:rPr lang="ru-RU" dirty="0" smtClean="0"/>
              <a:t>H </a:t>
            </a:r>
            <a:r>
              <a:rPr lang="ru-RU" dirty="0"/>
              <a:t>= (111 ... 1).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7124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540</Words>
  <Application>Microsoft Office PowerPoint</Application>
  <PresentationFormat>On-screen Show (4:3)</PresentationFormat>
  <Paragraphs>145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Линейные или групповые коды </vt:lpstr>
      <vt:lpstr>PowerPoint Presentation</vt:lpstr>
      <vt:lpstr>PowerPoint Presentation</vt:lpstr>
      <vt:lpstr>Система проверочных соотношений:</vt:lpstr>
      <vt:lpstr>Свойства кода (1)</vt:lpstr>
      <vt:lpstr>PowerPoint Presentation</vt:lpstr>
      <vt:lpstr>Линейные коды групповые коды</vt:lpstr>
      <vt:lpstr>Преимущества линейных кодов</vt:lpstr>
      <vt:lpstr>Линейные коды</vt:lpstr>
      <vt:lpstr>Линейный код с повторением</vt:lpstr>
      <vt:lpstr>Линейный код Хемминга</vt:lpstr>
      <vt:lpstr>Порождающие матрицы</vt:lpstr>
      <vt:lpstr>Порождающая матрица</vt:lpstr>
      <vt:lpstr>Порождающая матрица</vt:lpstr>
      <vt:lpstr>Линейный код</vt:lpstr>
      <vt:lpstr>Линейный код</vt:lpstr>
      <vt:lpstr>Линейный код</vt:lpstr>
      <vt:lpstr>Линейный код</vt:lpstr>
      <vt:lpstr>Порождающая и проверочная матрицы</vt:lpstr>
      <vt:lpstr>Порождающая и проверочная матрицы</vt:lpstr>
      <vt:lpstr>Порождающая матрица кода Хемминга</vt:lpstr>
      <vt:lpstr>Порождающая матрица кода Хемминга</vt:lpstr>
      <vt:lpstr>Порождающая матрица кода Хемминга</vt:lpstr>
      <vt:lpstr>Декодирование, обнаружение ошибок, исправление ошибок</vt:lpstr>
      <vt:lpstr>Декодирование, обнаружение ошибок, исправление ошибок</vt:lpstr>
      <vt:lpstr>Систематические линейные коды</vt:lpstr>
      <vt:lpstr>Систематические линейные коды</vt:lpstr>
      <vt:lpstr>Систематические линейные коды</vt:lpstr>
      <vt:lpstr>Систематические линейные коды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Линейные или групповые коды </dc:title>
  <dc:creator>Malvina</dc:creator>
  <cp:lastModifiedBy>Malvina</cp:lastModifiedBy>
  <cp:revision>20</cp:revision>
  <dcterms:created xsi:type="dcterms:W3CDTF">2015-04-11T04:19:39Z</dcterms:created>
  <dcterms:modified xsi:type="dcterms:W3CDTF">2015-04-11T06:23:18Z</dcterms:modified>
</cp:coreProperties>
</file>