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80" r:id="rId9"/>
    <p:sldId id="262" r:id="rId10"/>
    <p:sldId id="284" r:id="rId11"/>
    <p:sldId id="263" r:id="rId12"/>
    <p:sldId id="286" r:id="rId13"/>
    <p:sldId id="281" r:id="rId14"/>
    <p:sldId id="282" r:id="rId15"/>
    <p:sldId id="266" r:id="rId16"/>
    <p:sldId id="265" r:id="rId17"/>
    <p:sldId id="267" r:id="rId18"/>
    <p:sldId id="268" r:id="rId19"/>
    <p:sldId id="274" r:id="rId20"/>
    <p:sldId id="269" r:id="rId21"/>
    <p:sldId id="270" r:id="rId22"/>
    <p:sldId id="278" r:id="rId23"/>
    <p:sldId id="275" r:id="rId24"/>
    <p:sldId id="276" r:id="rId25"/>
    <p:sldId id="285" r:id="rId26"/>
    <p:sldId id="279" r:id="rId27"/>
    <p:sldId id="283" r:id="rId28"/>
    <p:sldId id="271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1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S\Documents\Visual%20Studio%202010\Projects\atki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618479590675675E-2"/>
          <c:y val="3.9063297000133529E-2"/>
          <c:w val="0.78776832287798404"/>
          <c:h val="0.91191061014607899"/>
        </c:manualLayout>
      </c:layout>
      <c:lineChart>
        <c:grouping val="standard"/>
        <c:varyColors val="0"/>
        <c:ser>
          <c:idx val="0"/>
          <c:order val="0"/>
          <c:tx>
            <c:v>Эратосфен</c:v>
          </c:tx>
          <c:marker>
            <c:symbol val="none"/>
          </c:marker>
          <c:cat>
            <c:numRef>
              <c:f>r_output!$A:$A</c:f>
              <c:numCache>
                <c:formatCode>General</c:formatCode>
                <c:ptCount val="65536"/>
                <c:pt idx="0">
                  <c:v>100</c:v>
                </c:pt>
                <c:pt idx="1">
                  <c:v>1000</c:v>
                </c:pt>
                <c:pt idx="2">
                  <c:v>10000</c:v>
                </c:pt>
                <c:pt idx="3">
                  <c:v>100000</c:v>
                </c:pt>
                <c:pt idx="4">
                  <c:v>1000000</c:v>
                </c:pt>
                <c:pt idx="5">
                  <c:v>10000000</c:v>
                </c:pt>
                <c:pt idx="6">
                  <c:v>100000000</c:v>
                </c:pt>
              </c:numCache>
            </c:numRef>
          </c:cat>
          <c:val>
            <c:numRef>
              <c:f>r_output!$B$1:$B$7</c:f>
              <c:numCache>
                <c:formatCode>General</c:formatCode>
                <c:ptCount val="7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31</c:v>
                </c:pt>
                <c:pt idx="5">
                  <c:v>343</c:v>
                </c:pt>
                <c:pt idx="6">
                  <c:v>3697</c:v>
                </c:pt>
              </c:numCache>
            </c:numRef>
          </c:val>
          <c:smooth val="0"/>
        </c:ser>
        <c:ser>
          <c:idx val="1"/>
          <c:order val="1"/>
          <c:tx>
            <c:v>Сундарам</c:v>
          </c:tx>
          <c:marker>
            <c:symbol val="none"/>
          </c:marker>
          <c:cat>
            <c:numRef>
              <c:f>r_output!$A:$A</c:f>
              <c:numCache>
                <c:formatCode>General</c:formatCode>
                <c:ptCount val="65536"/>
                <c:pt idx="0">
                  <c:v>100</c:v>
                </c:pt>
                <c:pt idx="1">
                  <c:v>1000</c:v>
                </c:pt>
                <c:pt idx="2">
                  <c:v>10000</c:v>
                </c:pt>
                <c:pt idx="3">
                  <c:v>100000</c:v>
                </c:pt>
                <c:pt idx="4">
                  <c:v>1000000</c:v>
                </c:pt>
                <c:pt idx="5">
                  <c:v>10000000</c:v>
                </c:pt>
                <c:pt idx="6">
                  <c:v>100000000</c:v>
                </c:pt>
              </c:numCache>
            </c:numRef>
          </c:cat>
          <c:val>
            <c:numRef>
              <c:f>r_output!$C$1:$C$7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46</c:v>
                </c:pt>
                <c:pt idx="5">
                  <c:v>749</c:v>
                </c:pt>
                <c:pt idx="6">
                  <c:v>9173</c:v>
                </c:pt>
              </c:numCache>
            </c:numRef>
          </c:val>
          <c:smooth val="0"/>
        </c:ser>
        <c:ser>
          <c:idx val="2"/>
          <c:order val="2"/>
          <c:tx>
            <c:v>Аткин</c:v>
          </c:tx>
          <c:marker>
            <c:symbol val="none"/>
          </c:marker>
          <c:cat>
            <c:numRef>
              <c:f>r_output!$A:$A</c:f>
              <c:numCache>
                <c:formatCode>General</c:formatCode>
                <c:ptCount val="65536"/>
                <c:pt idx="0">
                  <c:v>100</c:v>
                </c:pt>
                <c:pt idx="1">
                  <c:v>1000</c:v>
                </c:pt>
                <c:pt idx="2">
                  <c:v>10000</c:v>
                </c:pt>
                <c:pt idx="3">
                  <c:v>100000</c:v>
                </c:pt>
                <c:pt idx="4">
                  <c:v>1000000</c:v>
                </c:pt>
                <c:pt idx="5">
                  <c:v>10000000</c:v>
                </c:pt>
                <c:pt idx="6">
                  <c:v>100000000</c:v>
                </c:pt>
              </c:numCache>
            </c:numRef>
          </c:cat>
          <c:val>
            <c:numRef>
              <c:f>r_output!$D$1:$D$7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31</c:v>
                </c:pt>
                <c:pt idx="5">
                  <c:v>437</c:v>
                </c:pt>
                <c:pt idx="6">
                  <c:v>4867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894016"/>
        <c:axId val="195126400"/>
      </c:lineChart>
      <c:catAx>
        <c:axId val="19189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126400"/>
        <c:crosses val="autoZero"/>
        <c:auto val="1"/>
        <c:lblAlgn val="ctr"/>
        <c:lblOffset val="100"/>
        <c:noMultiLvlLbl val="0"/>
      </c:catAx>
      <c:valAx>
        <c:axId val="19512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894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38460522623352"/>
          <c:y val="0.2846117727746344"/>
          <c:w val="0.12061539477376648"/>
          <c:h val="0.309808359382212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88498-5248-415A-986A-A71E12F9F92B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Алгоритмы поиска простых чисел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38F4B-BC8E-44BA-A21E-3748918C95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40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925B0-835B-4AB6-9114-90C7EB1419E6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Алгоритмы поиска простых чисел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55777-3551-4A22-BBC7-7A07B1A58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556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55777-3551-4A22-BBC7-7A07B1A583D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9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654F2CFC-A28F-46B9-9A13-AD121CAF4EB8}" type="datetime1">
              <a:rPr lang="en-US" smtClean="0"/>
              <a:pPr eaLnBrk="1" latinLnBrk="0" hangingPunct="1"/>
              <a:t>4/21/2018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93724F6-F012-4053-A4BE-94972651B1C2}" type="datetime1">
              <a:rPr lang="en-US" smtClean="0"/>
              <a:pPr eaLnBrk="1" latinLnBrk="0" hangingPunct="1"/>
              <a:t>4/21/2018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C016030-DAC9-403C-9019-C822F8B84D23}" type="datetime1">
              <a:rPr lang="en-US" smtClean="0"/>
              <a:pPr eaLnBrk="1" latinLnBrk="0" hangingPunct="1"/>
              <a:t>4/21/2018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0ABFC47C-6D4B-491C-810A-0117C96F0D1D}" type="datetime1">
              <a:rPr lang="en-US" smtClean="0"/>
              <a:pPr algn="r" eaLnBrk="1" latinLnBrk="0" hangingPunct="1"/>
              <a:t>4/21/2018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F7C862ED-D44D-410A-8191-746266D4CA6F}" type="datetime1">
              <a:rPr lang="en-US" smtClean="0"/>
              <a:pPr eaLnBrk="1" latinLnBrk="0" hangingPunct="1"/>
              <a:t>4/21/2018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F8ED15B-263A-4265-9913-C0BEA457B056}" type="datetime1">
              <a:rPr lang="en-US" smtClean="0"/>
              <a:pPr eaLnBrk="1" latinLnBrk="0" hangingPunct="1"/>
              <a:t>4/21/2018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438F08-970D-4276-B589-F487BCB885C7}" type="datetime1">
              <a:rPr lang="en-US" smtClean="0"/>
              <a:pPr eaLnBrk="1" latinLnBrk="0" hangingPunct="1"/>
              <a:t>4/21/2018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D9CBC4EF-5498-4EFD-BDF3-605A544FAB37}" type="datetime1">
              <a:rPr lang="en-US" smtClean="0"/>
              <a:pPr algn="r" eaLnBrk="1" latinLnBrk="0" hangingPunct="1"/>
              <a:t>4/21/2018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687A3CB-2D57-4EF3-BD9E-E55C388424EB}" type="datetime1">
              <a:rPr lang="en-US" smtClean="0"/>
              <a:pPr eaLnBrk="1" latinLnBrk="0" hangingPunct="1"/>
              <a:t>4/21/2018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41AA0DC2-79B2-4858-B4ED-57ACB618537D}" type="datetime1">
              <a:rPr lang="en-US" smtClean="0"/>
              <a:pPr algn="r" eaLnBrk="1" latinLnBrk="0" hangingPunct="1"/>
              <a:t>4/21/2018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03A848D1-9E4B-456A-BC2A-FE86D5EF90D4}" type="datetime1">
              <a:rPr lang="en-US" smtClean="0"/>
              <a:pPr algn="r" eaLnBrk="1" latinLnBrk="0" hangingPunct="1"/>
              <a:t>4/21/2018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0" lang="ru-RU" smtClean="0"/>
              <a:t>Алгорит 0pjB4Sv2 мы поиска п222ростых чисел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87D2DD7-4217-4C26-BB88-502A9473A544}" type="datetime1">
              <a:rPr lang="en-US" smtClean="0"/>
              <a:pPr algn="r" eaLnBrk="1" latinLnBrk="0" hangingPunct="1"/>
              <a:t>4/21/2018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kumimoji="0" lang="ru-RU" smtClean="0">
                <a:solidFill>
                  <a:schemeClr val="tx2"/>
                </a:solidFill>
              </a:rPr>
              <a:t>Алгорит 0pjB4Sv2 мы поиска п222ростых чисел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6.xml"/><Relationship Id="rId7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06084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/>
              <a:t>Обзор алгоритмов поиска и </a:t>
            </a:r>
            <a:r>
              <a:rPr lang="ru-RU" dirty="0" smtClean="0"/>
              <a:t>распознавания </a:t>
            </a:r>
            <a:r>
              <a:rPr lang="ru-RU" dirty="0"/>
              <a:t>простых чисел, </a:t>
            </a:r>
            <a:br>
              <a:rPr lang="ru-RU" dirty="0"/>
            </a:br>
            <a:r>
              <a:rPr lang="ru-RU" dirty="0"/>
              <a:t>информация об их </a:t>
            </a:r>
            <a:r>
              <a:rPr lang="ru-RU" dirty="0" smtClean="0"/>
              <a:t>применимости.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			</a:t>
            </a:r>
          </a:p>
          <a:p>
            <a:pPr algn="r"/>
            <a:r>
              <a:rPr lang="ru-RU" b="0" dirty="0" smtClean="0"/>
              <a:t>				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6529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892" y="116632"/>
            <a:ext cx="7499176" cy="634082"/>
          </a:xfrm>
        </p:spPr>
        <p:txBody>
          <a:bodyPr/>
          <a:lstStyle/>
          <a:p>
            <a:r>
              <a:rPr lang="ru-RU" dirty="0"/>
              <a:t>Решето </a:t>
            </a:r>
            <a:r>
              <a:rPr lang="ru-RU" dirty="0" err="1" smtClean="0"/>
              <a:t>Сундарама</a:t>
            </a:r>
            <a:r>
              <a:rPr lang="ru-RU" dirty="0" smtClean="0"/>
              <a:t>. Обоснование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79456" y="952128"/>
            <a:ext cx="8541016" cy="2116832"/>
          </a:xfrm>
        </p:spPr>
        <p:txBody>
          <a:bodyPr>
            <a:normAutofit/>
          </a:bodyPr>
          <a:lstStyle/>
          <a:p>
            <a:r>
              <a:rPr lang="ru-RU" sz="2000" dirty="0"/>
              <a:t>Алгоритм работает с </a:t>
            </a:r>
            <a:r>
              <a:rPr lang="ru-RU" sz="2000" dirty="0" smtClean="0"/>
              <a:t>нечётными</a:t>
            </a:r>
            <a:r>
              <a:rPr lang="en-US" sz="2000" dirty="0" smtClean="0"/>
              <a:t> </a:t>
            </a:r>
            <a:r>
              <a:rPr lang="ru-RU" sz="2000" dirty="0" smtClean="0"/>
              <a:t>натуральными числами большими 1, представленными </a:t>
            </a:r>
            <a:r>
              <a:rPr lang="ru-RU" sz="2000" dirty="0"/>
              <a:t>в виде 2</a:t>
            </a:r>
            <a:r>
              <a:rPr lang="ru-RU" sz="2000" i="1" dirty="0"/>
              <a:t>m</a:t>
            </a:r>
            <a:r>
              <a:rPr lang="ru-RU" sz="2000" dirty="0"/>
              <a:t>+1, где </a:t>
            </a:r>
            <a:r>
              <a:rPr lang="ru-RU" sz="2000" i="1" dirty="0"/>
              <a:t>m</a:t>
            </a:r>
            <a:r>
              <a:rPr lang="ru-RU" sz="2000" dirty="0"/>
              <a:t> является натуральным числом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Если число 2</a:t>
            </a:r>
            <a:r>
              <a:rPr lang="ru-RU" sz="2000" i="1" dirty="0"/>
              <a:t>m</a:t>
            </a:r>
            <a:r>
              <a:rPr lang="ru-RU" sz="2000" dirty="0"/>
              <a:t>+1 является </a:t>
            </a:r>
            <a:r>
              <a:rPr lang="ru-RU" sz="2000" dirty="0" smtClean="0"/>
              <a:t>составным, </a:t>
            </a:r>
            <a:r>
              <a:rPr lang="ru-RU" sz="2000" dirty="0"/>
              <a:t>то оно представляется в виде произведения двух нечётных чисел больших единицы, то есть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691679" y="2956882"/>
            <a:ext cx="622157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/>
              <a:t>2</a:t>
            </a:r>
            <a:r>
              <a:rPr lang="ru-RU" sz="2000" i="1" dirty="0"/>
              <a:t>m</a:t>
            </a:r>
            <a:r>
              <a:rPr lang="ru-RU" sz="2000" dirty="0"/>
              <a:t>+1 = (2</a:t>
            </a:r>
            <a:r>
              <a:rPr lang="ru-RU" sz="2000" i="1" dirty="0"/>
              <a:t>i</a:t>
            </a:r>
            <a:r>
              <a:rPr lang="ru-RU" sz="2000" dirty="0"/>
              <a:t>+1)(2</a:t>
            </a:r>
            <a:r>
              <a:rPr lang="ru-RU" sz="2000" i="1" dirty="0"/>
              <a:t>j</a:t>
            </a:r>
            <a:r>
              <a:rPr lang="ru-RU" sz="2000" dirty="0"/>
              <a:t>+1) , где </a:t>
            </a:r>
            <a:r>
              <a:rPr lang="en-US" sz="2000" i="1" dirty="0" err="1"/>
              <a:t>i</a:t>
            </a:r>
            <a:r>
              <a:rPr lang="en-US" sz="2000" i="1" dirty="0" smtClean="0"/>
              <a:t>,</a:t>
            </a:r>
            <a:r>
              <a:rPr lang="ru-RU" sz="2000" i="1" dirty="0" smtClean="0"/>
              <a:t> </a:t>
            </a:r>
            <a:r>
              <a:rPr lang="en-US" sz="2000" i="1" dirty="0" smtClean="0"/>
              <a:t>j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ru-RU" sz="2000" dirty="0"/>
              <a:t>натуральные </a:t>
            </a:r>
            <a:r>
              <a:rPr lang="ru-RU" sz="2000" dirty="0" smtClean="0"/>
              <a:t>числа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3707740"/>
            <a:ext cx="149271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i="1" dirty="0"/>
              <a:t>m</a:t>
            </a:r>
            <a:r>
              <a:rPr lang="en-US" sz="2000" dirty="0"/>
              <a:t> = </a:t>
            </a:r>
            <a:r>
              <a:rPr lang="en-US" sz="2000" dirty="0" smtClean="0"/>
              <a:t>2</a:t>
            </a:r>
            <a:r>
              <a:rPr lang="en-US" sz="2000" i="1" dirty="0" smtClean="0"/>
              <a:t>ij</a:t>
            </a:r>
            <a:r>
              <a:rPr lang="en-US" sz="2000" dirty="0" smtClean="0"/>
              <a:t>+</a:t>
            </a:r>
            <a:r>
              <a:rPr lang="en-US" sz="2000" i="1" dirty="0" smtClean="0"/>
              <a:t>i</a:t>
            </a:r>
            <a:r>
              <a:rPr lang="en-US" sz="2000" dirty="0" smtClean="0"/>
              <a:t>+</a:t>
            </a:r>
            <a:r>
              <a:rPr lang="en-US" sz="2000" i="1" dirty="0" smtClean="0"/>
              <a:t>j</a:t>
            </a:r>
            <a:endParaRPr lang="ru-RU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57097" y="3735326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Что эквивалентно:</a:t>
            </a:r>
            <a:endParaRPr lang="ru-RU" sz="2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29152" y="4293096"/>
            <a:ext cx="8147248" cy="24048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Если </a:t>
            </a:r>
            <a:r>
              <a:rPr lang="ru-RU" sz="2000" dirty="0"/>
              <a:t>из ряда натуральных чисел исключить все числа вида </a:t>
            </a:r>
            <a:r>
              <a:rPr lang="ru-RU" sz="2000" i="1" dirty="0"/>
              <a:t>2ij + i + j</a:t>
            </a:r>
            <a:r>
              <a:rPr lang="ru-RU" sz="2000" dirty="0"/>
              <a:t>, , то для каждого из оставшихся чисел </a:t>
            </a:r>
            <a:r>
              <a:rPr lang="ru-RU" sz="2000" i="1" dirty="0"/>
              <a:t>m</a:t>
            </a:r>
            <a:r>
              <a:rPr lang="ru-RU" sz="2000" dirty="0"/>
              <a:t> число 2</a:t>
            </a:r>
            <a:r>
              <a:rPr lang="ru-RU" sz="2000" i="1" dirty="0"/>
              <a:t>m</a:t>
            </a:r>
            <a:r>
              <a:rPr lang="ru-RU" sz="2000" dirty="0"/>
              <a:t>+1 обязано быть простым. </a:t>
            </a:r>
          </a:p>
          <a:p>
            <a:endParaRPr lang="ru-RU" sz="2000" dirty="0" smtClean="0"/>
          </a:p>
          <a:p>
            <a:r>
              <a:rPr lang="ru-RU" sz="2000" dirty="0" smtClean="0"/>
              <a:t>Если </a:t>
            </a:r>
            <a:r>
              <a:rPr lang="ru-RU" sz="2000" dirty="0"/>
              <a:t>число 2</a:t>
            </a:r>
            <a:r>
              <a:rPr lang="ru-RU" sz="2000" i="1" dirty="0"/>
              <a:t>m</a:t>
            </a:r>
            <a:r>
              <a:rPr lang="ru-RU" sz="2000" dirty="0"/>
              <a:t>+1 является простым, то число </a:t>
            </a:r>
            <a:r>
              <a:rPr lang="ru-RU" sz="2000" i="1" dirty="0"/>
              <a:t>m</a:t>
            </a:r>
            <a:r>
              <a:rPr lang="ru-RU" sz="2000" dirty="0"/>
              <a:t> невозможно представить в виде 2</a:t>
            </a:r>
            <a:r>
              <a:rPr lang="ru-RU" sz="2000" i="1" dirty="0"/>
              <a:t>ij</a:t>
            </a:r>
            <a:r>
              <a:rPr lang="ru-RU" sz="2000" dirty="0"/>
              <a:t>+</a:t>
            </a:r>
            <a:r>
              <a:rPr lang="ru-RU" sz="2000" i="1" dirty="0"/>
              <a:t>i</a:t>
            </a:r>
            <a:r>
              <a:rPr lang="ru-RU" sz="2000" dirty="0"/>
              <a:t>+</a:t>
            </a:r>
            <a:r>
              <a:rPr lang="ru-RU" sz="2000" i="1" dirty="0"/>
              <a:t>j</a:t>
            </a:r>
            <a:r>
              <a:rPr lang="ru-RU" sz="2000" dirty="0"/>
              <a:t> и, таким образом, </a:t>
            </a:r>
            <a:r>
              <a:rPr lang="ru-RU" sz="2000" i="1" dirty="0"/>
              <a:t>m</a:t>
            </a:r>
            <a:r>
              <a:rPr lang="ru-RU" sz="2000" dirty="0"/>
              <a:t> не будет исключено в процессе работы алгоритма.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821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536504" cy="576064"/>
          </a:xfrm>
        </p:spPr>
        <p:txBody>
          <a:bodyPr/>
          <a:lstStyle/>
          <a:p>
            <a:r>
              <a:rPr lang="ru-RU" dirty="0"/>
              <a:t>Решето </a:t>
            </a:r>
            <a:r>
              <a:rPr lang="ru-RU" dirty="0" err="1" smtClean="0"/>
              <a:t>Аткина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34481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B основу алгоритма "решета </a:t>
            </a:r>
            <a:r>
              <a:rPr lang="ru-RU" sz="2000" dirty="0" err="1"/>
              <a:t>Аткина</a:t>
            </a:r>
            <a:r>
              <a:rPr lang="ru-RU" sz="2000" dirty="0"/>
              <a:t>" положены три стандартные теоремы теории элементарных </a:t>
            </a:r>
            <a:r>
              <a:rPr lang="ru-RU" sz="2000" dirty="0" smtClean="0"/>
              <a:t>чисел: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11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63688" y="1844824"/>
                <a:ext cx="4680519" cy="132343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>
                    <a:latin typeface="Cambria Math"/>
                  </a:rPr>
                  <a:t>n – </a:t>
                </a:r>
                <a:r>
                  <a:rPr lang="ru-RU" sz="2000" i="1" dirty="0" smtClean="0">
                    <a:latin typeface="Cambria Math"/>
                  </a:rPr>
                  <a:t>простое, если: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4∗</m:t>
                      </m:r>
                      <m:sSup>
                        <m:sSupPr>
                          <m:ctrlPr>
                            <a:rPr lang="ru-RU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r>
                        <a:rPr lang="en-US" sz="2000" i="1">
                          <a:latin typeface="Cambria Math"/>
                        </a:rPr>
                        <m:t> (</m:t>
                      </m:r>
                      <m:r>
                        <a:rPr lang="en-US" sz="2000" i="1" dirty="0">
                          <a:latin typeface="Cambria Math"/>
                        </a:rPr>
                        <m:t>𝑥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&gt;0, 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&gt;0)</m:t>
                      </m:r>
                    </m:oMath>
                  </m:oMathPara>
                </a14:m>
                <a:endParaRPr lang="en-US" sz="2000" dirty="0"/>
              </a:p>
              <a:p>
                <a:pPr algn="ctr"/>
                <a:r>
                  <a:rPr lang="en-US" sz="2000" dirty="0"/>
                  <a:t>n mod 4 = 1</a:t>
                </a:r>
              </a:p>
              <a:p>
                <a:pPr algn="ctr"/>
                <a:r>
                  <a:rPr lang="en-US" sz="2000" dirty="0"/>
                  <a:t>n – </a:t>
                </a:r>
                <a:r>
                  <a:rPr lang="ru-RU" sz="2000" dirty="0"/>
                  <a:t>нечетное </a:t>
                </a:r>
                <a:r>
                  <a:rPr lang="ru-RU" sz="2000" dirty="0" smtClean="0"/>
                  <a:t>число</a:t>
                </a:r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844824"/>
                <a:ext cx="4680519" cy="132343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357" b="-63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63688" y="3380799"/>
                <a:ext cx="4680519" cy="132343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>
                    <a:latin typeface="Cambria Math"/>
                  </a:rPr>
                  <a:t>n – </a:t>
                </a:r>
                <a:r>
                  <a:rPr lang="ru-RU" sz="2000" i="1" dirty="0">
                    <a:latin typeface="Cambria Math"/>
                  </a:rPr>
                  <a:t>простое, если</a:t>
                </a:r>
                <a:r>
                  <a:rPr lang="ru-RU" sz="2000" i="1" dirty="0" smtClean="0">
                    <a:latin typeface="Cambria Math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/>
                        </a:rPr>
                        <m:t>3</m:t>
                      </m:r>
                      <m:r>
                        <a:rPr lang="ru-RU" sz="2000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ru-RU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r>
                        <a:rPr lang="en-US" sz="2000" i="1">
                          <a:latin typeface="Cambria Math"/>
                        </a:rPr>
                        <m:t> (</m:t>
                      </m:r>
                      <m:r>
                        <a:rPr lang="en-US" sz="2000" i="1" dirty="0">
                          <a:latin typeface="Cambria Math"/>
                        </a:rPr>
                        <m:t>𝑥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&gt;0, 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&gt;0)</m:t>
                      </m:r>
                    </m:oMath>
                  </m:oMathPara>
                </a14:m>
                <a:endParaRPr lang="en-US" sz="2000" dirty="0"/>
              </a:p>
              <a:p>
                <a:pPr algn="ctr"/>
                <a:r>
                  <a:rPr lang="en-US" sz="2000" dirty="0"/>
                  <a:t>n mod </a:t>
                </a:r>
                <a:r>
                  <a:rPr lang="ru-RU" sz="2000" dirty="0" smtClean="0"/>
                  <a:t>6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= 1</a:t>
                </a:r>
              </a:p>
              <a:p>
                <a:pPr algn="ctr"/>
                <a:r>
                  <a:rPr lang="en-US" sz="2000" dirty="0"/>
                  <a:t>n – </a:t>
                </a:r>
                <a:r>
                  <a:rPr lang="ru-RU" sz="2000" dirty="0"/>
                  <a:t>нечетное </a:t>
                </a:r>
                <a:r>
                  <a:rPr lang="ru-RU" sz="2000" dirty="0" smtClean="0"/>
                  <a:t>число</a:t>
                </a:r>
                <a:endParaRPr lang="ru-RU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380799"/>
                <a:ext cx="4680519" cy="132343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357" b="-63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763687" y="4971123"/>
                <a:ext cx="4680519" cy="132343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sz="2000" i="1" dirty="0">
                    <a:latin typeface="Cambria Math"/>
                  </a:rPr>
                  <a:t>n – </a:t>
                </a:r>
                <a:r>
                  <a:rPr lang="ru-RU" sz="2000" i="1" dirty="0">
                    <a:latin typeface="Cambria Math"/>
                  </a:rPr>
                  <a:t>простое, если</a:t>
                </a:r>
                <a:r>
                  <a:rPr lang="ru-RU" sz="2000" i="1" dirty="0" smtClean="0">
                    <a:latin typeface="Cambria Math"/>
                  </a:rPr>
                  <a:t>:</a:t>
                </a:r>
                <a:endParaRPr lang="ru-RU" sz="2000" b="0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</a:rPr>
                        <m:t>3</m:t>
                      </m:r>
                      <m:r>
                        <a:rPr lang="ru-RU" sz="2000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ru-RU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r>
                        <a:rPr lang="en-US" sz="2000" i="1">
                          <a:latin typeface="Cambria Math"/>
                        </a:rPr>
                        <m:t> (</m:t>
                      </m:r>
                      <m:r>
                        <a:rPr lang="en-US" sz="2000" i="1" dirty="0">
                          <a:latin typeface="Cambria Math"/>
                        </a:rPr>
                        <m:t>𝑥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&gt;0, 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&gt;0)</m:t>
                      </m:r>
                    </m:oMath>
                  </m:oMathPara>
                </a14:m>
                <a:endParaRPr lang="en-US" sz="2000" dirty="0"/>
              </a:p>
              <a:p>
                <a:pPr algn="ctr"/>
                <a:r>
                  <a:rPr lang="en-US" sz="2000" dirty="0"/>
                  <a:t>n mod </a:t>
                </a:r>
                <a:r>
                  <a:rPr lang="ru-RU" sz="2000" dirty="0" smtClean="0"/>
                  <a:t>12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= </a:t>
                </a:r>
                <a:r>
                  <a:rPr lang="en-US" sz="2000" dirty="0" smtClean="0"/>
                  <a:t>1</a:t>
                </a:r>
                <a:r>
                  <a:rPr lang="ru-RU" sz="2000" dirty="0" smtClean="0"/>
                  <a:t>1</a:t>
                </a:r>
                <a:endParaRPr lang="en-US" sz="2000" dirty="0"/>
              </a:p>
              <a:p>
                <a:pPr algn="ctr"/>
                <a:r>
                  <a:rPr lang="en-US" sz="2000" dirty="0"/>
                  <a:t>n – </a:t>
                </a:r>
                <a:r>
                  <a:rPr lang="ru-RU" sz="2000" dirty="0"/>
                  <a:t>нечетное число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7" y="4971123"/>
                <a:ext cx="4680519" cy="132343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351" b="-58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05075" y="184482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1.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075" y="3393069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</a:rPr>
              <a:t>2</a:t>
            </a:r>
            <a:r>
              <a:rPr lang="ru-RU" sz="2000" b="1" dirty="0" smtClean="0">
                <a:solidFill>
                  <a:schemeClr val="accent1"/>
                </a:solidFill>
              </a:rPr>
              <a:t>.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5075" y="497112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</a:rPr>
              <a:t>3</a:t>
            </a:r>
            <a:r>
              <a:rPr lang="ru-RU" sz="2000" b="1" dirty="0" smtClean="0">
                <a:solidFill>
                  <a:schemeClr val="accent1"/>
                </a:solidFill>
              </a:rPr>
              <a:t>.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Создать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решето</a:t>
            </a:r>
            <a:r>
              <a:rPr lang="ru-RU" dirty="0" smtClean="0"/>
              <a:t> (массив </a:t>
            </a:r>
            <a:r>
              <a:rPr lang="ru-RU" dirty="0"/>
              <a:t>соответствия простым числам для всех положительных, целых чисел начиная с 2). Изначально все элементы решета помечаются как составные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Для каждого числа </a:t>
            </a:r>
            <a:r>
              <a:rPr lang="en-US" dirty="0"/>
              <a:t>n </a:t>
            </a:r>
            <a:r>
              <a:rPr lang="ru-RU" dirty="0"/>
              <a:t>в решете , если остаток от деления по модулю 60:</a:t>
            </a:r>
          </a:p>
          <a:p>
            <a:pPr lvl="1"/>
            <a:r>
              <a:rPr lang="ru-RU" sz="2400" dirty="0"/>
              <a:t>Равен  1, 13, 17, 29, 37, 41, 49, или 53, и n = 4 * x</a:t>
            </a:r>
            <a:r>
              <a:rPr lang="ru-RU" sz="2400" baseline="30000" dirty="0"/>
              <a:t>2</a:t>
            </a:r>
            <a:r>
              <a:rPr lang="ru-RU" sz="2400" dirty="0"/>
              <a:t> + y</a:t>
            </a:r>
            <a:r>
              <a:rPr lang="ru-RU" sz="2400" baseline="30000" dirty="0"/>
              <a:t>2</a:t>
            </a:r>
            <a:r>
              <a:rPr lang="ru-RU" sz="2400" dirty="0"/>
              <a:t> поменять  значение в </a:t>
            </a:r>
            <a:r>
              <a:rPr lang="ru-RU" sz="2400" dirty="0" smtClean="0"/>
              <a:t>решете на </a:t>
            </a:r>
            <a:r>
              <a:rPr lang="ru-RU" sz="2400" dirty="0"/>
              <a:t>противоположное.</a:t>
            </a:r>
          </a:p>
          <a:p>
            <a:pPr lvl="1"/>
            <a:r>
              <a:rPr lang="ru-RU" sz="2400" dirty="0"/>
              <a:t>Равен  7, 19, 31, или 43, и n = 3 * x</a:t>
            </a:r>
            <a:r>
              <a:rPr lang="ru-RU" sz="2400" baseline="30000" dirty="0"/>
              <a:t>2</a:t>
            </a:r>
            <a:r>
              <a:rPr lang="ru-RU" sz="2400" dirty="0"/>
              <a:t> + y</a:t>
            </a:r>
            <a:r>
              <a:rPr lang="ru-RU" sz="2400" baseline="30000" dirty="0"/>
              <a:t>2</a:t>
            </a:r>
            <a:r>
              <a:rPr lang="ru-RU" sz="2400" dirty="0"/>
              <a:t>;  поменять  значение решете </a:t>
            </a:r>
            <a:r>
              <a:rPr lang="ru-RU" sz="2400" dirty="0" smtClean="0"/>
              <a:t>на </a:t>
            </a:r>
            <a:r>
              <a:rPr lang="ru-RU" sz="2400" dirty="0"/>
              <a:t>противоположное.</a:t>
            </a:r>
          </a:p>
          <a:p>
            <a:pPr lvl="1"/>
            <a:r>
              <a:rPr lang="ru-RU" sz="2400" dirty="0"/>
              <a:t>Равен  11, 23, 47, или 59, и n = 3 * x</a:t>
            </a:r>
            <a:r>
              <a:rPr lang="ru-RU" sz="2400" baseline="30000" dirty="0"/>
              <a:t>2</a:t>
            </a:r>
            <a:r>
              <a:rPr lang="ru-RU" sz="2400" dirty="0"/>
              <a:t> - y</a:t>
            </a:r>
            <a:r>
              <a:rPr lang="ru-RU" sz="2400" baseline="30000" dirty="0"/>
              <a:t>2</a:t>
            </a:r>
            <a:r>
              <a:rPr lang="ru-RU" sz="2400" dirty="0"/>
              <a:t> при(</a:t>
            </a:r>
            <a:r>
              <a:rPr lang="en-US" sz="2400" dirty="0"/>
              <a:t>x </a:t>
            </a:r>
            <a:r>
              <a:rPr lang="ru-RU" sz="2400" dirty="0"/>
              <a:t>&gt; </a:t>
            </a:r>
            <a:r>
              <a:rPr lang="en-US" sz="2400" dirty="0"/>
              <a:t>y</a:t>
            </a:r>
            <a:r>
              <a:rPr lang="ru-RU" sz="2400" dirty="0"/>
              <a:t>); поменять  значение в решете </a:t>
            </a:r>
            <a:r>
              <a:rPr lang="ru-RU" sz="2400" dirty="0" smtClean="0"/>
              <a:t>на </a:t>
            </a:r>
            <a:r>
              <a:rPr lang="ru-RU" sz="2400" dirty="0"/>
              <a:t>противоположное.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(</a:t>
            </a:r>
            <a:r>
              <a:rPr lang="ru-RU" dirty="0"/>
              <a:t>х и у целые, положительные числа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Взять наименьшее число из решета, помеченное как простое, и пометить все элементы решета, кратные квадрату этого простого числа как составные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Повторить шаг 3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75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Решето </a:t>
            </a:r>
            <a:r>
              <a:rPr lang="ru-RU" dirty="0" err="1"/>
              <a:t>Аткина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74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А</a:t>
            </a:r>
            <a:r>
              <a:rPr lang="ru-RU" sz="2000" dirty="0" smtClean="0"/>
              <a:t>лгоритм имеет асимптотическую сложность: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13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7784" y="2564904"/>
                <a:ext cx="3600400" cy="66377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𝑂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𝑁</m:t>
                                </m:r>
                              </m:e>
                            </m:func>
                          </m:e>
                        </m:func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564904"/>
                <a:ext cx="3600400" cy="66377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55576" y="4021033"/>
            <a:ext cx="5158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и </a:t>
            </a:r>
            <a:r>
              <a:rPr lang="ru-RU" sz="2000" dirty="0" smtClean="0"/>
              <a:t>требует следующее кол-во бит памяти: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34979" y="4980009"/>
                <a:ext cx="3187631" cy="51308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/>
                  <a:t>O</a:t>
                </a:r>
                <a:r>
                  <a:rPr lang="en-US" sz="2000" dirty="0" smtClean="0"/>
                  <a:t>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𝑁</m:t>
                        </m:r>
                      </m:e>
                      <m:sup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𝑜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(1)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979" y="4980009"/>
                <a:ext cx="3187631" cy="51308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7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7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dirty="0" smtClean="0"/>
              <a:t>равнение алгоритмов поиска простых чисел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14</a:t>
            </a:fld>
            <a:endParaRPr kumimoji="0" lang="en-US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498193"/>
              </p:ext>
            </p:extLst>
          </p:nvPr>
        </p:nvGraphicFramePr>
        <p:xfrm>
          <a:off x="179512" y="1484784"/>
          <a:ext cx="8497951" cy="520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79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Алгоритмы распознавания простых чисел. Тесты </a:t>
            </a:r>
            <a:r>
              <a:rPr lang="ru-RU" dirty="0" smtClean="0"/>
              <a:t>простоты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141168"/>
          </a:xfrm>
          <a:ln>
            <a:solidFill>
              <a:schemeClr val="bg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Тест простоты</a:t>
            </a:r>
            <a:r>
              <a:rPr lang="ru-RU" dirty="0"/>
              <a:t> — алгоритм, который по заданному натуральному числу определяет, простое ли это число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Перебор делителей</a:t>
            </a:r>
          </a:p>
          <a:p>
            <a:endParaRPr lang="ru-RU" dirty="0" smtClean="0"/>
          </a:p>
          <a:p>
            <a:r>
              <a:rPr lang="ru-RU" dirty="0" smtClean="0"/>
              <a:t>Теорема Вильсона</a:t>
            </a:r>
          </a:p>
          <a:p>
            <a:endParaRPr lang="ru-RU" dirty="0" smtClean="0"/>
          </a:p>
          <a:p>
            <a:r>
              <a:rPr lang="ru-RU" dirty="0" smtClean="0"/>
              <a:t>Тест Ферма</a:t>
            </a:r>
          </a:p>
          <a:p>
            <a:endParaRPr lang="ru-RU" dirty="0" smtClean="0"/>
          </a:p>
          <a:p>
            <a:r>
              <a:rPr lang="ru-RU" dirty="0" smtClean="0"/>
              <a:t>Тест Пепина</a:t>
            </a:r>
          </a:p>
          <a:p>
            <a:endParaRPr lang="ru-RU" dirty="0" smtClean="0"/>
          </a:p>
          <a:p>
            <a:r>
              <a:rPr lang="ru-RU" dirty="0" smtClean="0"/>
              <a:t>Тест Миллера – Рабина</a:t>
            </a:r>
          </a:p>
          <a:p>
            <a:endParaRPr lang="ru-RU" dirty="0" smtClean="0"/>
          </a:p>
          <a:p>
            <a:r>
              <a:rPr lang="ru-RU" dirty="0" smtClean="0"/>
              <a:t>Тест </a:t>
            </a:r>
            <a:r>
              <a:rPr lang="ru-RU" dirty="0" err="1" smtClean="0"/>
              <a:t>Агравала</a:t>
            </a:r>
            <a:r>
              <a:rPr lang="ru-RU" dirty="0" smtClean="0"/>
              <a:t> – </a:t>
            </a:r>
            <a:r>
              <a:rPr lang="ru-RU" dirty="0" err="1" smtClean="0"/>
              <a:t>Каяла</a:t>
            </a:r>
            <a:r>
              <a:rPr lang="ru-RU" dirty="0" smtClean="0"/>
              <a:t> – </a:t>
            </a:r>
            <a:r>
              <a:rPr lang="ru-RU" dirty="0" err="1" smtClean="0"/>
              <a:t>Саксены</a:t>
            </a:r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65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664" y="260648"/>
            <a:ext cx="6521152" cy="634082"/>
          </a:xfrm>
        </p:spPr>
        <p:txBody>
          <a:bodyPr/>
          <a:lstStyle/>
          <a:p>
            <a:r>
              <a:rPr lang="ru-RU" dirty="0"/>
              <a:t>Перебор </a:t>
            </a:r>
            <a:r>
              <a:rPr lang="ru-RU" dirty="0" smtClean="0"/>
              <a:t>делителей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3238" y="1052736"/>
            <a:ext cx="7825912" cy="151216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Перебор делителей</a:t>
            </a:r>
            <a:r>
              <a:rPr lang="ru-RU" dirty="0"/>
              <a:t> — алгоритм </a:t>
            </a:r>
            <a:r>
              <a:rPr lang="ru-RU" dirty="0" smtClean="0"/>
              <a:t>тестирования простоты числа путем полного перебора всех </a:t>
            </a:r>
            <a:r>
              <a:rPr lang="ru-RU" dirty="0"/>
              <a:t>возможных потенциальных </a:t>
            </a:r>
            <a:r>
              <a:rPr lang="ru-RU" dirty="0" smtClean="0"/>
              <a:t>делителей.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16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23238" y="2420888"/>
            <a:ext cx="825321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Алгоритм:</a:t>
            </a:r>
          </a:p>
          <a:p>
            <a:endParaRPr lang="ru-RU" b="1" dirty="0" smtClean="0">
              <a:solidFill>
                <a:schemeClr val="accent3"/>
              </a:solidFill>
            </a:endParaRP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ru-RU" sz="2000" dirty="0" smtClean="0"/>
              <a:t>Перебор </a:t>
            </a:r>
            <a:r>
              <a:rPr lang="ru-RU" sz="2000" dirty="0"/>
              <a:t>всех целых чисел от 2 до квадратного корня из числа </a:t>
            </a:r>
            <a:r>
              <a:rPr lang="ru-RU" sz="2000" i="1" dirty="0"/>
              <a:t>n</a:t>
            </a:r>
            <a:r>
              <a:rPr lang="ru-RU" sz="2000" dirty="0"/>
              <a:t> и </a:t>
            </a:r>
            <a:r>
              <a:rPr lang="ru-RU" sz="2000" dirty="0" smtClean="0"/>
              <a:t>вычисление </a:t>
            </a:r>
            <a:r>
              <a:rPr lang="ru-RU" sz="2000" dirty="0"/>
              <a:t>остатка от деления </a:t>
            </a:r>
            <a:r>
              <a:rPr lang="ru-RU" sz="2000" dirty="0" smtClean="0"/>
              <a:t> </a:t>
            </a:r>
            <a:r>
              <a:rPr lang="ru-RU" sz="2000" i="1" dirty="0" smtClean="0"/>
              <a:t>n</a:t>
            </a:r>
            <a:r>
              <a:rPr lang="ru-RU" sz="2000" dirty="0" smtClean="0"/>
              <a:t> </a:t>
            </a:r>
            <a:r>
              <a:rPr lang="ru-RU" sz="2000" dirty="0"/>
              <a:t>на каждое из этих чисел</a:t>
            </a:r>
            <a:r>
              <a:rPr lang="ru-RU" sz="2000" dirty="0" smtClean="0"/>
              <a:t>.</a:t>
            </a: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ru-RU" sz="2000" dirty="0"/>
              <a:t>Если остаток от деления на некоторое число </a:t>
            </a:r>
            <a:r>
              <a:rPr lang="ru-RU" sz="2000" i="1" dirty="0"/>
              <a:t>m</a:t>
            </a:r>
            <a:r>
              <a:rPr lang="ru-RU" sz="2000" dirty="0"/>
              <a:t> равен нулю, то </a:t>
            </a:r>
            <a:r>
              <a:rPr lang="ru-RU" sz="2000" i="1" dirty="0"/>
              <a:t>m</a:t>
            </a:r>
            <a:r>
              <a:rPr lang="ru-RU" sz="2000" dirty="0"/>
              <a:t> является делителем </a:t>
            </a:r>
            <a:r>
              <a:rPr lang="ru-RU" sz="2000" i="1" dirty="0"/>
              <a:t>n</a:t>
            </a:r>
            <a:r>
              <a:rPr lang="ru-RU" sz="2000" dirty="0"/>
              <a:t>. В этом случае либо </a:t>
            </a:r>
            <a:r>
              <a:rPr lang="ru-RU" sz="2000" i="1" dirty="0"/>
              <a:t>n</a:t>
            </a:r>
            <a:r>
              <a:rPr lang="ru-RU" sz="2000" dirty="0"/>
              <a:t> объявляется составным, и алгоритм заканчивает </a:t>
            </a:r>
            <a:r>
              <a:rPr lang="ru-RU" sz="2000" dirty="0" smtClean="0"/>
              <a:t>работу.</a:t>
            </a:r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ru-RU" sz="2000" dirty="0"/>
              <a:t>По достижении квадратного корня из </a:t>
            </a:r>
            <a:r>
              <a:rPr lang="ru-RU" sz="2000" i="1" dirty="0"/>
              <a:t>n</a:t>
            </a:r>
            <a:r>
              <a:rPr lang="ru-RU" sz="2000" dirty="0"/>
              <a:t> и невозможности сократить </a:t>
            </a:r>
            <a:r>
              <a:rPr lang="ru-RU" sz="2000" i="1" dirty="0"/>
              <a:t>n</a:t>
            </a:r>
            <a:r>
              <a:rPr lang="ru-RU" sz="2000" dirty="0"/>
              <a:t> ни на одно из меньших чисел, </a:t>
            </a:r>
            <a:r>
              <a:rPr lang="ru-RU" sz="2000" i="1" dirty="0"/>
              <a:t>n</a:t>
            </a:r>
            <a:r>
              <a:rPr lang="ru-RU" sz="2000" dirty="0"/>
              <a:t> объявляется простым.</a:t>
            </a:r>
            <a:endParaRPr lang="ru-RU" sz="20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9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059016" cy="648072"/>
          </a:xfrm>
        </p:spPr>
        <p:txBody>
          <a:bodyPr/>
          <a:lstStyle/>
          <a:p>
            <a:r>
              <a:rPr lang="ru-RU" dirty="0" smtClean="0"/>
              <a:t>Теорема Вильсона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39136" cy="110872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Теорема Вильсона</a:t>
            </a:r>
            <a:r>
              <a:rPr lang="ru-RU" dirty="0"/>
              <a:t> — теорема теории чисел, которая утверждает, </a:t>
            </a:r>
            <a:r>
              <a:rPr lang="ru-RU" dirty="0" smtClean="0"/>
              <a:t>что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17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3212975"/>
            <a:ext cx="698477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/>
              <a:t>p</a:t>
            </a:r>
            <a:r>
              <a:rPr lang="ru-RU" sz="2400" dirty="0"/>
              <a:t> — простое число тогда и только тогда, когда (</a:t>
            </a:r>
            <a:r>
              <a:rPr lang="ru-RU" sz="2400" i="1" dirty="0"/>
              <a:t>p</a:t>
            </a:r>
            <a:r>
              <a:rPr lang="ru-RU" sz="2400" dirty="0"/>
              <a:t> − 1)! + 1 делится на </a:t>
            </a:r>
            <a:r>
              <a:rPr lang="ru-RU" sz="2400" i="1" dirty="0"/>
              <a:t>p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6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706090"/>
          </a:xfrm>
        </p:spPr>
        <p:txBody>
          <a:bodyPr/>
          <a:lstStyle/>
          <a:p>
            <a:r>
              <a:rPr lang="ru-RU" dirty="0" smtClean="0"/>
              <a:t>Тест Ферма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14164" y="1124744"/>
            <a:ext cx="7442212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Основан на теореме Ферма, которая гласит: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18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19165" y="1995805"/>
                <a:ext cx="6120680" cy="258532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endParaRPr lang="en-US" sz="2400" dirty="0" smtClean="0"/>
              </a:p>
              <a:p>
                <a:pPr algn="ctr"/>
                <a:r>
                  <a:rPr lang="ru-RU" sz="2400" dirty="0" smtClean="0"/>
                  <a:t>Если </a:t>
                </a:r>
                <a:r>
                  <a:rPr lang="en-US" sz="2400" dirty="0" smtClean="0"/>
                  <a:t>p – </a:t>
                </a:r>
                <a:r>
                  <a:rPr lang="ru-RU" sz="2400" dirty="0" smtClean="0"/>
                  <a:t>простое число, то для любого целого </a:t>
                </a:r>
                <a:r>
                  <a:rPr lang="en-US" sz="2400" dirty="0" smtClean="0"/>
                  <a:t>a </a:t>
                </a:r>
                <a:r>
                  <a:rPr lang="ru-RU" sz="2400" dirty="0" smtClean="0"/>
                  <a:t>выполняется равенство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ru-RU" sz="240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1(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  <a:endParaRPr lang="ru-RU" sz="2400" dirty="0" smtClean="0"/>
              </a:p>
              <a:p>
                <a:pPr algn="ctr"/>
                <a:r>
                  <a:rPr lang="ru-RU" sz="2400" dirty="0" smtClean="0"/>
                  <a:t>или</a:t>
                </a:r>
                <a:endParaRPr lang="ru-RU" sz="2400" dirty="0"/>
              </a:p>
              <a:p>
                <a:pPr algn="ctr"/>
                <a:r>
                  <a:rPr lang="ru-RU" sz="2400" dirty="0" smtClean="0"/>
                  <a:t>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dirty="0">
                            <a:latin typeface="Cambria Math"/>
                          </a:rPr>
                          <m:t>𝑝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400" b="0" i="1" dirty="0">
                        <a:latin typeface="Cambria Math"/>
                      </a:rPr>
                      <m:t> −</m:t>
                    </m:r>
                    <m:r>
                      <a:rPr lang="en-US" sz="2400" b="0" i="1" dirty="0" smtClean="0">
                        <a:latin typeface="Cambria Math"/>
                      </a:rPr>
                      <m:t>1</m:t>
                    </m:r>
                    <m:r>
                      <a:rPr lang="en-US" sz="2400" b="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делится на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𝑝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 smtClean="0"/>
                  <a:t>нацело.</a:t>
                </a:r>
                <a:endParaRPr lang="ru-RU" sz="24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165" y="1995805"/>
                <a:ext cx="6120680" cy="258532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9552" y="5679607"/>
            <a:ext cx="743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составных </a:t>
            </a:r>
            <a:r>
              <a:rPr lang="en-US" sz="2400" dirty="0" smtClean="0"/>
              <a:t>p </a:t>
            </a:r>
            <a:r>
              <a:rPr lang="ru-RU" sz="2400" dirty="0" smtClean="0"/>
              <a:t>истинность равенства маловероятна.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4926359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Примечание: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922114"/>
          </a:xfrm>
        </p:spPr>
        <p:txBody>
          <a:bodyPr/>
          <a:lstStyle/>
          <a:p>
            <a:r>
              <a:rPr lang="ru-RU" dirty="0" smtClean="0"/>
              <a:t>Тест Пепина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709120"/>
              </a:xfrm>
            </p:spPr>
            <p:txBody>
              <a:bodyPr/>
              <a:lstStyle/>
              <a:p>
                <a:r>
                  <a:rPr lang="ru-RU" dirty="0" smtClean="0"/>
                  <a:t>Тест пепина является тестом простоты для чисел Ферма. Число ферма – это число вида: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sup>
                    </m:sSup>
                    <m:r>
                      <a:rPr lang="en-US" b="0" i="1" smtClean="0">
                        <a:latin typeface="Cambria Math"/>
                      </a:rPr>
                      <m:t>+1,  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целое, неотрицательное.</a:t>
                </a:r>
                <a:r>
                  <a:rPr lang="en-US" dirty="0" smtClean="0"/>
                  <a:t> </a:t>
                </a:r>
                <a:endParaRPr lang="ru-RU" dirty="0" smtClean="0"/>
              </a:p>
              <a:p>
                <a:endParaRPr lang="ru-RU" dirty="0" smtClean="0"/>
              </a:p>
              <a:p>
                <a:r>
                  <a:rPr lang="ru-RU" b="1" dirty="0" smtClean="0"/>
                  <a:t>Число Ферма является простым тогда и только тогда, когда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)/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≡−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𝒎𝒐𝒅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𝑭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𝒏</m:t>
                        </m:r>
                      </m:sub>
                    </m:sSub>
                    <m:r>
                      <a:rPr lang="en-US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b="1" dirty="0" smtClean="0"/>
                  <a:t>.</a:t>
                </a:r>
              </a:p>
              <a:p>
                <a:endParaRPr lang="en-US" b="1" dirty="0"/>
              </a:p>
              <a:p>
                <a:r>
                  <a:rPr lang="ru-RU" dirty="0" smtClean="0"/>
                  <a:t>На сегодняшний день </a:t>
                </a:r>
                <a:r>
                  <a:rPr lang="ru-RU" dirty="0"/>
                  <a:t>известно только 5 простых чисел Ферма: 3, 5, 17, 257 и 65537.</a:t>
                </a:r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4709120"/>
              </a:xfrm>
              <a:blipFill rotWithShape="1">
                <a:blip r:embed="rId2" cstate="print"/>
                <a:stretch>
                  <a:fillRect l="-327" t="-1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362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994122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328592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hlinkClick r:id="rId3" action="ppaction://hlinksldjump"/>
            </a:endParaRPr>
          </a:p>
          <a:p>
            <a:r>
              <a:rPr lang="ru-RU" dirty="0">
                <a:hlinkClick r:id="rId4" action="ppaction://hlinksldjump"/>
              </a:rPr>
              <a:t>Простое </a:t>
            </a:r>
            <a:r>
              <a:rPr lang="ru-RU" dirty="0" smtClean="0">
                <a:hlinkClick r:id="rId4" action="ppaction://hlinksldjump"/>
              </a:rPr>
              <a:t>число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>
                <a:hlinkClick r:id="rId5" action="ppaction://hlinksldjump"/>
              </a:rPr>
              <a:t>Зачем искать простые числа</a:t>
            </a:r>
            <a:r>
              <a:rPr lang="ru-RU" dirty="0" smtClean="0">
                <a:hlinkClick r:id="rId5" action="ppaction://hlinksldjump"/>
              </a:rPr>
              <a:t>?</a:t>
            </a:r>
            <a:endParaRPr lang="ru-RU" dirty="0" smtClean="0"/>
          </a:p>
          <a:p>
            <a:endParaRPr lang="ru-RU" dirty="0" smtClean="0">
              <a:hlinkClick r:id="rId3" action="ppaction://hlinksldjump"/>
            </a:endParaRPr>
          </a:p>
          <a:p>
            <a:r>
              <a:rPr lang="ru-RU" dirty="0" smtClean="0">
                <a:hlinkClick r:id="rId3" action="ppaction://hlinksldjump"/>
              </a:rPr>
              <a:t>Алгоритмы поиска  простых чисел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Сравнение алгоритмов поиска простых чисел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Алгоритмы распознавания простых чисел. Тесты простоты.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hlinkClick r:id="rId8" action="ppaction://hlinksldjump"/>
              </a:rPr>
              <a:t>Сравнение тестов простоты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Список литературы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41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891" y="116632"/>
            <a:ext cx="5338936" cy="634082"/>
          </a:xfrm>
        </p:spPr>
        <p:txBody>
          <a:bodyPr/>
          <a:lstStyle/>
          <a:p>
            <a:r>
              <a:rPr lang="ru-RU" dirty="0" smtClean="0"/>
              <a:t>Тест Миллера - Рабина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3534" y="836712"/>
            <a:ext cx="8280920" cy="2016224"/>
          </a:xfrm>
        </p:spPr>
        <p:txBody>
          <a:bodyPr>
            <a:normAutofit/>
          </a:bodyPr>
          <a:lstStyle/>
          <a:p>
            <a:r>
              <a:rPr lang="ru-RU" sz="2000" b="1" dirty="0"/>
              <a:t>Тест </a:t>
            </a:r>
            <a:r>
              <a:rPr lang="ru-RU" sz="2000" b="1" dirty="0" smtClean="0"/>
              <a:t>Миллера - Рабина</a:t>
            </a:r>
            <a:r>
              <a:rPr lang="ru-RU" sz="2000" dirty="0" smtClean="0"/>
              <a:t>  - вероятностный полиномиальный тест простоты. </a:t>
            </a:r>
          </a:p>
          <a:p>
            <a:r>
              <a:rPr lang="ru-RU" sz="2000" dirty="0" smtClean="0"/>
              <a:t>Тест позволяет </a:t>
            </a:r>
            <a:r>
              <a:rPr lang="ru-RU" sz="2000" dirty="0"/>
              <a:t>эффективно определять, является ли данное число составным. Однако, с его помощью нельзя строго доказать простоту числа.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07386" y="256490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Свидетели простоты и теорема Рабина</a:t>
            </a:r>
          </a:p>
          <a:p>
            <a:endParaRPr lang="ru-RU" sz="2000" b="1" dirty="0">
              <a:solidFill>
                <a:schemeClr val="accent3"/>
              </a:solidFill>
            </a:endParaRPr>
          </a:p>
          <a:p>
            <a:r>
              <a:rPr lang="ru-RU" sz="2000" dirty="0" smtClean="0"/>
              <a:t>Пусть </a:t>
            </a:r>
            <a:r>
              <a:rPr lang="en-US" sz="2000" dirty="0" smtClean="0"/>
              <a:t>m – </a:t>
            </a:r>
            <a:r>
              <a:rPr lang="ru-RU" sz="2000" dirty="0" smtClean="0"/>
              <a:t>нечетное число большее 1. Тогда </a:t>
            </a:r>
            <a:r>
              <a:rPr lang="en-US" sz="2000" dirty="0" smtClean="0"/>
              <a:t>m-1 </a:t>
            </a:r>
            <a:r>
              <a:rPr lang="ru-RU" sz="2000" dirty="0" smtClean="0"/>
              <a:t>представимо в виде: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32338" y="3888343"/>
                <a:ext cx="4109266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m-1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sz="2400" i="1" dirty="0"/>
                  <a:t>*t , </a:t>
                </a:r>
                <a:r>
                  <a:rPr lang="ru-RU" sz="2400" i="1" dirty="0"/>
                  <a:t>где </a:t>
                </a:r>
                <a:r>
                  <a:rPr lang="en-US" sz="2400" i="1" dirty="0"/>
                  <a:t>t </a:t>
                </a:r>
                <a:r>
                  <a:rPr lang="ru-RU" sz="2400" i="1" dirty="0"/>
                  <a:t>– </a:t>
                </a:r>
                <a:r>
                  <a:rPr lang="ru-RU" sz="2400" i="1" dirty="0" smtClean="0"/>
                  <a:t>нечетно</a:t>
                </a:r>
                <a:endParaRPr lang="ru-RU" sz="2400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338" y="3888343"/>
                <a:ext cx="4109266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915" t="-7500" r="-1031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07386" y="4509120"/>
            <a:ext cx="77248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Целое число </a:t>
            </a:r>
            <a:r>
              <a:rPr lang="en-US" sz="2000" dirty="0"/>
              <a:t>a, 1&lt;a&lt;m</a:t>
            </a:r>
            <a:r>
              <a:rPr lang="ru-RU" sz="2000" dirty="0"/>
              <a:t>, называется свидетелем простоты </a:t>
            </a:r>
            <a:r>
              <a:rPr lang="en-US" sz="2000" dirty="0"/>
              <a:t>m</a:t>
            </a:r>
            <a:r>
              <a:rPr lang="ru-RU" sz="2000" dirty="0"/>
              <a:t>, если выполняется одно из условий</a:t>
            </a:r>
            <a:r>
              <a:rPr lang="ru-RU" sz="2000" dirty="0" smtClean="0"/>
              <a:t>: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35696" y="5332598"/>
                <a:ext cx="2120398" cy="46166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/>
                  <a:t> mod m = </a:t>
                </a:r>
                <a:r>
                  <a:rPr lang="en-US" sz="2400" dirty="0" smtClean="0"/>
                  <a:t>1</a:t>
                </a:r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332598"/>
                <a:ext cx="2120398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75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17888" y="6032541"/>
                <a:ext cx="5700278" cy="49552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ru-RU" sz="2400" dirty="0"/>
                  <a:t>существует такое </a:t>
                </a:r>
                <a:r>
                  <a:rPr lang="en-US" sz="2400" dirty="0"/>
                  <a:t>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  <m:sup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sup>
                    </m:sSup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mod</m:t>
                    </m:r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m</m:t>
                    </m:r>
                    <m:r>
                      <a:rPr lang="en-US" sz="2400">
                        <a:latin typeface="Cambria Math"/>
                      </a:rPr>
                      <m:t>=−1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88" y="6032541"/>
                <a:ext cx="5700278" cy="4955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91" t="-1176" b="-23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902920" y="5363375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или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70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634082"/>
          </a:xfrm>
        </p:spPr>
        <p:txBody>
          <a:bodyPr/>
          <a:lstStyle/>
          <a:p>
            <a:r>
              <a:rPr lang="ru-RU" dirty="0"/>
              <a:t>Тест Миллера - Рабина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21</a:t>
            </a:fld>
            <a:endParaRPr kumimoji="0" lang="en-US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1628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785" y="1165841"/>
            <a:ext cx="78488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Алгоритм</a:t>
            </a:r>
            <a:r>
              <a:rPr lang="en-US" sz="2000" b="1" dirty="0">
                <a:solidFill>
                  <a:schemeClr val="accent3"/>
                </a:solidFill>
              </a:rPr>
              <a:t>:</a:t>
            </a:r>
            <a:endParaRPr lang="ru-RU" sz="2000" b="1" dirty="0" smtClean="0">
              <a:solidFill>
                <a:schemeClr val="accent3"/>
              </a:solidFill>
            </a:endParaRPr>
          </a:p>
          <a:p>
            <a:endParaRPr lang="ru-RU" sz="2000" dirty="0" smtClean="0"/>
          </a:p>
          <a:p>
            <a:r>
              <a:rPr lang="ru-RU" sz="2000" dirty="0" smtClean="0"/>
              <a:t>Параметром алгоритма Миллера – Рабина является количество раундов </a:t>
            </a:r>
            <a:r>
              <a:rPr lang="en-US" sz="2000" dirty="0" smtClean="0"/>
              <a:t>r. </a:t>
            </a:r>
            <a:r>
              <a:rPr lang="ru-RU" sz="2000" dirty="0" smtClean="0"/>
              <a:t>В каждом раунде выполняются следующие действия:</a:t>
            </a:r>
          </a:p>
          <a:p>
            <a:endParaRPr lang="ru-RU" sz="2000" dirty="0"/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ru-RU" sz="2000" dirty="0"/>
              <a:t>Выбирается случайное число </a:t>
            </a:r>
            <a:r>
              <a:rPr lang="en-US" sz="2000" i="1" dirty="0" smtClean="0"/>
              <a:t>a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en-US" sz="2000" dirty="0" smtClean="0"/>
              <a:t>2</a:t>
            </a:r>
            <a:r>
              <a:rPr lang="ru-RU" sz="2000" dirty="0" smtClean="0"/>
              <a:t> </a:t>
            </a:r>
            <a:r>
              <a:rPr lang="ru-RU" sz="2000" dirty="0"/>
              <a:t>&lt; </a:t>
            </a:r>
            <a:r>
              <a:rPr lang="en-US" sz="2000" i="1" dirty="0"/>
              <a:t>a</a:t>
            </a:r>
            <a:r>
              <a:rPr lang="ru-RU" sz="2000" dirty="0" smtClean="0"/>
              <a:t> </a:t>
            </a:r>
            <a:r>
              <a:rPr lang="ru-RU" sz="2000" dirty="0"/>
              <a:t>&lt; </a:t>
            </a:r>
            <a:r>
              <a:rPr lang="ru-RU" sz="2000" i="1" dirty="0" smtClean="0"/>
              <a:t>m</a:t>
            </a:r>
            <a:r>
              <a:rPr lang="en-US" sz="2000" i="1" dirty="0" smtClean="0"/>
              <a:t>-1.</a:t>
            </a:r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endParaRPr lang="en-US" sz="2000" i="1" dirty="0"/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ru-RU" sz="2000" dirty="0"/>
              <a:t>Если </a:t>
            </a:r>
            <a:r>
              <a:rPr lang="ru-RU" sz="2000" i="1" dirty="0"/>
              <a:t>a</a:t>
            </a:r>
            <a:r>
              <a:rPr lang="ru-RU" sz="2000" dirty="0"/>
              <a:t> не является свидетелем простоты числа </a:t>
            </a:r>
            <a:r>
              <a:rPr lang="ru-RU" sz="2000" i="1" dirty="0"/>
              <a:t>m</a:t>
            </a:r>
            <a:r>
              <a:rPr lang="ru-RU" sz="2000" dirty="0"/>
              <a:t>, то выдается ответ </a:t>
            </a:r>
            <a:r>
              <a:rPr lang="ru-RU" sz="2000" i="1" dirty="0"/>
              <a:t>«m составное»</a:t>
            </a:r>
            <a:r>
              <a:rPr lang="ru-RU" sz="2000" dirty="0"/>
              <a:t>, и алгоритм </a:t>
            </a:r>
            <a:r>
              <a:rPr lang="ru-RU" sz="2000" dirty="0" smtClean="0"/>
              <a:t>завершается.</a:t>
            </a:r>
            <a:r>
              <a:rPr lang="en-US" sz="2000" dirty="0" smtClean="0"/>
              <a:t> </a:t>
            </a:r>
            <a:r>
              <a:rPr lang="ru-RU" sz="2000" dirty="0" smtClean="0"/>
              <a:t>Иначе</a:t>
            </a:r>
            <a:r>
              <a:rPr lang="ru-RU" sz="2000" dirty="0"/>
              <a:t>, выбирается новое случайное число </a:t>
            </a:r>
            <a:r>
              <a:rPr lang="ru-RU" sz="2000" i="1" dirty="0"/>
              <a:t>a</a:t>
            </a:r>
            <a:r>
              <a:rPr lang="ru-RU" sz="2000" dirty="0"/>
              <a:t> и процедура проверки повторяется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ru-RU" sz="2000" dirty="0"/>
              <a:t>После нахождения </a:t>
            </a:r>
            <a:r>
              <a:rPr lang="ru-RU" sz="2000" i="1" dirty="0"/>
              <a:t>r</a:t>
            </a:r>
            <a:r>
              <a:rPr lang="ru-RU" sz="2000" dirty="0"/>
              <a:t> свидетелей простоты, выдается ответ </a:t>
            </a:r>
            <a:r>
              <a:rPr lang="ru-RU" sz="2000" i="1" dirty="0"/>
              <a:t>«m, вероятно, простое»</a:t>
            </a:r>
            <a:r>
              <a:rPr lang="ru-RU" sz="2000" dirty="0"/>
              <a:t>, и алгоритм завершается.</a:t>
            </a:r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0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850106"/>
          </a:xfrm>
        </p:spPr>
        <p:txBody>
          <a:bodyPr/>
          <a:lstStyle/>
          <a:p>
            <a:r>
              <a:rPr lang="ru-RU" dirty="0"/>
              <a:t>Тест Миллера - Рабина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067128" cy="1108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Сложность алгоритма 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22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7784" y="2337620"/>
                <a:ext cx="2880319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37620"/>
                <a:ext cx="2880319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75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9552" y="335699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Однако, правильность работы алгоритма не всегда является доказанной. Вероятность, что составное число не будет выявлено за время </a:t>
            </a:r>
            <a:r>
              <a:rPr lang="en-US" sz="2400" dirty="0" smtClean="0"/>
              <a:t>t</a:t>
            </a:r>
            <a:r>
              <a:rPr lang="ru-RU" sz="2400" dirty="0" smtClean="0"/>
              <a:t>, обычно не превосходит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1799" y="5316016"/>
                <a:ext cx="2736303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799" y="5316016"/>
                <a:ext cx="2736303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00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9941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Тест </a:t>
            </a:r>
            <a:r>
              <a:rPr lang="ru-RU" b="1" dirty="0" err="1"/>
              <a:t>Агравала</a:t>
            </a:r>
            <a:r>
              <a:rPr lang="ru-RU" b="1" dirty="0"/>
              <a:t> — </a:t>
            </a:r>
            <a:r>
              <a:rPr lang="ru-RU" b="1" dirty="0" err="1"/>
              <a:t>Каяла</a:t>
            </a:r>
            <a:r>
              <a:rPr lang="ru-RU" b="1" dirty="0"/>
              <a:t> — </a:t>
            </a:r>
            <a:r>
              <a:rPr lang="ru-RU" b="1" dirty="0" err="1"/>
              <a:t>Саксены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/>
              <a:t>(</a:t>
            </a:r>
            <a:r>
              <a:rPr lang="ru-RU" b="1" dirty="0" smtClean="0"/>
              <a:t> или тест </a:t>
            </a:r>
            <a:r>
              <a:rPr lang="en-US" b="1" dirty="0" smtClean="0"/>
              <a:t>AKS)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91264" cy="5069160"/>
          </a:xfrm>
        </p:spPr>
        <p:txBody>
          <a:bodyPr/>
          <a:lstStyle/>
          <a:p>
            <a:r>
              <a:rPr lang="ru-RU" i="1" dirty="0"/>
              <a:t>Универсальность</a:t>
            </a:r>
            <a:r>
              <a:rPr lang="ru-RU" dirty="0"/>
              <a:t>: </a:t>
            </a:r>
            <a:r>
              <a:rPr lang="en-US" dirty="0" smtClean="0"/>
              <a:t> </a:t>
            </a:r>
            <a:r>
              <a:rPr lang="ru-RU" dirty="0" smtClean="0"/>
              <a:t>Тест </a:t>
            </a:r>
            <a:r>
              <a:rPr lang="ru-RU" dirty="0"/>
              <a:t>AKS может использоваться для проверки простоты любых чисел</a:t>
            </a:r>
            <a:r>
              <a:rPr lang="ru-RU" dirty="0" smtClean="0"/>
              <a:t>.</a:t>
            </a:r>
          </a:p>
          <a:p>
            <a:endParaRPr lang="en-US" dirty="0" smtClean="0"/>
          </a:p>
          <a:p>
            <a:r>
              <a:rPr lang="ru-RU" i="1" dirty="0" err="1"/>
              <a:t>Полиномиальность</a:t>
            </a:r>
            <a:r>
              <a:rPr lang="ru-RU" dirty="0"/>
              <a:t>: Наибольшее время работы алгоритма ограничено </a:t>
            </a:r>
            <a:r>
              <a:rPr lang="en-US" dirty="0" smtClean="0"/>
              <a:t> </a:t>
            </a:r>
            <a:r>
              <a:rPr lang="ru-RU" dirty="0" smtClean="0"/>
              <a:t>полиномом от </a:t>
            </a:r>
            <a:r>
              <a:rPr lang="ru-RU" dirty="0"/>
              <a:t>количества цифр в проверяемом числе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i="1" dirty="0"/>
              <a:t>Детерминизм</a:t>
            </a:r>
            <a:r>
              <a:rPr lang="ru-RU" dirty="0"/>
              <a:t>: Алгоритм гарантирует получение ответа. </a:t>
            </a:r>
            <a:endParaRPr lang="ru-RU" dirty="0" smtClean="0"/>
          </a:p>
          <a:p>
            <a:endParaRPr lang="ru-RU" dirty="0" smtClean="0"/>
          </a:p>
          <a:p>
            <a:r>
              <a:rPr lang="ru-RU" i="1" dirty="0"/>
              <a:t>Безусловность</a:t>
            </a:r>
            <a:r>
              <a:rPr lang="ru-RU" dirty="0"/>
              <a:t>: Корректность теста AKS не зависит от каких-либо недоказанных гипотез.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59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9941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Тест </a:t>
            </a:r>
            <a:r>
              <a:rPr lang="ru-RU" b="1" dirty="0" err="1"/>
              <a:t>Агравала</a:t>
            </a:r>
            <a:r>
              <a:rPr lang="ru-RU" b="1" dirty="0"/>
              <a:t> — </a:t>
            </a:r>
            <a:r>
              <a:rPr lang="ru-RU" b="1" dirty="0" err="1"/>
              <a:t>Каяла</a:t>
            </a:r>
            <a:r>
              <a:rPr lang="ru-RU" b="1" dirty="0"/>
              <a:t> — </a:t>
            </a:r>
            <a:r>
              <a:rPr lang="ru-RU" b="1" dirty="0" err="1"/>
              <a:t>Саксены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>(</a:t>
            </a:r>
            <a:r>
              <a:rPr lang="ru-RU" b="1" dirty="0"/>
              <a:t> или тест </a:t>
            </a:r>
            <a:r>
              <a:rPr lang="en-US" b="1" dirty="0"/>
              <a:t>AKS)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820" y="1340768"/>
            <a:ext cx="6635080" cy="604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Основные идеи и принципы, на котором основан алгоритм </a:t>
            </a:r>
            <a:r>
              <a:rPr lang="en-US" dirty="0" smtClean="0"/>
              <a:t>AKS: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24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7260" y="2712695"/>
                <a:ext cx="6507190" cy="10156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000" i="1" dirty="0" smtClean="0">
                    <a:latin typeface="Cambria Math"/>
                  </a:rPr>
                  <a:t>n – </a:t>
                </a:r>
                <a:r>
                  <a:rPr lang="ru-RU" sz="2000" i="1" dirty="0" smtClean="0">
                    <a:latin typeface="Cambria Math"/>
                  </a:rPr>
                  <a:t>простое тогда и только тогда, когда:</a:t>
                </a:r>
                <a:endParaRPr lang="en-US" sz="2000" i="1" dirty="0" smtClean="0">
                  <a:latin typeface="Cambria Math"/>
                </a:endParaRPr>
              </a:p>
              <a:p>
                <a:pPr algn="ctr"/>
                <a:r>
                  <a:rPr lang="ru-RU" sz="2000" i="1" dirty="0" smtClean="0">
                    <a:latin typeface="Cambria Math"/>
                  </a:rPr>
                  <a:t>НОД (</a:t>
                </a:r>
                <a:r>
                  <a:rPr lang="en-US" sz="2000" i="1" dirty="0" smtClean="0">
                    <a:latin typeface="Cambria Math"/>
                  </a:rPr>
                  <a:t>a, n) = 1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𝑚𝑜𝑑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 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60" y="2712695"/>
                <a:ext cx="6507190" cy="101566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46" t="-1754" b="-46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528" y="4005064"/>
                <a:ext cx="7959551" cy="2636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chemeClr val="accent3"/>
                    </a:solidFill>
                  </a:rPr>
                  <a:t>Теорема </a:t>
                </a:r>
                <a:r>
                  <a:rPr lang="en-US" sz="2000" b="1" dirty="0" smtClean="0">
                    <a:solidFill>
                      <a:schemeClr val="accent3"/>
                    </a:solidFill>
                  </a:rPr>
                  <a:t>AKS</a:t>
                </a:r>
                <a:endParaRPr lang="ru-RU" sz="2000" b="1" dirty="0" smtClean="0">
                  <a:solidFill>
                    <a:schemeClr val="accent3"/>
                  </a:solidFill>
                </a:endParaRPr>
              </a:p>
              <a:p>
                <a:r>
                  <a:rPr lang="ru-RU" sz="2000" dirty="0" smtClean="0"/>
                  <a:t>Пусть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≥2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ru-RU" sz="2000" b="0" i="0" smtClean="0">
                        <a:latin typeface="Cambria Math"/>
                        <a:ea typeface="Cambria Math"/>
                      </a:rPr>
                      <m:t>целое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ru-RU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−</m:t>
                    </m:r>
                    <m:r>
                      <a:rPr lang="ru-RU" sz="2000" b="0" i="0" smtClean="0">
                        <a:latin typeface="Cambria Math"/>
                        <a:ea typeface="Cambria Math"/>
                      </a:rPr>
                      <m:t>простые числа , причем</m:t>
                    </m:r>
                  </m:oMath>
                </a14:m>
                <a:endParaRPr lang="en-US" sz="2000" dirty="0" smtClean="0"/>
              </a:p>
              <a:p>
                <a:pPr marL="457200" indent="-457200">
                  <a:buClr>
                    <a:schemeClr val="accent1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1,2,..,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:</m:t>
                    </m:r>
                    <m:r>
                      <a:rPr lang="ru-RU" sz="2000" b="0" i="1" smtClean="0">
                        <a:latin typeface="Cambria Math"/>
                        <a:ea typeface="Cambria Math"/>
                      </a:rPr>
                      <m:t>НОД</m:t>
                    </m:r>
                    <m:d>
                      <m:dPr>
                        <m:ctrlPr>
                          <a:rPr lang="ru-RU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pPr marL="457200" indent="-457200">
                  <a:buClr>
                    <a:schemeClr val="accent1"/>
                  </a:buClr>
                  <a:buFont typeface="+mj-lt"/>
                  <a:buAutoNum type="arabicPeriod"/>
                </a:pPr>
                <a:r>
                  <a:rPr lang="en-US" sz="2000" i="1" dirty="0" smtClean="0"/>
                  <a:t>q</a:t>
                </a:r>
                <a:r>
                  <a:rPr lang="en-US" sz="2000" dirty="0" smtClean="0"/>
                  <a:t> – </a:t>
                </a:r>
                <a:r>
                  <a:rPr lang="ru-RU" sz="2000" dirty="0" smtClean="0"/>
                  <a:t>наибольший простой делитель </a:t>
                </a:r>
                <a:r>
                  <a:rPr lang="ru-RU" sz="2000" i="1" dirty="0" smtClean="0"/>
                  <a:t>(</a:t>
                </a:r>
                <a:r>
                  <a:rPr lang="en-US" sz="2000" i="1" dirty="0" smtClean="0"/>
                  <a:t>r-1)</a:t>
                </a:r>
              </a:p>
              <a:p>
                <a:pPr marL="457200" indent="-457200">
                  <a:buClr>
                    <a:schemeClr val="accent1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𝑞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≥4∗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rad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pPr marL="457200" indent="-457200">
                  <a:buClr>
                    <a:schemeClr val="accent1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𝑟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−1)/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𝑞</m:t>
                        </m:r>
                      </m:sup>
                    </m:sSup>
                    <m:r>
                      <a:rPr lang="en-US" sz="2000" i="1">
                        <a:latin typeface="Cambria Math"/>
                        <a:ea typeface="Cambria Math"/>
                      </a:rPr>
                      <m:t>!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𝑚𝑜𝑑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pPr marL="457200" indent="-457200">
                  <a:buClr>
                    <a:schemeClr val="accent1"/>
                  </a:buCl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𝑎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1,2,…,2∗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: 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sz="2000" i="1">
                        <a:latin typeface="Cambria Math"/>
                        <a:ea typeface="Cambria Math"/>
                      </a:rPr>
                      <m:t>≡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𝑚𝑜𝑑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r>
                  <a:rPr lang="ru-RU" sz="2000" dirty="0" smtClean="0"/>
                  <a:t>Тогда </a:t>
                </a:r>
                <a:r>
                  <a:rPr lang="en-US" sz="2000" i="1" dirty="0" smtClean="0"/>
                  <a:t>n</a:t>
                </a:r>
                <a:r>
                  <a:rPr lang="en-US" sz="2000" dirty="0" smtClean="0"/>
                  <a:t> – </a:t>
                </a:r>
                <a:r>
                  <a:rPr lang="ru-RU" sz="2000" dirty="0" smtClean="0"/>
                  <a:t>степень простого числа. </a:t>
                </a:r>
                <a:endParaRPr lang="ru-RU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05064"/>
                <a:ext cx="7959551" cy="263681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66" t="-1155" b="-30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5190" y="2084360"/>
            <a:ext cx="2081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3"/>
                </a:solidFill>
              </a:rPr>
              <a:t>Утверждение:</a:t>
            </a:r>
            <a:endParaRPr lang="ru-RU" sz="2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83152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Тест </a:t>
            </a:r>
            <a:r>
              <a:rPr lang="ru-RU" b="1" dirty="0" err="1"/>
              <a:t>Агравала</a:t>
            </a:r>
            <a:r>
              <a:rPr lang="ru-RU" b="1" dirty="0"/>
              <a:t> — </a:t>
            </a:r>
            <a:r>
              <a:rPr lang="ru-RU" b="1" dirty="0" err="1"/>
              <a:t>Каяла</a:t>
            </a:r>
            <a:r>
              <a:rPr lang="ru-RU" b="1" dirty="0"/>
              <a:t> — </a:t>
            </a:r>
            <a:r>
              <a:rPr lang="ru-RU" b="1" dirty="0" err="1"/>
              <a:t>Саксены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>(</a:t>
            </a:r>
            <a:r>
              <a:rPr lang="ru-RU" b="1" dirty="0"/>
              <a:t> или тест </a:t>
            </a:r>
            <a:r>
              <a:rPr lang="en-US" b="1" dirty="0"/>
              <a:t>AKS)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1169368"/>
                <a:ext cx="8003232" cy="568863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b="1" dirty="0" smtClean="0">
                    <a:solidFill>
                      <a:schemeClr val="accent3"/>
                    </a:solidFill>
                  </a:rPr>
                  <a:t>Алгоритм</a:t>
                </a:r>
                <a:r>
                  <a:rPr lang="en-US" b="1" dirty="0" smtClean="0">
                    <a:solidFill>
                      <a:schemeClr val="accent3"/>
                    </a:solidFill>
                  </a:rPr>
                  <a:t>:</a:t>
                </a:r>
                <a:endParaRPr lang="ru-RU" b="1" dirty="0" smtClean="0">
                  <a:solidFill>
                    <a:schemeClr val="accent3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accent3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𝑟</m:t>
                      </m:r>
                      <m:r>
                        <a:rPr lang="en-US" i="1" dirty="0" smtClean="0">
                          <a:latin typeface="Cambria Math"/>
                        </a:rPr>
                        <m:t> = 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𝑤h𝑖𝑙𝑒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𝑟</m:t>
                      </m:r>
                      <m:r>
                        <a:rPr lang="en-US" i="1" dirty="0" smtClean="0">
                          <a:latin typeface="Cambria Math"/>
                        </a:rPr>
                        <m:t>&lt;</m:t>
                      </m:r>
                      <m:r>
                        <a:rPr lang="en-US" i="1" dirty="0" smtClean="0">
                          <a:latin typeface="Cambria Math"/>
                        </a:rPr>
                        <m:t>𝑛</m:t>
                      </m:r>
                      <m:r>
                        <a:rPr lang="en-US" i="1" dirty="0" smtClean="0">
                          <a:latin typeface="Cambria Math"/>
                        </a:rPr>
                        <m:t>){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𝑖𝑓</m:t>
                    </m:r>
                    <m:r>
                      <a:rPr lang="en-US" i="1" dirty="0" smtClean="0">
                        <a:latin typeface="Cambria Math"/>
                      </a:rPr>
                      <m:t>(НОД(</m:t>
                    </m:r>
                    <m:r>
                      <a:rPr lang="en-US" i="1" dirty="0" err="1" smtClean="0">
                        <a:latin typeface="Cambria Math"/>
                      </a:rPr>
                      <m:t>𝑟</m:t>
                    </m:r>
                    <m:r>
                      <a:rPr lang="ru-RU" b="0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ru-RU" b="0" i="1" dirty="0" smtClean="0">
                        <a:latin typeface="Cambria Math"/>
                      </a:rPr>
                      <m:t> </m:t>
                    </m:r>
                    <m:r>
                      <a:rPr lang="en-US" i="1" dirty="0" err="1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1) </m:t>
                    </m:r>
                    <m:r>
                      <a:rPr lang="ru-RU" b="0" i="1" dirty="0" smtClean="0">
                        <a:latin typeface="Cambria Math"/>
                        <a:ea typeface="Cambria Math"/>
                      </a:rPr>
                      <m:t>вернуть составное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𝑖𝑓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 </m:t>
                        </m:r>
                        <m:r>
                          <a:rPr lang="en-US" i="1" dirty="0" smtClean="0">
                            <a:latin typeface="Cambria Math"/>
                          </a:rPr>
                          <m:t>𝑟</m:t>
                        </m:r>
                        <m:r>
                          <a:rPr lang="en-US" i="1" dirty="0" smtClean="0">
                            <a:latin typeface="Cambria Math"/>
                          </a:rPr>
                          <m:t>− простое , </m:t>
                        </m:r>
                        <m:r>
                          <a:rPr lang="en-US" i="1" dirty="0" smtClean="0">
                            <a:latin typeface="Cambria Math"/>
                          </a:rPr>
                          <m:t>𝑟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&gt;2</m:t>
                        </m:r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{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/>
                    <a:ea typeface="Cambria Math"/>
                  </a:rPr>
                  <a:t>	</a:t>
                </a:r>
                <a:r>
                  <a:rPr lang="ru-RU" i="1" dirty="0" smtClean="0">
                    <a:latin typeface="Cambria Math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– наибольший прост</m:t>
                    </m:r>
                    <m:r>
                      <a:rPr lang="ru-RU" i="1" dirty="0" smtClean="0">
                        <a:latin typeface="Cambria Math"/>
                        <a:ea typeface="Cambria Math"/>
                      </a:rPr>
                      <m:t>ой делитель у (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−1);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	</a:t>
                </a:r>
                <a:r>
                  <a:rPr lang="ru-RU" dirty="0" smtClean="0">
                    <a:latin typeface="Cambria Math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𝑖𝑓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 ≥4 </m:t>
                        </m:r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rad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(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den>
                        </m:f>
                      </m:sup>
                    </m:s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≠1(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)))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𝑏𝑟𝑒𝑎𝑘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latin typeface="Cambria Math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 =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+1;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}</m:t>
                      </m:r>
                    </m:oMath>
                  </m:oMathPara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𝑓𝑜𝑟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 = 1 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𝑡𝑜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 (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rad>
                          <m:sSub>
                            <m:sSubPr>
                              <m:ctrlP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+1)</m:t>
                      </m:r>
                    </m:oMath>
                  </m:oMathPara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𝑖𝑓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≡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𝑚𝑜𝑑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−1,</m:t>
                            </m:r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u-RU" b="0" i="1" dirty="0" smtClean="0">
                        <a:latin typeface="Cambria Math"/>
                        <a:ea typeface="Cambria Math"/>
                      </a:rPr>
                      <m:t>вернуть составное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𝑖𝑓</m:t>
                      </m:r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 dirty="0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 dirty="0" smtClean="0">
                              <a:latin typeface="Cambria Math"/>
                              <a:ea typeface="Cambria Math"/>
                            </a:rPr>
                            <m:t> =  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 −целые;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≥2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ru-RU" b="0" i="1" dirty="0" smtClean="0">
                          <a:latin typeface="Cambria Math"/>
                          <a:ea typeface="Cambria Math"/>
                        </a:rPr>
                        <m:t>вернуть  составное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в</m:t>
                      </m:r>
                      <m:r>
                        <a:rPr lang="ru-RU" b="0" i="1" smtClean="0">
                          <a:latin typeface="Cambria Math"/>
                        </a:rPr>
                        <m:t>ернуть простое</m:t>
                      </m:r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1169368"/>
                <a:ext cx="8003232" cy="5688632"/>
              </a:xfrm>
              <a:blipFill rotWithShape="1">
                <a:blip r:embed="rId2" cstate="print"/>
                <a:stretch>
                  <a:fillRect l="-762" t="-10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8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566" y="1886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Тест </a:t>
            </a:r>
            <a:r>
              <a:rPr lang="ru-RU" b="1" dirty="0" err="1"/>
              <a:t>Агравала</a:t>
            </a:r>
            <a:r>
              <a:rPr lang="ru-RU" b="1" dirty="0"/>
              <a:t> — </a:t>
            </a:r>
            <a:r>
              <a:rPr lang="ru-RU" b="1" dirty="0" err="1"/>
              <a:t>Каяла</a:t>
            </a:r>
            <a:r>
              <a:rPr lang="ru-RU" b="1" dirty="0"/>
              <a:t> — </a:t>
            </a:r>
            <a:r>
              <a:rPr lang="ru-RU" b="1" dirty="0" err="1"/>
              <a:t>Саксены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>(</a:t>
            </a:r>
            <a:r>
              <a:rPr lang="ru-RU" b="1" dirty="0"/>
              <a:t> или тест </a:t>
            </a:r>
            <a:r>
              <a:rPr lang="en-US" b="1" dirty="0"/>
              <a:t>AKS)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8648" y="4588554"/>
            <a:ext cx="6949656" cy="5686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Сложность алгоритма </a:t>
            </a:r>
            <a:r>
              <a:rPr lang="en-US" dirty="0" smtClean="0">
                <a:solidFill>
                  <a:schemeClr val="accent1"/>
                </a:solidFill>
              </a:rPr>
              <a:t>AKS: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26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310" y="5430415"/>
                <a:ext cx="3744415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19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310" y="5430415"/>
                <a:ext cx="3744415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7500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648" y="1528981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Примечание:</a:t>
            </a:r>
            <a:endParaRPr lang="ru-RU" sz="2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6704" y="2132856"/>
                <a:ext cx="8351172" cy="1978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Выражение: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2000" i="1" dirty="0">
                            <a:latin typeface="Cambria Math"/>
                            <a:ea typeface="Cambria Math"/>
                          </a:rPr>
                          <m:t>≡</m:t>
                        </m:r>
                        <m:d>
                          <m:dPr>
                            <m:ctrlPr>
                              <a:rPr lang="en-US" sz="2000" i="1" dirty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ctrlPr>
                              <a:rPr lang="en-US" sz="2000" i="1" dirty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𝑚𝑜𝑑</m:t>
                            </m:r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sup>
                            </m:sSup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−1,</m:t>
                            </m:r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ru-RU" sz="2000" dirty="0" smtClean="0"/>
                  <a:t> означает следующее:</a:t>
                </a:r>
              </a:p>
              <a:p>
                <a:r>
                  <a:rPr lang="ru-RU" sz="2000" dirty="0" smtClean="0"/>
                  <a:t>для многочленов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  <m:r>
                          <a:rPr lang="ru-RU" sz="2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  <a:r>
                  <a:rPr lang="ru-RU" sz="2000" dirty="0" smtClean="0"/>
                  <a:t>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 smtClean="0"/>
                  <a:t>найдется многочлен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𝑞</m:t>
                    </m:r>
                    <m:d>
                      <m:d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𝑍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 smtClean="0"/>
                  <a:t> (</a:t>
                </a:r>
                <a:r>
                  <a:rPr lang="ru-RU" sz="2000" dirty="0" smtClean="0"/>
                  <a:t>кольцо многочленов</a:t>
                </a:r>
                <a:r>
                  <a:rPr lang="en-US" sz="2000" dirty="0" smtClean="0"/>
                  <a:t> </a:t>
                </a:r>
                <a:r>
                  <a:rPr lang="ru-RU" sz="2000" dirty="0" smtClean="0"/>
                  <a:t>от </a:t>
                </a:r>
                <a:r>
                  <a:rPr lang="en-US" sz="2000" dirty="0" smtClean="0"/>
                  <a:t>x </a:t>
                </a:r>
                <a:r>
                  <a:rPr lang="ru-RU" sz="2000" dirty="0" smtClean="0"/>
                  <a:t>с целыми коэффициентами) такой, что все коэффициенты многочлена </a:t>
                </a:r>
                <a:endParaRPr lang="en-US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∗</m:t>
                      </m:r>
                      <m:r>
                        <a:rPr lang="en-US" sz="2000" b="0" i="1" smtClean="0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ru-RU" sz="2000" b="0" i="1" smtClean="0">
                          <a:latin typeface="Cambria Math"/>
                        </a:rPr>
                        <m:t>кратны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4" y="2132856"/>
                <a:ext cx="8351172" cy="197861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730" t="-926" b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3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779096" cy="706090"/>
          </a:xfrm>
        </p:spPr>
        <p:txBody>
          <a:bodyPr/>
          <a:lstStyle/>
          <a:p>
            <a:r>
              <a:rPr lang="ru-RU" dirty="0" smtClean="0"/>
              <a:t>Сравнение тестов простоты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00392" y="5733256"/>
            <a:ext cx="609600" cy="521208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27</a:t>
            </a:fld>
            <a:endParaRPr kumimoji="0" lang="en-US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8517738" cy="5040560"/>
          </a:xfrm>
        </p:spPr>
      </p:pic>
    </p:spTree>
    <p:extLst>
      <p:ext uri="{BB962C8B-B14F-4D97-AF65-F5344CB8AC3E}">
        <p14:creationId xmlns:p14="http://schemas.microsoft.com/office/powerpoint/2010/main" val="39066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192688" cy="576064"/>
          </a:xfrm>
        </p:spPr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Википедия</a:t>
            </a:r>
          </a:p>
          <a:p>
            <a:r>
              <a:rPr lang="ru-RU" i="1" dirty="0" smtClean="0"/>
              <a:t>Л</a:t>
            </a:r>
            <a:r>
              <a:rPr lang="ru-RU" i="1" dirty="0"/>
              <a:t>. </a:t>
            </a:r>
            <a:r>
              <a:rPr lang="ru-RU" i="1" dirty="0" err="1" smtClean="0"/>
              <a:t>Бараш</a:t>
            </a:r>
            <a:r>
              <a:rPr lang="ru-RU" dirty="0"/>
              <a:t>,</a:t>
            </a:r>
            <a:r>
              <a:rPr lang="ru-RU" dirty="0" smtClean="0"/>
              <a:t> Алгоритм </a:t>
            </a:r>
            <a:r>
              <a:rPr lang="en-US" dirty="0" smtClean="0"/>
              <a:t>AKS </a:t>
            </a:r>
            <a:r>
              <a:rPr lang="ru-RU" dirty="0" smtClean="0"/>
              <a:t>проверки чисел на простоту и поиск констант генераторов псевдослучайных чисел. </a:t>
            </a:r>
          </a:p>
          <a:p>
            <a:r>
              <a:rPr lang="ru-RU" i="1" dirty="0" smtClean="0"/>
              <a:t>С.В. Сизый</a:t>
            </a:r>
            <a:r>
              <a:rPr lang="ru-RU" dirty="0" smtClean="0"/>
              <a:t>, </a:t>
            </a:r>
            <a:r>
              <a:rPr lang="ru-RU" dirty="0"/>
              <a:t>Лекции по теории чисел</a:t>
            </a:r>
            <a:r>
              <a:rPr lang="ru-RU" dirty="0" smtClean="0"/>
              <a:t>.</a:t>
            </a:r>
          </a:p>
          <a:p>
            <a:r>
              <a:rPr lang="ru-RU" i="1" dirty="0"/>
              <a:t>С. Г. </a:t>
            </a:r>
            <a:r>
              <a:rPr lang="ru-RU" i="1" dirty="0" err="1" smtClean="0"/>
              <a:t>Гиндикин</a:t>
            </a:r>
            <a:r>
              <a:rPr lang="ru-RU" i="1" dirty="0" smtClean="0"/>
              <a:t>,</a:t>
            </a:r>
            <a:r>
              <a:rPr lang="ru-RU" dirty="0"/>
              <a:t> </a:t>
            </a:r>
            <a:r>
              <a:rPr lang="ru-RU" dirty="0" smtClean="0"/>
              <a:t>Малая теорема Ферма / Квант. </a:t>
            </a:r>
            <a:r>
              <a:rPr lang="ru-RU" dirty="0"/>
              <a:t>— 1972. — № 10.</a:t>
            </a:r>
            <a:endParaRPr lang="ru-RU" dirty="0" smtClean="0"/>
          </a:p>
          <a:p>
            <a:r>
              <a:rPr lang="en-US" i="1" dirty="0"/>
              <a:t>A.O.L. </a:t>
            </a:r>
            <a:r>
              <a:rPr lang="en-US" i="1" dirty="0" err="1"/>
              <a:t>Atkin</a:t>
            </a:r>
            <a:r>
              <a:rPr lang="en-US" i="1" dirty="0"/>
              <a:t>, D.J. Bernstein</a:t>
            </a:r>
            <a:r>
              <a:rPr lang="en-US" dirty="0"/>
              <a:t>, </a:t>
            </a:r>
            <a:r>
              <a:rPr lang="en-US" dirty="0" smtClean="0"/>
              <a:t>Prime sieves using binary quadratic forms. – 1999.</a:t>
            </a:r>
            <a:endParaRPr lang="ru-RU" dirty="0" smtClean="0"/>
          </a:p>
          <a:p>
            <a:r>
              <a:rPr lang="ru-RU" i="1" dirty="0" err="1" smtClean="0"/>
              <a:t>И.В.Агафонова</a:t>
            </a:r>
            <a:r>
              <a:rPr lang="ru-RU" i="1" dirty="0" smtClean="0"/>
              <a:t>,</a:t>
            </a:r>
            <a:r>
              <a:rPr lang="ru-RU" dirty="0" smtClean="0"/>
              <a:t> Проверка чисел на простоту: полиномиальный алгоритм.</a:t>
            </a:r>
          </a:p>
          <a:p>
            <a:r>
              <a:rPr lang="ru-RU" i="1" dirty="0" smtClean="0"/>
              <a:t>Б.А. </a:t>
            </a:r>
            <a:r>
              <a:rPr lang="ru-RU" i="1" dirty="0" err="1" smtClean="0"/>
              <a:t>Фороузан</a:t>
            </a:r>
            <a:r>
              <a:rPr lang="ru-RU" i="1" dirty="0" smtClean="0"/>
              <a:t>, </a:t>
            </a:r>
            <a:r>
              <a:rPr lang="ru-RU" dirty="0" smtClean="0"/>
              <a:t>Математика криптографии и теория шифрования.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6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776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Простое число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Простое число – это натуральное число, которое имеет ровно два различных натуральных делителя: единицу и самого себя.</a:t>
            </a:r>
          </a:p>
          <a:p>
            <a:endParaRPr lang="ru-RU" dirty="0" smtClean="0"/>
          </a:p>
          <a:p>
            <a:r>
              <a:rPr lang="ru-RU" dirty="0" smtClean="0"/>
              <a:t>Остальные числа, кроме единицы, называются составными.</a:t>
            </a:r>
          </a:p>
          <a:p>
            <a:endParaRPr lang="ru-RU" dirty="0" smtClean="0"/>
          </a:p>
          <a:p>
            <a:r>
              <a:rPr lang="ru-RU" dirty="0" smtClean="0"/>
              <a:t>Последовательность простых чисел начинается так: 2, 3, 5, 7, 11, 13, 17, 19, 23 , 29, 31, …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778098"/>
          </a:xfrm>
        </p:spPr>
        <p:txBody>
          <a:bodyPr/>
          <a:lstStyle/>
          <a:p>
            <a:r>
              <a:rPr lang="ru-RU" dirty="0" smtClean="0"/>
              <a:t>Самое большое простое число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424936" cy="5017768"/>
          </a:xfrm>
        </p:spPr>
        <p:txBody>
          <a:bodyPr>
            <a:normAutofit/>
          </a:bodyPr>
          <a:lstStyle/>
          <a:p>
            <a:r>
              <a:rPr lang="ru-RU" dirty="0"/>
              <a:t>Один из рекордов поставил в своё время Эйлер, найдя простое число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2</a:t>
            </a:r>
            <a:r>
              <a:rPr lang="ru-RU" baseline="30000" dirty="0" smtClean="0"/>
              <a:t>31</a:t>
            </a:r>
            <a:r>
              <a:rPr lang="ru-RU" dirty="0" smtClean="0"/>
              <a:t> </a:t>
            </a:r>
            <a:r>
              <a:rPr lang="ru-RU" dirty="0"/>
              <a:t>− 1 = 2147483647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/>
              <a:t>Наибольшим известным простым числом по состоянию на февраль 2011 года </a:t>
            </a:r>
            <a:r>
              <a:rPr lang="ru-RU" dirty="0" smtClean="0"/>
              <a:t>является</a:t>
            </a:r>
          </a:p>
          <a:p>
            <a:pPr marL="0" indent="0" algn="ctr">
              <a:buNone/>
            </a:pPr>
            <a:r>
              <a:rPr lang="ru-RU" dirty="0"/>
              <a:t>2</a:t>
            </a:r>
            <a:r>
              <a:rPr lang="ru-RU" baseline="30000" dirty="0"/>
              <a:t>43112609</a:t>
            </a:r>
            <a:r>
              <a:rPr lang="ru-RU" dirty="0"/>
              <a:t> − </a:t>
            </a:r>
            <a:r>
              <a:rPr lang="ru-RU" dirty="0" smtClean="0"/>
              <a:t>1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За нахождение простых чисел из более чем </a:t>
            </a:r>
            <a:r>
              <a:rPr lang="ru-RU" dirty="0" smtClean="0"/>
              <a:t>100 </a:t>
            </a:r>
            <a:r>
              <a:rPr lang="ru-RU" dirty="0"/>
              <a:t>000 000 и 1 000 000 000 десятичных цифр </a:t>
            </a:r>
            <a:r>
              <a:rPr lang="en-US" dirty="0" smtClean="0"/>
              <a:t>EFF </a:t>
            </a:r>
            <a:r>
              <a:rPr lang="ru-RU" dirty="0" smtClean="0"/>
              <a:t>назначила</a:t>
            </a:r>
            <a:r>
              <a:rPr lang="en-US" dirty="0" smtClean="0"/>
              <a:t> </a:t>
            </a:r>
            <a:r>
              <a:rPr lang="ru-RU" dirty="0" smtClean="0"/>
              <a:t>денежные </a:t>
            </a:r>
            <a:r>
              <a:rPr lang="ru-RU" dirty="0"/>
              <a:t>призы соответственно в 150 000 и 250 </a:t>
            </a:r>
            <a:r>
              <a:rPr lang="ru-RU" dirty="0" smtClean="0"/>
              <a:t>000</a:t>
            </a:r>
            <a:r>
              <a:rPr lang="en-US" dirty="0"/>
              <a:t> </a:t>
            </a:r>
            <a:r>
              <a:rPr lang="ru-RU" dirty="0" smtClean="0"/>
              <a:t>долларов.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784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706090"/>
          </a:xfrm>
        </p:spPr>
        <p:txBody>
          <a:bodyPr/>
          <a:lstStyle/>
          <a:p>
            <a:r>
              <a:rPr lang="ru-RU" dirty="0" smtClean="0"/>
              <a:t>Зачем искать простые числа?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136904" cy="487375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Криптография – </a:t>
            </a:r>
            <a:r>
              <a:rPr lang="ru-RU" dirty="0" smtClean="0"/>
              <a:t> </a:t>
            </a:r>
            <a:r>
              <a:rPr lang="ru-RU" dirty="0"/>
              <a:t>наука о методах </a:t>
            </a:r>
            <a:r>
              <a:rPr lang="ru-RU" dirty="0" smtClean="0"/>
              <a:t>обеспечения конфиденциальности (</a:t>
            </a:r>
            <a:r>
              <a:rPr lang="ru-RU" dirty="0"/>
              <a:t>невозможности прочтения информации посторонним) </a:t>
            </a:r>
            <a:r>
              <a:rPr lang="ru-RU" dirty="0" smtClean="0"/>
              <a:t>и аутентичности (</a:t>
            </a:r>
            <a:r>
              <a:rPr lang="ru-RU" dirty="0"/>
              <a:t>целостности и подлинности </a:t>
            </a:r>
            <a:r>
              <a:rPr lang="ru-RU" dirty="0" smtClean="0"/>
              <a:t>авторства) </a:t>
            </a:r>
            <a:r>
              <a:rPr lang="ru-RU" dirty="0"/>
              <a:t>информации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Криптография изучает </a:t>
            </a:r>
            <a:r>
              <a:rPr lang="ru-RU" dirty="0"/>
              <a:t>методы шифрования информации </a:t>
            </a:r>
            <a:r>
              <a:rPr lang="ru-RU" b="1" dirty="0"/>
              <a:t> –</a:t>
            </a:r>
            <a:r>
              <a:rPr lang="ru-RU" dirty="0" smtClean="0"/>
              <a:t> преобразования </a:t>
            </a:r>
            <a:r>
              <a:rPr lang="ru-RU" dirty="0"/>
              <a:t>открытого </a:t>
            </a:r>
            <a:r>
              <a:rPr lang="ru-RU" dirty="0" smtClean="0"/>
              <a:t>текста </a:t>
            </a:r>
            <a:r>
              <a:rPr lang="ru-RU" dirty="0"/>
              <a:t>на основе секретного алгоритма и/или </a:t>
            </a:r>
            <a:r>
              <a:rPr lang="ru-RU" dirty="0" smtClean="0"/>
              <a:t>ключа </a:t>
            </a:r>
            <a:r>
              <a:rPr lang="ru-RU" dirty="0"/>
              <a:t>в шифрованный </a:t>
            </a:r>
            <a:r>
              <a:rPr lang="ru-RU" dirty="0" smtClean="0"/>
              <a:t>текст.</a:t>
            </a:r>
          </a:p>
          <a:p>
            <a:endParaRPr lang="ru-RU" dirty="0" smtClean="0"/>
          </a:p>
          <a:p>
            <a:r>
              <a:rPr lang="ru-RU" dirty="0" smtClean="0"/>
              <a:t>В криптографических алгоритмах одной из важных задач является проверка на простоту, т.е. умение быстро отличить просто число от составного.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8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Алгоритмы поиска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простых чисел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Простые </a:t>
            </a:r>
            <a:r>
              <a:rPr lang="ru-RU" dirty="0"/>
              <a:t>способы нахождения начального списка простых чисел вплоть до некоторого значения дают 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Решето Эратосфена</a:t>
            </a:r>
          </a:p>
          <a:p>
            <a:endParaRPr lang="ru-RU" dirty="0" smtClean="0"/>
          </a:p>
          <a:p>
            <a:r>
              <a:rPr lang="ru-RU" dirty="0" smtClean="0"/>
              <a:t>Решето </a:t>
            </a:r>
            <a:r>
              <a:rPr lang="ru-RU" dirty="0" err="1" smtClean="0"/>
              <a:t>Сундарама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Решето </a:t>
            </a:r>
            <a:r>
              <a:rPr lang="ru-RU" dirty="0" err="1" smtClean="0"/>
              <a:t>Аткина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150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6847662" cy="764704"/>
          </a:xfrm>
        </p:spPr>
        <p:txBody>
          <a:bodyPr/>
          <a:lstStyle/>
          <a:p>
            <a:r>
              <a:rPr lang="ru-RU" dirty="0" smtClean="0"/>
              <a:t>Решето Эратосфена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11776"/>
              </p:ext>
            </p:extLst>
          </p:nvPr>
        </p:nvGraphicFramePr>
        <p:xfrm>
          <a:off x="467542" y="1268758"/>
          <a:ext cx="6552730" cy="22322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  <a:gridCol w="655273"/>
              </a:tblGrid>
              <a:tr h="44645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</a:rPr>
                        <a:t>2</a:t>
                      </a:r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Рамка 13"/>
          <p:cNvSpPr/>
          <p:nvPr/>
        </p:nvSpPr>
        <p:spPr>
          <a:xfrm>
            <a:off x="2519822" y="1700806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1223678" y="12687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Рамка 15"/>
          <p:cNvSpPr/>
          <p:nvPr/>
        </p:nvSpPr>
        <p:spPr>
          <a:xfrm>
            <a:off x="2519822" y="12687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3851918" y="12687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5184118" y="12687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амка 18"/>
          <p:cNvSpPr/>
          <p:nvPr/>
        </p:nvSpPr>
        <p:spPr>
          <a:xfrm>
            <a:off x="6480262" y="12687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1223678" y="1700806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3851918" y="1736854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5184118" y="1736854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6480262" y="1700806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1223678" y="2168902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2519822" y="2168902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Рамка 25"/>
          <p:cNvSpPr/>
          <p:nvPr/>
        </p:nvSpPr>
        <p:spPr>
          <a:xfrm>
            <a:off x="3851918" y="2168902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Рамка 26"/>
          <p:cNvSpPr/>
          <p:nvPr/>
        </p:nvSpPr>
        <p:spPr>
          <a:xfrm>
            <a:off x="5184118" y="2168902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Рамка 27"/>
          <p:cNvSpPr/>
          <p:nvPr/>
        </p:nvSpPr>
        <p:spPr>
          <a:xfrm>
            <a:off x="6480262" y="2168902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Рамка 28"/>
          <p:cNvSpPr/>
          <p:nvPr/>
        </p:nvSpPr>
        <p:spPr>
          <a:xfrm>
            <a:off x="1223678" y="2600950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Рамка 29"/>
          <p:cNvSpPr/>
          <p:nvPr/>
        </p:nvSpPr>
        <p:spPr>
          <a:xfrm>
            <a:off x="2519822" y="2600950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Рамка 30"/>
          <p:cNvSpPr/>
          <p:nvPr/>
        </p:nvSpPr>
        <p:spPr>
          <a:xfrm>
            <a:off x="3851918" y="2600950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Рамка 31"/>
          <p:cNvSpPr/>
          <p:nvPr/>
        </p:nvSpPr>
        <p:spPr>
          <a:xfrm>
            <a:off x="5184118" y="2600950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Рамка 32"/>
          <p:cNvSpPr/>
          <p:nvPr/>
        </p:nvSpPr>
        <p:spPr>
          <a:xfrm>
            <a:off x="6480262" y="2600950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Рамка 33"/>
          <p:cNvSpPr/>
          <p:nvPr/>
        </p:nvSpPr>
        <p:spPr>
          <a:xfrm>
            <a:off x="1223678" y="30689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Рамка 34"/>
          <p:cNvSpPr/>
          <p:nvPr/>
        </p:nvSpPr>
        <p:spPr>
          <a:xfrm>
            <a:off x="2519822" y="30689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Рамка 35"/>
          <p:cNvSpPr/>
          <p:nvPr/>
        </p:nvSpPr>
        <p:spPr>
          <a:xfrm>
            <a:off x="3851918" y="30689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мка 36"/>
          <p:cNvSpPr/>
          <p:nvPr/>
        </p:nvSpPr>
        <p:spPr>
          <a:xfrm>
            <a:off x="5184118" y="30689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Рамка 37"/>
          <p:cNvSpPr/>
          <p:nvPr/>
        </p:nvSpPr>
        <p:spPr>
          <a:xfrm>
            <a:off x="6480262" y="3068958"/>
            <a:ext cx="468000" cy="396000"/>
          </a:xfrm>
          <a:prstGeom prst="frame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Рамка 38"/>
          <p:cNvSpPr/>
          <p:nvPr/>
        </p:nvSpPr>
        <p:spPr>
          <a:xfrm>
            <a:off x="1871750" y="1268758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Рамка 40"/>
          <p:cNvSpPr/>
          <p:nvPr/>
        </p:nvSpPr>
        <p:spPr>
          <a:xfrm>
            <a:off x="5796134" y="1268758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Рамка 41"/>
          <p:cNvSpPr/>
          <p:nvPr/>
        </p:nvSpPr>
        <p:spPr>
          <a:xfrm>
            <a:off x="3167894" y="1700806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Рамка 42"/>
          <p:cNvSpPr/>
          <p:nvPr/>
        </p:nvSpPr>
        <p:spPr>
          <a:xfrm>
            <a:off x="539550" y="2168902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Рамка 43"/>
          <p:cNvSpPr/>
          <p:nvPr/>
        </p:nvSpPr>
        <p:spPr>
          <a:xfrm>
            <a:off x="4499990" y="2168902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Рамка 44"/>
          <p:cNvSpPr/>
          <p:nvPr/>
        </p:nvSpPr>
        <p:spPr>
          <a:xfrm>
            <a:off x="1871750" y="2600950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Рамка 45"/>
          <p:cNvSpPr/>
          <p:nvPr/>
        </p:nvSpPr>
        <p:spPr>
          <a:xfrm>
            <a:off x="5796134" y="2600950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Рамка 46"/>
          <p:cNvSpPr/>
          <p:nvPr/>
        </p:nvSpPr>
        <p:spPr>
          <a:xfrm>
            <a:off x="3167894" y="3068958"/>
            <a:ext cx="468000" cy="396000"/>
          </a:xfrm>
          <a:prstGeom prst="frame">
            <a:avLst/>
          </a:prstGeom>
          <a:solidFill>
            <a:schemeClr val="accent6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Рамка 48"/>
          <p:cNvSpPr/>
          <p:nvPr/>
        </p:nvSpPr>
        <p:spPr>
          <a:xfrm>
            <a:off x="3167894" y="1268758"/>
            <a:ext cx="468000" cy="396000"/>
          </a:xfrm>
          <a:prstGeom prst="frame">
            <a:avLst/>
          </a:prstGeom>
          <a:solidFill>
            <a:schemeClr val="accent3"/>
          </a:solidFill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Рамка 49"/>
          <p:cNvSpPr/>
          <p:nvPr/>
        </p:nvSpPr>
        <p:spPr>
          <a:xfrm>
            <a:off x="3167894" y="2168902"/>
            <a:ext cx="468000" cy="396000"/>
          </a:xfrm>
          <a:prstGeom prst="frame">
            <a:avLst/>
          </a:prstGeom>
          <a:solidFill>
            <a:schemeClr val="accent3"/>
          </a:solidFill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мка 50"/>
          <p:cNvSpPr/>
          <p:nvPr/>
        </p:nvSpPr>
        <p:spPr>
          <a:xfrm>
            <a:off x="3167894" y="2636910"/>
            <a:ext cx="468000" cy="396000"/>
          </a:xfrm>
          <a:prstGeom prst="frame">
            <a:avLst/>
          </a:prstGeom>
          <a:solidFill>
            <a:schemeClr val="accent3"/>
          </a:solidFill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1792" y="4826675"/>
            <a:ext cx="86257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Алгоритм:</a:t>
            </a:r>
            <a:endParaRPr lang="en-US" b="1" dirty="0" smtClean="0">
              <a:solidFill>
                <a:schemeClr val="accent3"/>
              </a:solidFill>
            </a:endParaRPr>
          </a:p>
          <a:p>
            <a:pPr marL="342900" indent="-342900">
              <a:buClr>
                <a:schemeClr val="accent3"/>
              </a:buClr>
              <a:buAutoNum type="arabicPeriod"/>
            </a:pPr>
            <a:r>
              <a:rPr lang="ru-RU" dirty="0" smtClean="0"/>
              <a:t>Пусть </a:t>
            </a:r>
            <a:r>
              <a:rPr lang="en-US" dirty="0" smtClean="0"/>
              <a:t>p = 2 (</a:t>
            </a:r>
            <a:r>
              <a:rPr lang="ru-RU" dirty="0" smtClean="0"/>
              <a:t>первому простому числу)</a:t>
            </a:r>
            <a:r>
              <a:rPr lang="en-US" dirty="0"/>
              <a:t>.</a:t>
            </a:r>
            <a:endParaRPr lang="ru-RU" dirty="0" smtClean="0"/>
          </a:p>
          <a:p>
            <a:pPr marL="342900" indent="-342900">
              <a:buClr>
                <a:schemeClr val="accent3"/>
              </a:buClr>
              <a:buFont typeface="+mj-lt"/>
              <a:buAutoNum type="arabicPeriod"/>
            </a:pPr>
            <a:r>
              <a:rPr lang="ru-RU" dirty="0" smtClean="0"/>
              <a:t>Считая от р, шагами по р, зачеркнуть в списке все числа от 2р до </a:t>
            </a:r>
            <a:r>
              <a:rPr lang="en-US" dirty="0" smtClean="0"/>
              <a:t>n.</a:t>
            </a:r>
          </a:p>
          <a:p>
            <a:pPr marL="342900" indent="-342900">
              <a:buClr>
                <a:schemeClr val="accent3"/>
              </a:buClr>
              <a:buAutoNum type="arabicPeriod"/>
            </a:pPr>
            <a:r>
              <a:rPr lang="ru-RU" dirty="0" smtClean="0"/>
              <a:t>Найти</a:t>
            </a:r>
            <a:r>
              <a:rPr lang="en-US" dirty="0" smtClean="0"/>
              <a:t> </a:t>
            </a:r>
            <a:r>
              <a:rPr lang="ru-RU" dirty="0" smtClean="0"/>
              <a:t>первое не зачеркнутое число, большее чем </a:t>
            </a:r>
            <a:r>
              <a:rPr lang="en-US" dirty="0" smtClean="0"/>
              <a:t>p</a:t>
            </a:r>
            <a:r>
              <a:rPr lang="ru-RU" dirty="0" smtClean="0"/>
              <a:t>, и присвоить значение переменной </a:t>
            </a:r>
            <a:r>
              <a:rPr lang="en-US" dirty="0" smtClean="0"/>
              <a:t>p </a:t>
            </a:r>
            <a:r>
              <a:rPr lang="ru-RU" dirty="0" smtClean="0"/>
              <a:t>это число.</a:t>
            </a:r>
          </a:p>
          <a:p>
            <a:pPr marL="342900" indent="-342900">
              <a:buClr>
                <a:schemeClr val="accent3"/>
              </a:buClr>
              <a:buAutoNum type="arabicPeriod"/>
            </a:pPr>
            <a:r>
              <a:rPr lang="ru-RU" dirty="0" smtClean="0"/>
              <a:t>Повторять шаги 3 и 4 до тех пор, пока </a:t>
            </a:r>
            <a:r>
              <a:rPr lang="en-US" dirty="0" smtClean="0"/>
              <a:t>p </a:t>
            </a:r>
            <a:r>
              <a:rPr lang="ru-RU" dirty="0" smtClean="0"/>
              <a:t>не станет больше чем </a:t>
            </a:r>
            <a:r>
              <a:rPr lang="en-US" dirty="0" smtClean="0"/>
              <a:t>n.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539550" y="3861048"/>
            <a:ext cx="550663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Простые числа:</a:t>
            </a:r>
          </a:p>
          <a:p>
            <a:r>
              <a:rPr lang="ru-RU" dirty="0" smtClean="0"/>
              <a:t>2, 3, </a:t>
            </a:r>
            <a:r>
              <a:rPr lang="en-US" dirty="0" smtClean="0"/>
              <a:t>5, 7, 11, 13, 17, 19, 23, 29, 31, 37, 41, 43, 47.</a:t>
            </a:r>
            <a:endParaRPr lang="ru-RU" dirty="0"/>
          </a:p>
        </p:txBody>
      </p:sp>
      <p:sp>
        <p:nvSpPr>
          <p:cNvPr id="48" name="Рамка 47"/>
          <p:cNvSpPr/>
          <p:nvPr/>
        </p:nvSpPr>
        <p:spPr>
          <a:xfrm>
            <a:off x="4499992" y="1268760"/>
            <a:ext cx="468000" cy="396000"/>
          </a:xfrm>
          <a:prstGeom prst="fram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Рамка 51"/>
          <p:cNvSpPr/>
          <p:nvPr/>
        </p:nvSpPr>
        <p:spPr>
          <a:xfrm>
            <a:off x="5796136" y="3068960"/>
            <a:ext cx="468000" cy="396000"/>
          </a:xfrm>
          <a:prstGeom prst="fram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1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5" grpId="0"/>
      <p:bldP spid="48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57256" cy="634082"/>
          </a:xfrm>
        </p:spPr>
        <p:txBody>
          <a:bodyPr/>
          <a:lstStyle/>
          <a:p>
            <a:r>
              <a:rPr lang="ru-RU" dirty="0"/>
              <a:t>Решето Эратосфена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347048" cy="6046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Сложность алгоритма: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5816" y="2668270"/>
                <a:ext cx="3744416" cy="40011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O(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</a:rPr>
                      <m:t>n</m:t>
                    </m:r>
                    <m:r>
                      <a:rPr lang="en-US" sz="2000" b="0" i="0" dirty="0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/>
                      </a:rPr>
                      <m:t>(</m:t>
                    </m:r>
                    <m:r>
                      <a:rPr lang="en-US" sz="2000" b="0" i="1" dirty="0" smtClean="0">
                        <a:latin typeface="Cambria Math"/>
                      </a:rPr>
                      <m:t>𝑛</m:t>
                    </m:r>
                    <m:r>
                      <a:rPr lang="en-US" sz="20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) </a:t>
                </a:r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668270"/>
                <a:ext cx="3744416" cy="40011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4348" b="-23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04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6737176" cy="490066"/>
          </a:xfrm>
        </p:spPr>
        <p:txBody>
          <a:bodyPr>
            <a:noAutofit/>
          </a:bodyPr>
          <a:lstStyle/>
          <a:p>
            <a:r>
              <a:rPr lang="ru-RU" dirty="0"/>
              <a:t>Решето </a:t>
            </a:r>
            <a:r>
              <a:rPr lang="ru-RU" dirty="0" err="1" smtClean="0"/>
              <a:t>Сундарама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58778"/>
              </p:ext>
            </p:extLst>
          </p:nvPr>
        </p:nvGraphicFramePr>
        <p:xfrm>
          <a:off x="467544" y="1268760"/>
          <a:ext cx="6096000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3789040"/>
                <a:ext cx="7848872" cy="2471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accent3"/>
                    </a:solidFill>
                  </a:rPr>
                  <a:t>Алгоритм:</a:t>
                </a:r>
              </a:p>
              <a:p>
                <a:endParaRPr lang="ru-RU" b="1" dirty="0" smtClean="0">
                  <a:solidFill>
                    <a:schemeClr val="accent3"/>
                  </a:solidFill>
                </a:endParaRPr>
              </a:p>
              <a:p>
                <a:pPr marL="342900" indent="-342900">
                  <a:buClr>
                    <a:schemeClr val="accent3"/>
                  </a:buClr>
                  <a:buFont typeface="+mj-lt"/>
                  <a:buAutoNum type="arabicPeriod"/>
                </a:pPr>
                <a:r>
                  <a:rPr lang="ru-RU" dirty="0"/>
                  <a:t>Из ряда </a:t>
                </a:r>
                <a:r>
                  <a:rPr lang="ru-RU" dirty="0" smtClean="0"/>
                  <a:t> натуральных чисел от </a:t>
                </a:r>
                <a:r>
                  <a:rPr lang="ru-RU" dirty="0"/>
                  <a:t>1 до </a:t>
                </a:r>
                <a:r>
                  <a:rPr lang="ru-RU" i="1" dirty="0"/>
                  <a:t>N</a:t>
                </a:r>
                <a:r>
                  <a:rPr lang="ru-RU" dirty="0"/>
                  <a:t> исключаются все числа </a:t>
                </a:r>
                <a:r>
                  <a:rPr lang="ru-RU" dirty="0" smtClean="0"/>
                  <a:t>вида </a:t>
                </a:r>
                <a:r>
                  <a:rPr lang="ru-RU" i="1" dirty="0" smtClean="0"/>
                  <a:t>i</a:t>
                </a:r>
                <a:r>
                  <a:rPr lang="ru-RU" dirty="0" smtClean="0"/>
                  <a:t> + </a:t>
                </a:r>
                <a:r>
                  <a:rPr lang="ru-RU" i="1" dirty="0"/>
                  <a:t>j</a:t>
                </a:r>
                <a:r>
                  <a:rPr lang="ru-RU" dirty="0"/>
                  <a:t> + </a:t>
                </a:r>
                <a:r>
                  <a:rPr lang="ru-RU" dirty="0" smtClean="0"/>
                  <a:t>2</a:t>
                </a:r>
                <a:r>
                  <a:rPr lang="ru-RU" i="1" dirty="0" smtClean="0"/>
                  <a:t>ij</a:t>
                </a:r>
                <a:r>
                  <a:rPr lang="en-US" i="1" dirty="0" smtClean="0"/>
                  <a:t> </a:t>
                </a:r>
                <a:r>
                  <a:rPr lang="ru-RU" i="1" dirty="0" smtClean="0"/>
                  <a:t>( </a:t>
                </a:r>
                <a:r>
                  <a:rPr lang="en-US" i="1" dirty="0" err="1" smtClean="0"/>
                  <a:t>i</a:t>
                </a:r>
                <a:r>
                  <a:rPr lang="en-US" i="1" dirty="0" smtClean="0"/>
                  <a:t> = 1,2,</a:t>
                </a:r>
                <a:r>
                  <a:rPr lang="en-US" i="1" dirty="0"/>
                  <a:t> </a:t>
                </a:r>
                <a:r>
                  <a:rPr lang="en-US" i="1" dirty="0" smtClean="0"/>
                  <a:t>,…,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;</m:t>
                    </m:r>
                  </m:oMath>
                </a14:m>
                <a:r>
                  <a:rPr lang="en-US" i="1" dirty="0" smtClean="0"/>
                  <a:t> j = i,i+1,…,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i="1" dirty="0" smtClean="0"/>
                  <a:t> ).</a:t>
                </a:r>
                <a:endParaRPr lang="ru-RU" i="1" dirty="0" smtClean="0"/>
              </a:p>
              <a:p>
                <a:pPr marL="342900" indent="-342900">
                  <a:buClr>
                    <a:schemeClr val="accent3"/>
                  </a:buClr>
                  <a:buFont typeface="+mj-lt"/>
                  <a:buAutoNum type="arabicPeriod"/>
                </a:pPr>
                <a:endParaRPr lang="ru-RU" dirty="0"/>
              </a:p>
              <a:p>
                <a:pPr marL="342900" indent="-342900">
                  <a:buClr>
                    <a:schemeClr val="accent3"/>
                  </a:buClr>
                  <a:buFont typeface="+mj-lt"/>
                  <a:buAutoNum type="arabicPeriod"/>
                </a:pPr>
                <a:r>
                  <a:rPr lang="ru-RU" dirty="0"/>
                  <a:t>К</a:t>
                </a:r>
                <a:r>
                  <a:rPr lang="ru-RU" dirty="0" smtClean="0"/>
                  <a:t>аждое </a:t>
                </a:r>
                <a:r>
                  <a:rPr lang="ru-RU" dirty="0"/>
                  <a:t>из оставшихся чисел умножается на 2 и увеличивается на </a:t>
                </a:r>
                <a:r>
                  <a:rPr lang="ru-RU" dirty="0" smtClean="0"/>
                  <a:t>1. Полученная </a:t>
                </a:r>
                <a:r>
                  <a:rPr lang="ru-RU" dirty="0"/>
                  <a:t>в результате последовательность представляет собой все нечётные простые числа в отрезке [1,</a:t>
                </a:r>
                <a:r>
                  <a:rPr lang="ru-RU" i="1" dirty="0"/>
                  <a:t>2N+1</a:t>
                </a:r>
                <a:r>
                  <a:rPr lang="ru-RU" dirty="0"/>
                  <a:t>].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89040"/>
                <a:ext cx="7848872" cy="247189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699" t="-1235" r="-1166" b="-2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44298" y="1483043"/>
            <a:ext cx="1200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i</a:t>
            </a:r>
            <a:r>
              <a:rPr lang="en-US" i="1" dirty="0" smtClean="0"/>
              <a:t> = 1,</a:t>
            </a:r>
          </a:p>
          <a:p>
            <a:r>
              <a:rPr lang="en-US" i="1" dirty="0" smtClean="0"/>
              <a:t>j = 1,…,6;</a:t>
            </a:r>
            <a:endParaRPr lang="ru-RU" i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2339752" y="1268760"/>
            <a:ext cx="504056" cy="288032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211960" y="1268760"/>
            <a:ext cx="504056" cy="288032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012160" y="1268760"/>
            <a:ext cx="504056" cy="288032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763688" y="1700808"/>
            <a:ext cx="504056" cy="288032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635896" y="1628800"/>
            <a:ext cx="504056" cy="288032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436096" y="1628800"/>
            <a:ext cx="504056" cy="288032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44298" y="2347139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i</a:t>
            </a:r>
            <a:r>
              <a:rPr lang="en-US" i="1" dirty="0"/>
              <a:t> = </a:t>
            </a:r>
            <a:r>
              <a:rPr lang="en-US" i="1" dirty="0" smtClean="0"/>
              <a:t>2,</a:t>
            </a:r>
            <a:endParaRPr lang="en-US" i="1" dirty="0"/>
          </a:p>
          <a:p>
            <a:r>
              <a:rPr lang="en-US" i="1" dirty="0"/>
              <a:t>j = </a:t>
            </a:r>
            <a:r>
              <a:rPr lang="en-US" i="1" dirty="0" smtClean="0"/>
              <a:t>1,2,3;</a:t>
            </a:r>
            <a:endParaRPr lang="ru-RU" i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187624" y="1700808"/>
            <a:ext cx="504056" cy="288032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7544" y="2492896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Простые числа:</a:t>
            </a:r>
          </a:p>
          <a:p>
            <a:r>
              <a:rPr lang="ru-RU" dirty="0" smtClean="0"/>
              <a:t>3, 5, 7, 11, 13, 17, 19, 23, 29, 31, 37, 41. 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4211960" y="1628800"/>
            <a:ext cx="504056" cy="288032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1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1513</TotalTime>
  <Words>1941</Words>
  <Application>Microsoft Office PowerPoint</Application>
  <PresentationFormat>On-screen Show (4:3)</PresentationFormat>
  <Paragraphs>334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Эркер</vt:lpstr>
      <vt:lpstr>Обзор алгоритмов поиска и распознавания простых чисел,  информация об их применимости.</vt:lpstr>
      <vt:lpstr>Содержание</vt:lpstr>
      <vt:lpstr>Простое число</vt:lpstr>
      <vt:lpstr>Самое большое простое число</vt:lpstr>
      <vt:lpstr>Зачем искать простые числа?</vt:lpstr>
      <vt:lpstr>Алгоритмы поиска  простых чисел</vt:lpstr>
      <vt:lpstr>Решето Эратосфена</vt:lpstr>
      <vt:lpstr>Решето Эратосфена</vt:lpstr>
      <vt:lpstr>Решето Сундарама</vt:lpstr>
      <vt:lpstr>Решето Сундарама. Обоснование</vt:lpstr>
      <vt:lpstr>Решето Аткина</vt:lpstr>
      <vt:lpstr>Алгоритм</vt:lpstr>
      <vt:lpstr>Решето Аткина</vt:lpstr>
      <vt:lpstr>Cравнение алгоритмов поиска простых чисел</vt:lpstr>
      <vt:lpstr>Алгоритмы распознавания простых чисел. Тесты простоты</vt:lpstr>
      <vt:lpstr>Перебор делителей</vt:lpstr>
      <vt:lpstr>Теорема Вильсона</vt:lpstr>
      <vt:lpstr>Тест Ферма</vt:lpstr>
      <vt:lpstr>Тест Пепина</vt:lpstr>
      <vt:lpstr>Тест Миллера - Рабина</vt:lpstr>
      <vt:lpstr>Тест Миллера - Рабина</vt:lpstr>
      <vt:lpstr>Тест Миллера - Рабина</vt:lpstr>
      <vt:lpstr>Тест Агравала — Каяла — Саксены ( или тест AKS)</vt:lpstr>
      <vt:lpstr>Тест Агравала — Каяла — Саксены ( или тест AKS)</vt:lpstr>
      <vt:lpstr>Тест Агравала — Каяла — Саксены ( или тест AKS)</vt:lpstr>
      <vt:lpstr>Тест Агравала — Каяла — Саксены ( или тест AKS)</vt:lpstr>
      <vt:lpstr>Сравнение тестов простоты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алгоритмов поиска и распознавания простых чисел, информация об их применимости</dc:title>
  <dc:creator>Lena</dc:creator>
  <cp:lastModifiedBy>Malvina</cp:lastModifiedBy>
  <cp:revision>83</cp:revision>
  <dcterms:created xsi:type="dcterms:W3CDTF">2011-10-15T18:04:16Z</dcterms:created>
  <dcterms:modified xsi:type="dcterms:W3CDTF">2018-04-21T06:23:36Z</dcterms:modified>
</cp:coreProperties>
</file>