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337" r:id="rId3"/>
    <p:sldId id="342" r:id="rId4"/>
    <p:sldId id="343" r:id="rId5"/>
    <p:sldId id="344" r:id="rId6"/>
    <p:sldId id="341" r:id="rId7"/>
    <p:sldId id="336" r:id="rId8"/>
    <p:sldId id="345" r:id="rId9"/>
    <p:sldId id="346" r:id="rId10"/>
    <p:sldId id="340" r:id="rId11"/>
    <p:sldId id="353" r:id="rId12"/>
    <p:sldId id="354" r:id="rId13"/>
    <p:sldId id="347" r:id="rId14"/>
    <p:sldId id="348" r:id="rId15"/>
    <p:sldId id="349" r:id="rId16"/>
    <p:sldId id="350" r:id="rId17"/>
    <p:sldId id="351" r:id="rId18"/>
    <p:sldId id="352" r:id="rId19"/>
    <p:sldId id="355" r:id="rId20"/>
    <p:sldId id="356" r:id="rId21"/>
    <p:sldId id="357" r:id="rId22"/>
  </p:sldIdLst>
  <p:sldSz cx="12192000" cy="6858000"/>
  <p:notesSz cx="6858000" cy="12192000"/>
  <p:defaultTextStyle>
    <a:defPPr>
      <a:defRPr/>
    </a:defPPr>
    <a:lvl1pPr marL="0" algn="l">
      <a:defRPr sz="1800">
        <a:solidFill>
          <a:schemeClr val="tx1"/>
        </a:solidFill>
        <a:latin typeface="+mn-lt"/>
        <a:ea typeface="+mn-ea"/>
      </a:defRPr>
    </a:lvl1pPr>
    <a:lvl2pPr marL="457200" algn="l">
      <a:defRPr sz="1800">
        <a:solidFill>
          <a:schemeClr val="tx1"/>
        </a:solidFill>
        <a:latin typeface="+mn-lt"/>
        <a:ea typeface="+mn-ea"/>
      </a:defRPr>
    </a:lvl2pPr>
    <a:lvl3pPr marL="914400" algn="l">
      <a:defRPr sz="1800">
        <a:solidFill>
          <a:schemeClr val="tx1"/>
        </a:solidFill>
        <a:latin typeface="+mn-lt"/>
        <a:ea typeface="+mn-ea"/>
      </a:defRPr>
    </a:lvl3pPr>
    <a:lvl4pPr marL="1371600" algn="l">
      <a:defRPr sz="1800">
        <a:solidFill>
          <a:schemeClr val="tx1"/>
        </a:solidFill>
        <a:latin typeface="+mn-lt"/>
        <a:ea typeface="+mn-ea"/>
      </a:defRPr>
    </a:lvl4pPr>
    <a:lvl5pPr marL="1828800" algn="l">
      <a:defRPr sz="1800">
        <a:solidFill>
          <a:schemeClr val="tx1"/>
        </a:solidFill>
        <a:latin typeface="+mn-lt"/>
        <a:ea typeface="+mn-ea"/>
      </a:defRPr>
    </a:lvl5pPr>
    <a:lvl6pPr marL="2286000" algn="l">
      <a:defRPr sz="1800">
        <a:solidFill>
          <a:schemeClr val="tx1"/>
        </a:solidFill>
        <a:latin typeface="+mn-lt"/>
        <a:ea typeface="+mn-ea"/>
      </a:defRPr>
    </a:lvl6pPr>
    <a:lvl7pPr marL="2743200" algn="l">
      <a:defRPr sz="1800">
        <a:solidFill>
          <a:schemeClr val="tx1"/>
        </a:solidFill>
        <a:latin typeface="+mn-lt"/>
        <a:ea typeface="+mn-ea"/>
      </a:defRPr>
    </a:lvl7pPr>
    <a:lvl8pPr marL="3200400" algn="l">
      <a:defRPr sz="1800">
        <a:solidFill>
          <a:schemeClr val="tx1"/>
        </a:solidFill>
        <a:latin typeface="+mn-lt"/>
        <a:ea typeface="+mn-ea"/>
      </a:defRPr>
    </a:lvl8pPr>
    <a:lvl9pPr marL="3657600" algn="l">
      <a:defRPr sz="1800">
        <a:solidFill>
          <a:schemeClr val="tx1"/>
        </a:solidFill>
        <a:latin typeface="+mn-lt"/>
        <a:ea typeface="+mn-e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/>
        </p:spPr>
        <p:txBody>
          <a:bodyPr/>
          <a:lstStyle>
            <a:lvl1pPr algn="l">
              <a:defRPr sz="1200">
                <a:latin typeface="Arial" charset="0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0887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00" name="Notes Placeholder 999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884240" y="11580091"/>
            <a:ext cx="2972360" cy="609985"/>
          </a:xfrm>
          <a:prstGeom prst="rect">
            <a:avLst/>
          </a:prstGeom>
          <a:ln/>
        </p:spPr>
        <p:txBody>
          <a:bodyPr/>
          <a:lstStyle/>
          <a:p>
            <a:fld id="{6D23898D-5DA5-4CF4-A146-9234836D5320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635000" y="925513"/>
            <a:ext cx="8128000" cy="457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5790046"/>
            <a:ext cx="5486681" cy="548601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884240" y="11580091"/>
            <a:ext cx="2972360" cy="609985"/>
          </a:xfrm>
          <a:prstGeom prst="rect">
            <a:avLst/>
          </a:prstGeom>
          <a:ln/>
        </p:spPr>
        <p:txBody>
          <a:bodyPr/>
          <a:lstStyle/>
          <a:p>
            <a:fld id="{315BE784-2F77-4604-9750-4323AE34F3AE}" type="slidenum">
              <a:rPr lang="en-US" altLang="ru-RU"/>
              <a:pPr/>
              <a:t>14</a:t>
            </a:fld>
            <a:endParaRPr lang="en-US" altLang="ru-RU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635000" y="925513"/>
            <a:ext cx="8128000" cy="457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5790046"/>
            <a:ext cx="5486681" cy="548601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884240" y="11580091"/>
            <a:ext cx="2972360" cy="609985"/>
          </a:xfrm>
          <a:prstGeom prst="rect">
            <a:avLst/>
          </a:prstGeom>
          <a:ln/>
        </p:spPr>
        <p:txBody>
          <a:bodyPr/>
          <a:lstStyle/>
          <a:p>
            <a:fld id="{1D628F53-997F-4433-AE1B-63B8198A345F}" type="slidenum">
              <a:rPr lang="en-US" altLang="ru-RU"/>
              <a:pPr/>
              <a:t>15</a:t>
            </a:fld>
            <a:endParaRPr lang="en-US" altLang="ru-RU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635000" y="925513"/>
            <a:ext cx="8128000" cy="457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5790046"/>
            <a:ext cx="5486681" cy="548601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884240" y="11580091"/>
            <a:ext cx="2972360" cy="609985"/>
          </a:xfrm>
          <a:prstGeom prst="rect">
            <a:avLst/>
          </a:prstGeom>
          <a:ln/>
        </p:spPr>
        <p:txBody>
          <a:bodyPr/>
          <a:lstStyle/>
          <a:p>
            <a:fld id="{9661F8C9-D8B5-4E7B-9487-F107F5B0DBFA}" type="slidenum">
              <a:rPr lang="en-US" altLang="ru-RU"/>
              <a:pPr/>
              <a:t>16</a:t>
            </a:fld>
            <a:endParaRPr lang="en-US" altLang="ru-RU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635000" y="925513"/>
            <a:ext cx="8128000" cy="457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5790046"/>
            <a:ext cx="5486681" cy="548601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884240" y="11580091"/>
            <a:ext cx="2972360" cy="609985"/>
          </a:xfrm>
          <a:prstGeom prst="rect">
            <a:avLst/>
          </a:prstGeom>
          <a:ln/>
        </p:spPr>
        <p:txBody>
          <a:bodyPr/>
          <a:lstStyle/>
          <a:p>
            <a:fld id="{0D972EB0-F33E-43E7-A5CE-23FCAB9896BC}" type="slidenum">
              <a:rPr lang="en-US" altLang="ru-RU"/>
              <a:pPr/>
              <a:t>17</a:t>
            </a:fld>
            <a:endParaRPr lang="en-US" altLang="ru-RU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635000" y="925513"/>
            <a:ext cx="8128000" cy="457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5790046"/>
            <a:ext cx="5486681" cy="548601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884240" y="11580091"/>
            <a:ext cx="2972360" cy="609985"/>
          </a:xfrm>
          <a:prstGeom prst="rect">
            <a:avLst/>
          </a:prstGeom>
          <a:ln/>
        </p:spPr>
        <p:txBody>
          <a:bodyPr/>
          <a:lstStyle/>
          <a:p>
            <a:fld id="{A9E1E1ED-5478-4189-A3F3-000FD3D47DDF}" type="slidenum">
              <a:rPr lang="en-US" altLang="ru-RU"/>
              <a:pPr/>
              <a:t>18</a:t>
            </a:fld>
            <a:endParaRPr lang="en-US" altLang="ru-RU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635000" y="925513"/>
            <a:ext cx="8128000" cy="457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5790046"/>
            <a:ext cx="5486681" cy="548601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05.05.2018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05.05.2018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05.05.2018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05.05.2018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05.05.2018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05.05.2018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05.05.2018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05.05.2018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05.05.2018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05.05.2018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05.05.2018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hf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  <a:p>
            <a:pPr>
              <a:defRPr/>
            </a:pPr>
            <a:r>
              <a:rPr b="0" i="0" u="none" dirty="0" err="1">
                <a:latin typeface="Times New Roman"/>
                <a:ea typeface="Times New Roman"/>
              </a:rPr>
              <a:t>Элементы</a:t>
            </a:r>
            <a:r>
              <a:rPr b="0" i="0" u="none" dirty="0">
                <a:latin typeface="Times New Roman"/>
                <a:ea typeface="Times New Roman"/>
              </a:rPr>
              <a:t> </a:t>
            </a:r>
            <a:r>
              <a:rPr b="0" i="0" u="none" dirty="0" err="1">
                <a:latin typeface="Times New Roman"/>
                <a:ea typeface="Times New Roman"/>
              </a:rPr>
              <a:t>теории</a:t>
            </a:r>
            <a:r>
              <a:rPr b="0" i="0" u="none" dirty="0">
                <a:latin typeface="Times New Roman"/>
                <a:ea typeface="Times New Roman"/>
              </a:rPr>
              <a:t> </a:t>
            </a:r>
            <a:r>
              <a:rPr b="0" i="0" u="none" dirty="0" err="1">
                <a:latin typeface="Times New Roman"/>
                <a:ea typeface="Times New Roman"/>
              </a:rPr>
              <a:t>чисел</a:t>
            </a:r>
            <a:endParaRPr b="0" i="0" u="none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Китайская теорема об остатках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FF9328-F3BF-48ED-8C50-F1C932FB44D0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10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ambria" panose="02040503050406030204" pitchFamily="18" charset="0"/>
              </a:rPr>
              <a:t>Если натуральные числа </a:t>
            </a:r>
            <a:r>
              <a:rPr lang="en-US" dirty="0" smtClean="0">
                <a:latin typeface="Cambria" panose="02040503050406030204" pitchFamily="18" charset="0"/>
              </a:rPr>
              <a:t>a1,a2,</a:t>
            </a:r>
            <a:r>
              <a:rPr lang="ru-RU" dirty="0" smtClean="0">
                <a:latin typeface="Cambria" panose="02040503050406030204" pitchFamily="18" charset="0"/>
              </a:rPr>
              <a:t>…</a:t>
            </a:r>
            <a:r>
              <a:rPr lang="en-US" dirty="0" smtClean="0">
                <a:latin typeface="Cambria" panose="02040503050406030204" pitchFamily="18" charset="0"/>
              </a:rPr>
              <a:t> ,an</a:t>
            </a:r>
            <a:r>
              <a:rPr lang="ru-RU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ru-RU" dirty="0" smtClean="0">
                <a:latin typeface="Cambria" panose="02040503050406030204" pitchFamily="18" charset="0"/>
              </a:rPr>
              <a:t>попарно </a:t>
            </a:r>
            <a:r>
              <a:rPr lang="ru-RU" dirty="0">
                <a:latin typeface="Cambria" panose="02040503050406030204" pitchFamily="18" charset="0"/>
              </a:rPr>
              <a:t>взаимно просты, то для любых целых </a:t>
            </a:r>
            <a:r>
              <a:rPr lang="en-US" dirty="0" smtClean="0">
                <a:latin typeface="Cambria" panose="02040503050406030204" pitchFamily="18" charset="0"/>
              </a:rPr>
              <a:t>r</a:t>
            </a:r>
            <a:r>
              <a:rPr lang="ru-RU" dirty="0" smtClean="0">
                <a:latin typeface="Cambria" panose="02040503050406030204" pitchFamily="18" charset="0"/>
              </a:rPr>
              <a:t>1</a:t>
            </a:r>
            <a:r>
              <a:rPr lang="en-US" dirty="0" smtClean="0">
                <a:latin typeface="Cambria" panose="02040503050406030204" pitchFamily="18" charset="0"/>
              </a:rPr>
              <a:t>,r2,</a:t>
            </a:r>
            <a:r>
              <a:rPr lang="ru-RU" dirty="0" smtClean="0">
                <a:latin typeface="Cambria" panose="02040503050406030204" pitchFamily="18" charset="0"/>
              </a:rPr>
              <a:t>…</a:t>
            </a:r>
            <a:r>
              <a:rPr lang="en-US" dirty="0" smtClean="0">
                <a:latin typeface="Cambria" panose="02040503050406030204" pitchFamily="18" charset="0"/>
              </a:rPr>
              <a:t>,</a:t>
            </a:r>
            <a:r>
              <a:rPr lang="en-US" dirty="0" err="1" smtClean="0">
                <a:latin typeface="Cambria" panose="02040503050406030204" pitchFamily="18" charset="0"/>
              </a:rPr>
              <a:t>rn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ru-RU" dirty="0" smtClean="0">
                <a:latin typeface="Cambria" panose="02040503050406030204" pitchFamily="18" charset="0"/>
              </a:rPr>
              <a:t>таких</a:t>
            </a:r>
            <a:r>
              <a:rPr lang="ru-RU" dirty="0">
                <a:latin typeface="Cambria" panose="02040503050406030204" pitchFamily="18" charset="0"/>
              </a:rPr>
              <a:t>, что </a:t>
            </a:r>
            <a:r>
              <a:rPr lang="en-US" dirty="0" smtClean="0">
                <a:latin typeface="Cambria" panose="02040503050406030204" pitchFamily="18" charset="0"/>
              </a:rPr>
              <a:t>0</a:t>
            </a:r>
            <a:r>
              <a:rPr lang="en-US" dirty="0">
                <a:latin typeface="Cambria" panose="02040503050406030204" pitchFamily="18" charset="0"/>
              </a:rPr>
              <a:t>&lt;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ri</a:t>
            </a:r>
            <a:r>
              <a:rPr lang="en-US" dirty="0" smtClean="0">
                <a:latin typeface="Cambria" panose="02040503050406030204" pitchFamily="18" charset="0"/>
              </a:rPr>
              <a:t> &lt;</a:t>
            </a:r>
            <a:r>
              <a:rPr lang="en-US" dirty="0" err="1" smtClean="0">
                <a:latin typeface="Cambria" panose="02040503050406030204" pitchFamily="18" charset="0"/>
              </a:rPr>
              <a:t>ai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ru-RU" dirty="0" smtClean="0">
                <a:latin typeface="Cambria" panose="02040503050406030204" pitchFamily="18" charset="0"/>
              </a:rPr>
              <a:t>при </a:t>
            </a:r>
            <a:r>
              <a:rPr lang="ru-RU" dirty="0">
                <a:latin typeface="Cambria" panose="02040503050406030204" pitchFamily="18" charset="0"/>
              </a:rPr>
              <a:t>всех </a:t>
            </a:r>
            <a:r>
              <a:rPr lang="en-US" dirty="0" err="1" smtClean="0">
                <a:latin typeface="Cambria" panose="02040503050406030204" pitchFamily="18" charset="0"/>
              </a:rPr>
              <a:t>i</a:t>
            </a:r>
            <a:r>
              <a:rPr lang="en-US" dirty="0" smtClean="0">
                <a:latin typeface="Cambria" panose="02040503050406030204" pitchFamily="18" charset="0"/>
              </a:rPr>
              <a:t> ∈ {1,2,… </a:t>
            </a:r>
            <a:r>
              <a:rPr lang="en-US" dirty="0">
                <a:latin typeface="Cambria" panose="02040503050406030204" pitchFamily="18" charset="0"/>
              </a:rPr>
              <a:t>,</a:t>
            </a:r>
            <a:r>
              <a:rPr lang="en-US" dirty="0" smtClean="0">
                <a:latin typeface="Cambria" panose="02040503050406030204" pitchFamily="18" charset="0"/>
              </a:rPr>
              <a:t>n}, </a:t>
            </a:r>
            <a:r>
              <a:rPr lang="ru-RU" dirty="0">
                <a:latin typeface="Cambria" panose="02040503050406030204" pitchFamily="18" charset="0"/>
              </a:rPr>
              <a:t>найдётся число </a:t>
            </a:r>
            <a:r>
              <a:rPr lang="en-US" dirty="0" smtClean="0">
                <a:latin typeface="Cambria" panose="02040503050406030204" pitchFamily="18" charset="0"/>
              </a:rPr>
              <a:t>N</a:t>
            </a:r>
            <a:r>
              <a:rPr lang="en-US" dirty="0">
                <a:latin typeface="Cambria" panose="02040503050406030204" pitchFamily="18" charset="0"/>
              </a:rPr>
              <a:t>, </a:t>
            </a:r>
            <a:r>
              <a:rPr lang="ru-RU" dirty="0">
                <a:latin typeface="Cambria" panose="02040503050406030204" pitchFamily="18" charset="0"/>
              </a:rPr>
              <a:t>которое при делении на </a:t>
            </a:r>
            <a:r>
              <a:rPr lang="en-US" dirty="0" err="1" smtClean="0">
                <a:latin typeface="Cambria" panose="02040503050406030204" pitchFamily="18" charset="0"/>
              </a:rPr>
              <a:t>ai</a:t>
            </a:r>
            <a:r>
              <a:rPr lang="en-US" dirty="0" smtClean="0">
                <a:latin typeface="Cambria" panose="02040503050406030204" pitchFamily="18" charset="0"/>
              </a:rPr>
              <a:t>  </a:t>
            </a:r>
            <a:r>
              <a:rPr lang="ru-RU" dirty="0">
                <a:latin typeface="Cambria" panose="02040503050406030204" pitchFamily="18" charset="0"/>
              </a:rPr>
              <a:t>даёт остаток </a:t>
            </a:r>
            <a:r>
              <a:rPr lang="en-US" dirty="0" err="1" smtClean="0">
                <a:latin typeface="Cambria" panose="02040503050406030204" pitchFamily="18" charset="0"/>
              </a:rPr>
              <a:t>ri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при всех </a:t>
            </a:r>
            <a:r>
              <a:rPr lang="en-US" dirty="0" err="1" smtClean="0">
                <a:latin typeface="Cambria" panose="02040503050406030204" pitchFamily="18" charset="0"/>
              </a:rPr>
              <a:t>i</a:t>
            </a:r>
            <a:r>
              <a:rPr lang="en-US" dirty="0">
                <a:latin typeface="Cambria" panose="02040503050406030204" pitchFamily="18" charset="0"/>
              </a:rPr>
              <a:t>∈ </a:t>
            </a:r>
            <a:r>
              <a:rPr lang="en-US" dirty="0" smtClean="0">
                <a:latin typeface="Cambria" panose="02040503050406030204" pitchFamily="18" charset="0"/>
              </a:rPr>
              <a:t>{1,2,… </a:t>
            </a:r>
            <a:r>
              <a:rPr lang="en-US" dirty="0">
                <a:latin typeface="Cambria" panose="02040503050406030204" pitchFamily="18" charset="0"/>
              </a:rPr>
              <a:t>,</a:t>
            </a:r>
            <a:r>
              <a:rPr lang="en-US" dirty="0" smtClean="0">
                <a:latin typeface="Cambria" panose="02040503050406030204" pitchFamily="18" charset="0"/>
              </a:rPr>
              <a:t>n}. </a:t>
            </a:r>
          </a:p>
          <a:p>
            <a:r>
              <a:rPr lang="ru-RU" dirty="0" smtClean="0">
                <a:latin typeface="Cambria" panose="02040503050406030204" pitchFamily="18" charset="0"/>
              </a:rPr>
              <a:t>Более </a:t>
            </a:r>
            <a:r>
              <a:rPr lang="ru-RU" dirty="0">
                <a:latin typeface="Cambria" panose="02040503050406030204" pitchFamily="18" charset="0"/>
              </a:rPr>
              <a:t>того, если найдутся два таких числа </a:t>
            </a:r>
            <a:r>
              <a:rPr lang="en-US" dirty="0" smtClean="0">
                <a:latin typeface="Cambria" panose="02040503050406030204" pitchFamily="18" charset="0"/>
              </a:rPr>
              <a:t>N1 N2</a:t>
            </a:r>
            <a:r>
              <a:rPr lang="en-US" dirty="0">
                <a:latin typeface="Cambria" panose="02040503050406030204" pitchFamily="18" charset="0"/>
              </a:rPr>
              <a:t>, </a:t>
            </a:r>
            <a:r>
              <a:rPr lang="ru-RU" dirty="0">
                <a:latin typeface="Cambria" panose="02040503050406030204" pitchFamily="18" charset="0"/>
              </a:rPr>
              <a:t>то </a:t>
            </a:r>
            <a:r>
              <a:rPr lang="en-US" dirty="0" smtClean="0">
                <a:latin typeface="Cambria" panose="02040503050406030204" pitchFamily="18" charset="0"/>
              </a:rPr>
              <a:t>N1≡N2 mod (a1*a2*…*an).</a:t>
            </a: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3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1885745"/>
            <a:ext cx="4155074" cy="240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Китайская теорема об остатках.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4561DA-2B5A-4E2D-8157-E14EBFB084ED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11</a:t>
            </a:fld>
            <a:endParaRPr lang="ru-RU"/>
          </a:p>
        </p:txBody>
      </p:sp>
      <p:sp>
        <p:nvSpPr>
          <p:cNvPr id="7" name="AutoShape 4" descr="{\begin{cases}x&amp;\equiv r_{1}{\pmod  {a_{1}}}\\x&amp;\equiv r_{2}{\pmod  {a_{2}}}\\&amp;\vdots \\x&amp;\equiv r_{n}{\pmod  {a_{n}}}\\\end{cases}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Cambria" panose="02040503050406030204" pitchFamily="18" charset="0"/>
              </a:rPr>
              <a:t>Пусть НОД(</a:t>
            </a:r>
            <a:r>
              <a:rPr lang="en-US" dirty="0" err="1" smtClean="0">
                <a:latin typeface="Cambria" panose="02040503050406030204" pitchFamily="18" charset="0"/>
              </a:rPr>
              <a:t>ai,aj</a:t>
            </a:r>
            <a:r>
              <a:rPr lang="en-US" dirty="0" smtClean="0">
                <a:latin typeface="Cambria" panose="02040503050406030204" pitchFamily="18" charset="0"/>
              </a:rPr>
              <a:t>)=1 </a:t>
            </a:r>
            <a:r>
              <a:rPr lang="ru-RU" dirty="0" smtClean="0">
                <a:latin typeface="Cambria" panose="02040503050406030204" pitchFamily="18" charset="0"/>
              </a:rPr>
              <a:t>для всех </a:t>
            </a:r>
            <a:r>
              <a:rPr lang="en-US" dirty="0" err="1" smtClean="0">
                <a:latin typeface="Cambria" panose="02040503050406030204" pitchFamily="18" charset="0"/>
              </a:rPr>
              <a:t>i≠j</a:t>
            </a:r>
            <a:r>
              <a:rPr lang="en-US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тогда:</a:t>
            </a:r>
            <a:br>
              <a:rPr lang="ru-RU" dirty="0" smtClean="0">
                <a:latin typeface="Cambria" panose="02040503050406030204" pitchFamily="18" charset="0"/>
              </a:rPr>
            </a:br>
            <a:r>
              <a:rPr lang="ru-RU" dirty="0" smtClean="0">
                <a:latin typeface="Cambria" panose="02040503050406030204" pitchFamily="18" charset="0"/>
              </a:rPr>
              <a:t/>
            </a:r>
            <a:br>
              <a:rPr lang="ru-RU" dirty="0" smtClean="0">
                <a:latin typeface="Cambria" panose="02040503050406030204" pitchFamily="18" charset="0"/>
              </a:rPr>
            </a:br>
            <a:r>
              <a:rPr lang="ru-RU" dirty="0" smtClean="0">
                <a:latin typeface="Cambria" panose="02040503050406030204" pitchFamily="18" charset="0"/>
              </a:rPr>
              <a:t/>
            </a:r>
            <a:br>
              <a:rPr lang="ru-RU" dirty="0" smtClean="0">
                <a:latin typeface="Cambria" panose="02040503050406030204" pitchFamily="18" charset="0"/>
              </a:rPr>
            </a:br>
            <a:r>
              <a:rPr lang="ru-RU" dirty="0" smtClean="0">
                <a:latin typeface="Cambria" panose="02040503050406030204" pitchFamily="18" charset="0"/>
              </a:rPr>
              <a:t/>
            </a:r>
            <a:br>
              <a:rPr lang="ru-RU" dirty="0" smtClean="0">
                <a:latin typeface="Cambria" panose="02040503050406030204" pitchFamily="18" charset="0"/>
              </a:rPr>
            </a:br>
            <a:r>
              <a:rPr lang="ru-RU" dirty="0" smtClean="0">
                <a:latin typeface="Cambria" panose="02040503050406030204" pitchFamily="18" charset="0"/>
              </a:rPr>
              <a:t>система:</a:t>
            </a:r>
            <a:br>
              <a:rPr lang="ru-RU" dirty="0" smtClean="0">
                <a:latin typeface="Cambria" panose="02040503050406030204" pitchFamily="18" charset="0"/>
              </a:rPr>
            </a:br>
            <a:r>
              <a:rPr lang="ru-RU" dirty="0" smtClean="0">
                <a:latin typeface="Cambria" panose="02040503050406030204" pitchFamily="18" charset="0"/>
              </a:rPr>
              <a:t/>
            </a:r>
            <a:br>
              <a:rPr lang="ru-RU" dirty="0" smtClean="0">
                <a:latin typeface="Cambria" panose="02040503050406030204" pitchFamily="18" charset="0"/>
              </a:rPr>
            </a:br>
            <a:r>
              <a:rPr lang="ru-RU" dirty="0" smtClean="0">
                <a:latin typeface="Cambria" panose="02040503050406030204" pitchFamily="18" charset="0"/>
              </a:rPr>
              <a:t/>
            </a:r>
            <a:br>
              <a:rPr lang="ru-RU" dirty="0" smtClean="0">
                <a:latin typeface="Cambria" panose="02040503050406030204" pitchFamily="18" charset="0"/>
              </a:rPr>
            </a:br>
            <a:endParaRPr lang="ru-RU" dirty="0" smtClean="0">
              <a:latin typeface="Cambria" panose="02040503050406030204" pitchFamily="18" charset="0"/>
            </a:endParaRPr>
          </a:p>
          <a:p>
            <a:r>
              <a:rPr lang="ru-RU" smtClean="0">
                <a:latin typeface="Cambria" panose="02040503050406030204" pitchFamily="18" charset="0"/>
              </a:rPr>
              <a:t>и</a:t>
            </a:r>
            <a:r>
              <a:rPr lang="ru-RU" smtClean="0">
                <a:latin typeface="Cambria" panose="02040503050406030204" pitchFamily="18" charset="0"/>
              </a:rPr>
              <a:t>меет </a:t>
            </a:r>
            <a:r>
              <a:rPr lang="ru-RU" dirty="0" smtClean="0">
                <a:latin typeface="Cambria" panose="02040503050406030204" pitchFamily="18" charset="0"/>
              </a:rPr>
              <a:t>решение, и при этом, если два числа </a:t>
            </a:r>
            <a:r>
              <a:rPr lang="en-US" dirty="0" smtClean="0">
                <a:latin typeface="Cambria" panose="02040503050406030204" pitchFamily="18" charset="0"/>
              </a:rPr>
              <a:t>x1 </a:t>
            </a:r>
            <a:r>
              <a:rPr lang="ru-RU" dirty="0" smtClean="0">
                <a:latin typeface="Cambria" panose="02040503050406030204" pitchFamily="18" charset="0"/>
              </a:rPr>
              <a:t>и </a:t>
            </a:r>
            <a:r>
              <a:rPr lang="en-US" dirty="0" smtClean="0">
                <a:latin typeface="Cambria" panose="02040503050406030204" pitchFamily="18" charset="0"/>
              </a:rPr>
              <a:t>x2</a:t>
            </a:r>
            <a:r>
              <a:rPr lang="ru-RU" dirty="0" smtClean="0">
                <a:latin typeface="Cambria" panose="02040503050406030204" pitchFamily="18" charset="0"/>
              </a:rPr>
              <a:t> – это решение данной системы, то они удовлетворяют уравнению: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x1 = x2 mod M,</a:t>
            </a:r>
          </a:p>
          <a:p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г</a:t>
            </a:r>
            <a:r>
              <a:rPr lang="ru-RU" dirty="0" smtClean="0">
                <a:latin typeface="Cambria" panose="02040503050406030204" pitchFamily="18" charset="0"/>
              </a:rPr>
              <a:t>де </a:t>
            </a:r>
            <a:r>
              <a:rPr lang="en-US" dirty="0" smtClean="0">
                <a:latin typeface="Cambria" panose="02040503050406030204" pitchFamily="18" charset="0"/>
              </a:rPr>
              <a:t>M=a1*a2*…*an</a:t>
            </a: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71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Китайская теорема об остатках.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D17B0F-E148-42C9-B971-ADAEA6E97EA5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12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Cambria" panose="02040503050406030204" pitchFamily="18" charset="0"/>
              </a:rPr>
              <a:t>Доказательство:</a:t>
            </a:r>
          </a:p>
          <a:p>
            <a:r>
              <a:rPr lang="ru-RU" dirty="0" smtClean="0">
                <a:latin typeface="Cambria" panose="02040503050406030204" pitchFamily="18" charset="0"/>
              </a:rPr>
              <a:t>Покажем, что есть два решения системы </a:t>
            </a:r>
            <a:r>
              <a:rPr lang="en-US" dirty="0" smtClean="0">
                <a:latin typeface="Cambria" panose="02040503050406030204" pitchFamily="18" charset="0"/>
              </a:rPr>
              <a:t>x1 </a:t>
            </a:r>
            <a:r>
              <a:rPr lang="ru-RU" dirty="0" smtClean="0">
                <a:latin typeface="Cambria" panose="02040503050406030204" pitchFamily="18" charset="0"/>
              </a:rPr>
              <a:t>и </a:t>
            </a:r>
            <a:r>
              <a:rPr lang="en-US" dirty="0" smtClean="0">
                <a:latin typeface="Cambria" panose="02040503050406030204" pitchFamily="18" charset="0"/>
              </a:rPr>
              <a:t>x2. </a:t>
            </a:r>
            <a:endParaRPr lang="ru-RU" dirty="0" smtClean="0">
              <a:latin typeface="Cambria" panose="02040503050406030204" pitchFamily="18" charset="0"/>
            </a:endParaRPr>
          </a:p>
          <a:p>
            <a:r>
              <a:rPr lang="ru-RU" dirty="0" smtClean="0">
                <a:latin typeface="Cambria" panose="02040503050406030204" pitchFamily="18" charset="0"/>
              </a:rPr>
              <a:t>Обозначим </a:t>
            </a:r>
            <a:r>
              <a:rPr lang="en-US" dirty="0" smtClean="0">
                <a:latin typeface="Cambria" panose="02040503050406030204" pitchFamily="18" charset="0"/>
              </a:rPr>
              <a:t>y=x1-</a:t>
            </a:r>
            <a:r>
              <a:rPr lang="ru-RU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</a:rPr>
              <a:t>x2</a:t>
            </a:r>
            <a:r>
              <a:rPr lang="ru-RU" dirty="0" smtClean="0">
                <a:latin typeface="Cambria" panose="02040503050406030204" pitchFamily="18" charset="0"/>
              </a:rPr>
              <a:t>, тогда: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y=0 mod a1</a:t>
            </a:r>
            <a:br>
              <a:rPr lang="en-US" dirty="0" smtClean="0">
                <a:latin typeface="Cambria" panose="02040503050406030204" pitchFamily="18" charset="0"/>
              </a:rPr>
            </a:br>
            <a:r>
              <a:rPr lang="en-US" dirty="0" smtClean="0">
                <a:latin typeface="Cambria" panose="02040503050406030204" pitchFamily="18" charset="0"/>
              </a:rPr>
              <a:t>y=0 mod a2		⇒ y=0 mod M, </a:t>
            </a:r>
            <a:r>
              <a:rPr lang="ru-RU" dirty="0" smtClean="0">
                <a:latin typeface="Cambria" panose="02040503050406030204" pitchFamily="18" charset="0"/>
              </a:rPr>
              <a:t>так как </a:t>
            </a:r>
            <a:r>
              <a:rPr lang="en-US" dirty="0" err="1" smtClean="0">
                <a:latin typeface="Cambria" panose="02040503050406030204" pitchFamily="18" charset="0"/>
              </a:rPr>
              <a:t>ai</a:t>
            </a:r>
            <a:r>
              <a:rPr lang="en-US" dirty="0" smtClean="0">
                <a:latin typeface="Cambria" panose="02040503050406030204" pitchFamily="18" charset="0"/>
              </a:rPr>
              <a:t> – </a:t>
            </a:r>
            <a:r>
              <a:rPr lang="ru-RU" dirty="0" err="1" smtClean="0">
                <a:latin typeface="Cambria" panose="02040503050406030204" pitchFamily="18" charset="0"/>
              </a:rPr>
              <a:t>взаимнопростые</a:t>
            </a:r>
            <a:r>
              <a:rPr lang="ru-RU" dirty="0" smtClean="0">
                <a:latin typeface="Cambria" panose="02040503050406030204" pitchFamily="18" charset="0"/>
              </a:rPr>
              <a:t>.</a:t>
            </a:r>
            <a:r>
              <a:rPr lang="en-US" dirty="0" smtClean="0">
                <a:latin typeface="Cambria" panose="02040503050406030204" pitchFamily="18" charset="0"/>
              </a:rPr>
              <a:t/>
            </a:r>
            <a:br>
              <a:rPr lang="en-US" dirty="0" smtClean="0">
                <a:latin typeface="Cambria" panose="02040503050406030204" pitchFamily="18" charset="0"/>
              </a:rPr>
            </a:br>
            <a:r>
              <a:rPr lang="en-US" dirty="0" smtClean="0">
                <a:latin typeface="Cambria" panose="02040503050406030204" pitchFamily="18" charset="0"/>
              </a:rPr>
              <a:t>…</a:t>
            </a:r>
            <a:br>
              <a:rPr lang="en-US" dirty="0" smtClean="0">
                <a:latin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</a:rPr>
              <a:t>y=0 mod </a:t>
            </a:r>
            <a:r>
              <a:rPr lang="en-US" dirty="0" smtClean="0">
                <a:latin typeface="Cambria" panose="02040503050406030204" pitchFamily="18" charset="0"/>
              </a:rPr>
              <a:t>an</a:t>
            </a:r>
            <a:r>
              <a:rPr lang="en-US" dirty="0">
                <a:latin typeface="Cambria" panose="02040503050406030204" pitchFamily="18" charset="0"/>
              </a:rPr>
              <a:t/>
            </a:r>
            <a:br>
              <a:rPr lang="en-US" dirty="0">
                <a:latin typeface="Cambria" panose="02040503050406030204" pitchFamily="18" charset="0"/>
              </a:rPr>
            </a:br>
            <a:endParaRPr lang="ru-RU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Cambria" panose="02040503050406030204" pitchFamily="18" charset="0"/>
              </a:rPr>
              <a:t>Отсюда и следует, что </a:t>
            </a:r>
            <a:r>
              <a:rPr lang="en-US" dirty="0">
                <a:latin typeface="Cambria" panose="02040503050406030204" pitchFamily="18" charset="0"/>
              </a:rPr>
              <a:t>x1 = x2 mod M,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690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dirty="0" err="1"/>
              <a:t>Китайская</a:t>
            </a:r>
            <a:r>
              <a:rPr lang="en-US" altLang="ru-RU" dirty="0"/>
              <a:t> </a:t>
            </a:r>
            <a:r>
              <a:rPr lang="en-US" altLang="ru-RU" dirty="0" err="1"/>
              <a:t>теорема</a:t>
            </a:r>
            <a:r>
              <a:rPr lang="en-US" altLang="ru-RU" dirty="0"/>
              <a:t> </a:t>
            </a:r>
            <a:r>
              <a:rPr lang="en-US" altLang="ru-RU" dirty="0" err="1"/>
              <a:t>об</a:t>
            </a:r>
            <a:r>
              <a:rPr lang="en-US" altLang="ru-RU" dirty="0"/>
              <a:t> </a:t>
            </a:r>
            <a:r>
              <a:rPr lang="en-US" altLang="ru-RU" dirty="0" err="1"/>
              <a:t>остатках</a:t>
            </a:r>
            <a:endParaRPr lang="en-US" altLang="ru-RU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604329"/>
            <a:ext cx="10970880" cy="4526396"/>
          </a:xfrm>
          <a:ln/>
        </p:spPr>
        <p:txBody>
          <a:bodyPr/>
          <a:lstStyle/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err="1">
                <a:latin typeface="Cambria" panose="02040503050406030204" pitchFamily="18" charset="0"/>
              </a:rPr>
              <a:t>Система</a:t>
            </a:r>
            <a:r>
              <a:rPr lang="en-US" altLang="ru-RU" dirty="0">
                <a:latin typeface="Cambria" panose="02040503050406030204" pitchFamily="18" charset="0"/>
              </a:rPr>
              <a:t> </a:t>
            </a:r>
            <a:r>
              <a:rPr lang="en-US" altLang="ru-RU" dirty="0" err="1">
                <a:latin typeface="Cambria" panose="02040503050406030204" pitchFamily="18" charset="0"/>
              </a:rPr>
              <a:t>уравнений</a:t>
            </a:r>
            <a:r>
              <a:rPr lang="en-US" altLang="ru-RU" dirty="0">
                <a:latin typeface="Cambria" panose="02040503050406030204" pitchFamily="18" charset="0"/>
              </a:rPr>
              <a:t>:</a:t>
            </a:r>
          </a:p>
          <a:p>
            <a:pPr marL="430213" indent="-323850">
              <a:buSzPct val="45000"/>
              <a:buFont typeface="Wingdings" pitchFamily="2" charset="2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endParaRPr lang="en-US" altLang="ru-RU" dirty="0">
              <a:latin typeface="Cambria" panose="02040503050406030204" pitchFamily="18" charset="0"/>
            </a:endParaRP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>
                <a:latin typeface="Cambria" panose="02040503050406030204" pitchFamily="18" charset="0"/>
              </a:rPr>
              <a:t>x</a:t>
            </a:r>
            <a:r>
              <a:rPr lang="en-US" altLang="ru-RU" dirty="0" smtClean="0">
                <a:latin typeface="Cambria" panose="02040503050406030204" pitchFamily="18" charset="0"/>
              </a:rPr>
              <a:t>=1 </a:t>
            </a:r>
            <a:r>
              <a:rPr lang="en-US" altLang="ru-RU" dirty="0">
                <a:latin typeface="Cambria" panose="02040503050406030204" pitchFamily="18" charset="0"/>
              </a:rPr>
              <a:t>mod 2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smtClean="0">
                <a:latin typeface="Cambria" panose="02040503050406030204" pitchFamily="18" charset="0"/>
              </a:rPr>
              <a:t>x=2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mod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3</a:t>
            </a:r>
            <a:endParaRPr lang="en-US" altLang="ru-RU" dirty="0">
              <a:latin typeface="Cambria" panose="02040503050406030204" pitchFamily="18" charset="0"/>
            </a:endParaRP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smtClean="0">
                <a:latin typeface="Cambria" panose="02040503050406030204" pitchFamily="18" charset="0"/>
              </a:rPr>
              <a:t>x=6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mod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7</a:t>
            </a:r>
            <a:endParaRPr lang="en-US" altLang="ru-RU" dirty="0">
              <a:latin typeface="Cambria" panose="02040503050406030204" pitchFamily="18" charset="0"/>
            </a:endParaRPr>
          </a:p>
          <a:p>
            <a:pPr marL="430213" indent="-323850">
              <a:buSzPct val="45000"/>
              <a:buFont typeface="Wingdings" pitchFamily="2" charset="2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endParaRPr lang="en-US" altLang="ru-RU" dirty="0">
              <a:latin typeface="Cambria" panose="02040503050406030204" pitchFamily="18" charset="0"/>
            </a:endParaRP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err="1">
                <a:latin typeface="Cambria" panose="02040503050406030204" pitchFamily="18" charset="0"/>
              </a:rPr>
              <a:t>Имеет</a:t>
            </a:r>
            <a:r>
              <a:rPr lang="en-US" altLang="ru-RU" dirty="0">
                <a:latin typeface="Cambria" panose="02040503050406030204" pitchFamily="18" charset="0"/>
              </a:rPr>
              <a:t> </a:t>
            </a:r>
            <a:r>
              <a:rPr lang="en-US" altLang="ru-RU" dirty="0" err="1">
                <a:latin typeface="Cambria" panose="02040503050406030204" pitchFamily="18" charset="0"/>
              </a:rPr>
              <a:t>единственное</a:t>
            </a:r>
            <a:r>
              <a:rPr lang="en-US" altLang="ru-RU" dirty="0">
                <a:latin typeface="Cambria" panose="02040503050406030204" pitchFamily="18" charset="0"/>
              </a:rPr>
              <a:t> </a:t>
            </a:r>
            <a:r>
              <a:rPr lang="en-US" altLang="ru-RU" dirty="0" err="1">
                <a:latin typeface="Cambria" panose="02040503050406030204" pitchFamily="18" charset="0"/>
              </a:rPr>
              <a:t>решение</a:t>
            </a:r>
            <a:r>
              <a:rPr lang="en-US" altLang="ru-RU" dirty="0">
                <a:latin typeface="Cambria" panose="02040503050406030204" pitchFamily="18" charset="0"/>
              </a:rPr>
              <a:t> </a:t>
            </a:r>
            <a:r>
              <a:rPr lang="en-US" altLang="ru-RU" dirty="0" err="1">
                <a:latin typeface="Cambria" panose="02040503050406030204" pitchFamily="18" charset="0"/>
              </a:rPr>
              <a:t>на</a:t>
            </a:r>
            <a:r>
              <a:rPr lang="en-US" altLang="ru-RU" dirty="0">
                <a:latin typeface="Cambria" panose="02040503050406030204" pitchFamily="18" charset="0"/>
              </a:rPr>
              <a:t> </a:t>
            </a:r>
            <a:r>
              <a:rPr lang="en-US" altLang="ru-RU" dirty="0" err="1">
                <a:latin typeface="Cambria" panose="02040503050406030204" pitchFamily="18" charset="0"/>
              </a:rPr>
              <a:t>промежутке</a:t>
            </a:r>
            <a:r>
              <a:rPr lang="en-US" altLang="ru-RU" dirty="0">
                <a:latin typeface="Cambria" panose="02040503050406030204" pitchFamily="18" charset="0"/>
              </a:rPr>
              <a:t> [0... </a:t>
            </a:r>
            <a:r>
              <a:rPr lang="en-US" altLang="ru-RU" dirty="0" smtClean="0">
                <a:latin typeface="Cambria" panose="02040503050406030204" pitchFamily="18" charset="0"/>
              </a:rPr>
              <a:t>2*3*7</a:t>
            </a:r>
            <a:r>
              <a:rPr lang="ru-RU" altLang="ru-RU" dirty="0" smtClean="0">
                <a:latin typeface="Cambria" panose="02040503050406030204" pitchFamily="18" charset="0"/>
              </a:rPr>
              <a:t>=42</a:t>
            </a:r>
            <a:r>
              <a:rPr lang="en-US" altLang="ru-RU" dirty="0" smtClean="0">
                <a:latin typeface="Cambria" panose="02040503050406030204" pitchFamily="18" charset="0"/>
              </a:rPr>
              <a:t>]</a:t>
            </a:r>
            <a:endParaRPr lang="en-US" alt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83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/>
          <a:lstStyle/>
          <a:p>
            <a:r>
              <a:rPr lang="en-US" altLang="ru-RU" dirty="0" err="1"/>
              <a:t>Китайская</a:t>
            </a:r>
            <a:r>
              <a:rPr lang="en-US" altLang="ru-RU" dirty="0"/>
              <a:t> </a:t>
            </a:r>
            <a:r>
              <a:rPr lang="en-US" altLang="ru-RU" dirty="0" err="1"/>
              <a:t>теорема</a:t>
            </a:r>
            <a:r>
              <a:rPr lang="en-US" altLang="ru-RU" dirty="0"/>
              <a:t> </a:t>
            </a:r>
            <a:r>
              <a:rPr lang="en-US" altLang="ru-RU" dirty="0" err="1"/>
              <a:t>об</a:t>
            </a:r>
            <a:r>
              <a:rPr lang="en-US" altLang="ru-RU" dirty="0"/>
              <a:t> </a:t>
            </a:r>
            <a:r>
              <a:rPr lang="en-US" altLang="ru-RU" dirty="0" err="1"/>
              <a:t>остатках</a:t>
            </a:r>
            <a:endParaRPr lang="ru-RU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604329"/>
            <a:ext cx="10970880" cy="4526396"/>
          </a:xfrm>
          <a:ln/>
        </p:spPr>
        <p:txBody>
          <a:bodyPr/>
          <a:lstStyle/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err="1">
                <a:latin typeface="Cambria" panose="02040503050406030204" pitchFamily="18" charset="0"/>
              </a:rPr>
              <a:t>Найдем</a:t>
            </a:r>
            <a:r>
              <a:rPr lang="en-US" altLang="ru-RU" dirty="0">
                <a:latin typeface="Cambria" panose="02040503050406030204" pitchFamily="18" charset="0"/>
              </a:rPr>
              <a:t> </a:t>
            </a:r>
            <a:r>
              <a:rPr lang="en-US" altLang="ru-RU" dirty="0" err="1">
                <a:latin typeface="Cambria" panose="02040503050406030204" pitchFamily="18" charset="0"/>
              </a:rPr>
              <a:t>решение</a:t>
            </a:r>
            <a:r>
              <a:rPr lang="en-US" altLang="ru-RU" dirty="0">
                <a:latin typeface="Cambria" panose="02040503050406030204" pitchFamily="18" charset="0"/>
              </a:rPr>
              <a:t> (</a:t>
            </a:r>
            <a:r>
              <a:rPr lang="en-US" altLang="ru-RU" dirty="0" err="1">
                <a:latin typeface="Cambria" panose="02040503050406030204" pitchFamily="18" charset="0"/>
              </a:rPr>
              <a:t>перебором</a:t>
            </a:r>
            <a:r>
              <a:rPr lang="en-US" altLang="ru-RU" dirty="0" smtClean="0">
                <a:latin typeface="Cambria" panose="02040503050406030204" pitchFamily="18" charset="0"/>
              </a:rPr>
              <a:t>):</a:t>
            </a:r>
            <a:endParaRPr lang="en-US" altLang="ru-RU" dirty="0">
              <a:latin typeface="Cambria" panose="02040503050406030204" pitchFamily="18" charset="0"/>
            </a:endParaRPr>
          </a:p>
          <a:p>
            <a:pPr marL="704533" lvl="1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err="1">
                <a:latin typeface="Cambria" panose="02040503050406030204" pitchFamily="18" charset="0"/>
              </a:rPr>
              <a:t>Решения</a:t>
            </a:r>
            <a:r>
              <a:rPr lang="en-US" altLang="ru-RU" dirty="0">
                <a:latin typeface="Cambria" panose="02040503050406030204" pitchFamily="18" charset="0"/>
              </a:rPr>
              <a:t> </a:t>
            </a:r>
            <a:r>
              <a:rPr lang="en-US" altLang="ru-RU" dirty="0" err="1" smtClean="0">
                <a:latin typeface="Cambria" panose="02040503050406030204" pitchFamily="18" charset="0"/>
              </a:rPr>
              <a:t>первого</a:t>
            </a:r>
            <a:r>
              <a:rPr lang="ru-RU" altLang="ru-RU" dirty="0" smtClean="0">
                <a:latin typeface="Cambria" panose="02040503050406030204" pitchFamily="18" charset="0"/>
              </a:rPr>
              <a:t> от 1 до 41 </a:t>
            </a:r>
            <a:r>
              <a:rPr lang="en-US" altLang="ru-RU" dirty="0" smtClean="0">
                <a:latin typeface="Cambria" panose="02040503050406030204" pitchFamily="18" charset="0"/>
              </a:rPr>
              <a:t>:</a:t>
            </a:r>
            <a:r>
              <a:rPr lang="en-US" altLang="ru-RU" dirty="0">
                <a:latin typeface="Cambria" panose="02040503050406030204" pitchFamily="18" charset="0"/>
              </a:rPr>
              <a:t/>
            </a:r>
            <a:br>
              <a:rPr lang="en-US" altLang="ru-RU" dirty="0">
                <a:latin typeface="Cambria" panose="02040503050406030204" pitchFamily="18" charset="0"/>
              </a:rPr>
            </a:br>
            <a:r>
              <a:rPr lang="en-US" altLang="ru-RU" dirty="0">
                <a:latin typeface="Cambria" panose="02040503050406030204" pitchFamily="18" charset="0"/>
              </a:rPr>
              <a:t>1</a:t>
            </a:r>
            <a:r>
              <a:rPr lang="en-US" altLang="ru-RU" dirty="0" smtClean="0">
                <a:latin typeface="Cambria" panose="02040503050406030204" pitchFamily="18" charset="0"/>
              </a:rPr>
              <a:t>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3,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5,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7,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9,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11,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...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37,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39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,41</a:t>
            </a:r>
            <a:endParaRPr lang="en-US" altLang="ru-RU" dirty="0">
              <a:latin typeface="Cambria" panose="02040503050406030204" pitchFamily="18" charset="0"/>
            </a:endParaRPr>
          </a:p>
          <a:p>
            <a:pPr marL="704533" lvl="1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err="1">
                <a:latin typeface="Cambria" panose="02040503050406030204" pitchFamily="18" charset="0"/>
              </a:rPr>
              <a:t>Решения</a:t>
            </a:r>
            <a:r>
              <a:rPr lang="en-US" altLang="ru-RU" dirty="0">
                <a:latin typeface="Cambria" panose="02040503050406030204" pitchFamily="18" charset="0"/>
              </a:rPr>
              <a:t> </a:t>
            </a:r>
            <a:r>
              <a:rPr lang="en-US" altLang="ru-RU" dirty="0" err="1" smtClean="0">
                <a:latin typeface="Cambria" panose="02040503050406030204" pitchFamily="18" charset="0"/>
              </a:rPr>
              <a:t>второго</a:t>
            </a:r>
            <a:r>
              <a:rPr lang="ru-RU" altLang="ru-RU" dirty="0">
                <a:latin typeface="Cambria" panose="02040503050406030204" pitchFamily="18" charset="0"/>
              </a:rPr>
              <a:t> 1 до </a:t>
            </a:r>
            <a:r>
              <a:rPr lang="ru-RU" altLang="ru-RU" dirty="0" smtClean="0">
                <a:latin typeface="Cambria" panose="02040503050406030204" pitchFamily="18" charset="0"/>
              </a:rPr>
              <a:t>41 </a:t>
            </a:r>
            <a:r>
              <a:rPr lang="en-US" altLang="ru-RU" dirty="0" smtClean="0">
                <a:latin typeface="Cambria" panose="02040503050406030204" pitchFamily="18" charset="0"/>
              </a:rPr>
              <a:t>:</a:t>
            </a:r>
            <a:r>
              <a:rPr lang="en-US" altLang="ru-RU" dirty="0">
                <a:latin typeface="Cambria" panose="02040503050406030204" pitchFamily="18" charset="0"/>
              </a:rPr>
              <a:t/>
            </a:r>
            <a:br>
              <a:rPr lang="en-US" altLang="ru-RU" dirty="0">
                <a:latin typeface="Cambria" panose="02040503050406030204" pitchFamily="18" charset="0"/>
              </a:rPr>
            </a:br>
            <a:r>
              <a:rPr lang="en-US" altLang="ru-RU" dirty="0">
                <a:latin typeface="Cambria" panose="02040503050406030204" pitchFamily="18" charset="0"/>
              </a:rPr>
              <a:t>2</a:t>
            </a:r>
            <a:r>
              <a:rPr lang="en-US" altLang="ru-RU" dirty="0" smtClean="0">
                <a:latin typeface="Cambria" panose="02040503050406030204" pitchFamily="18" charset="0"/>
              </a:rPr>
              <a:t>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5,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8,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11,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...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38,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41</a:t>
            </a:r>
            <a:endParaRPr lang="en-US" altLang="ru-RU" dirty="0">
              <a:latin typeface="Cambria" panose="02040503050406030204" pitchFamily="18" charset="0"/>
            </a:endParaRPr>
          </a:p>
          <a:p>
            <a:pPr marL="704533" lvl="1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err="1">
                <a:latin typeface="Cambria" panose="02040503050406030204" pitchFamily="18" charset="0"/>
              </a:rPr>
              <a:t>Решения</a:t>
            </a:r>
            <a:r>
              <a:rPr lang="en-US" altLang="ru-RU" dirty="0">
                <a:latin typeface="Cambria" panose="02040503050406030204" pitchFamily="18" charset="0"/>
              </a:rPr>
              <a:t> </a:t>
            </a:r>
            <a:r>
              <a:rPr lang="en-US" altLang="ru-RU" dirty="0" err="1" smtClean="0">
                <a:latin typeface="Cambria" panose="02040503050406030204" pitchFamily="18" charset="0"/>
              </a:rPr>
              <a:t>третьего</a:t>
            </a:r>
            <a:r>
              <a:rPr lang="ru-RU" altLang="ru-RU" dirty="0">
                <a:latin typeface="Cambria" panose="02040503050406030204" pitchFamily="18" charset="0"/>
              </a:rPr>
              <a:t> 1 до </a:t>
            </a:r>
            <a:r>
              <a:rPr lang="ru-RU" altLang="ru-RU" dirty="0" smtClean="0">
                <a:latin typeface="Cambria" panose="02040503050406030204" pitchFamily="18" charset="0"/>
              </a:rPr>
              <a:t>41 </a:t>
            </a:r>
            <a:r>
              <a:rPr lang="en-US" altLang="ru-RU" dirty="0" smtClean="0">
                <a:latin typeface="Cambria" panose="02040503050406030204" pitchFamily="18" charset="0"/>
              </a:rPr>
              <a:t>:</a:t>
            </a:r>
            <a:r>
              <a:rPr lang="en-US" altLang="ru-RU" dirty="0">
                <a:latin typeface="Cambria" panose="02040503050406030204" pitchFamily="18" charset="0"/>
              </a:rPr>
              <a:t/>
            </a:r>
            <a:br>
              <a:rPr lang="en-US" altLang="ru-RU" dirty="0">
                <a:latin typeface="Cambria" panose="02040503050406030204" pitchFamily="18" charset="0"/>
              </a:rPr>
            </a:br>
            <a:r>
              <a:rPr lang="en-US" altLang="ru-RU" dirty="0">
                <a:latin typeface="Cambria" panose="02040503050406030204" pitchFamily="18" charset="0"/>
              </a:rPr>
              <a:t>6</a:t>
            </a:r>
            <a:r>
              <a:rPr lang="en-US" altLang="ru-RU" dirty="0" smtClean="0">
                <a:latin typeface="Cambria" panose="02040503050406030204" pitchFamily="18" charset="0"/>
              </a:rPr>
              <a:t>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13,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20,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27,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34,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41</a:t>
            </a:r>
            <a:endParaRPr lang="en-US" altLang="ru-RU" dirty="0">
              <a:latin typeface="Cambria" panose="02040503050406030204" pitchFamily="18" charset="0"/>
            </a:endParaRPr>
          </a:p>
          <a:p>
            <a:pPr marL="430213" indent="-323850">
              <a:buSzPct val="45000"/>
              <a:buFont typeface="Wingdings" pitchFamily="2" charset="2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endParaRPr lang="en-US" altLang="ru-RU" dirty="0">
              <a:latin typeface="Cambria" panose="02040503050406030204" pitchFamily="18" charset="0"/>
            </a:endParaRP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ru-RU" altLang="ru-RU" dirty="0" smtClean="0">
                <a:latin typeface="Cambria" panose="02040503050406030204" pitchFamily="18" charset="0"/>
              </a:rPr>
              <a:t>Итоговое решение: </a:t>
            </a:r>
            <a:r>
              <a:rPr lang="en-US" altLang="ru-RU" dirty="0" smtClean="0">
                <a:latin typeface="Cambria" panose="02040503050406030204" pitchFamily="18" charset="0"/>
              </a:rPr>
              <a:t>x=41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ru-RU" altLang="ru-RU" dirty="0" smtClean="0">
                <a:latin typeface="Cambria" panose="02040503050406030204" pitchFamily="18" charset="0"/>
              </a:rPr>
              <a:t>Такой «алгоритм» является: сложным или простым?</a:t>
            </a:r>
            <a:endParaRPr lang="en-US" alt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7469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/>
          <a:lstStyle/>
          <a:p>
            <a:r>
              <a:rPr lang="en-US" altLang="ru-RU" dirty="0" err="1"/>
              <a:t>Китайская</a:t>
            </a:r>
            <a:r>
              <a:rPr lang="en-US" altLang="ru-RU" dirty="0"/>
              <a:t> </a:t>
            </a:r>
            <a:r>
              <a:rPr lang="en-US" altLang="ru-RU" dirty="0" err="1"/>
              <a:t>теорема</a:t>
            </a:r>
            <a:r>
              <a:rPr lang="en-US" altLang="ru-RU" dirty="0"/>
              <a:t> </a:t>
            </a:r>
            <a:r>
              <a:rPr lang="en-US" altLang="ru-RU" dirty="0" err="1"/>
              <a:t>об</a:t>
            </a:r>
            <a:r>
              <a:rPr lang="en-US" altLang="ru-RU" dirty="0"/>
              <a:t> </a:t>
            </a:r>
            <a:r>
              <a:rPr lang="en-US" altLang="ru-RU" dirty="0" err="1"/>
              <a:t>остатках</a:t>
            </a:r>
            <a:endParaRPr lang="ru-RU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604329"/>
            <a:ext cx="10970880" cy="4526396"/>
          </a:xfrm>
          <a:ln/>
        </p:spPr>
        <p:txBody>
          <a:bodyPr/>
          <a:lstStyle/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smtClean="0">
                <a:latin typeface="Cambria" panose="02040503050406030204" pitchFamily="18" charset="0"/>
              </a:rPr>
              <a:t>x=1 </a:t>
            </a:r>
            <a:r>
              <a:rPr lang="en-US" altLang="ru-RU" dirty="0">
                <a:latin typeface="Cambria" panose="02040503050406030204" pitchFamily="18" charset="0"/>
              </a:rPr>
              <a:t>mod 13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smtClean="0">
                <a:latin typeface="Cambria" panose="02040503050406030204" pitchFamily="18" charset="0"/>
              </a:rPr>
              <a:t>x=4 </a:t>
            </a:r>
            <a:r>
              <a:rPr lang="en-US" altLang="ru-RU" dirty="0">
                <a:latin typeface="Cambria" panose="02040503050406030204" pitchFamily="18" charset="0"/>
              </a:rPr>
              <a:t>mod 15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smtClean="0">
                <a:latin typeface="Cambria" panose="02040503050406030204" pitchFamily="18" charset="0"/>
              </a:rPr>
              <a:t>x=8 </a:t>
            </a:r>
            <a:r>
              <a:rPr lang="en-US" altLang="ru-RU" dirty="0">
                <a:latin typeface="Cambria" panose="02040503050406030204" pitchFamily="18" charset="0"/>
              </a:rPr>
              <a:t>mod 19</a:t>
            </a:r>
          </a:p>
          <a:p>
            <a:pPr marL="430213" indent="-323850">
              <a:buSzPct val="45000"/>
              <a:buFont typeface="Wingdings" pitchFamily="2" charset="2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986406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/>
          <a:lstStyle/>
          <a:p>
            <a:r>
              <a:rPr lang="en-US" altLang="ru-RU" dirty="0" err="1"/>
              <a:t>Китайская</a:t>
            </a:r>
            <a:r>
              <a:rPr lang="en-US" altLang="ru-RU" dirty="0"/>
              <a:t> </a:t>
            </a:r>
            <a:r>
              <a:rPr lang="en-US" altLang="ru-RU" dirty="0" err="1"/>
              <a:t>теорема</a:t>
            </a:r>
            <a:r>
              <a:rPr lang="en-US" altLang="ru-RU" dirty="0"/>
              <a:t> </a:t>
            </a:r>
            <a:r>
              <a:rPr lang="en-US" altLang="ru-RU" dirty="0" err="1"/>
              <a:t>об</a:t>
            </a:r>
            <a:r>
              <a:rPr lang="en-US" altLang="ru-RU" dirty="0"/>
              <a:t> </a:t>
            </a:r>
            <a:r>
              <a:rPr lang="en-US" altLang="ru-RU" dirty="0" err="1"/>
              <a:t>остатках</a:t>
            </a:r>
            <a:endParaRPr lang="ru-RU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604329"/>
            <a:ext cx="10970880" cy="4526396"/>
          </a:xfrm>
          <a:ln/>
        </p:spPr>
        <p:txBody>
          <a:bodyPr>
            <a:normAutofit/>
          </a:bodyPr>
          <a:lstStyle/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3200" dirty="0" smtClean="0">
                <a:latin typeface="Cambria" panose="02040503050406030204" pitchFamily="18" charset="0"/>
              </a:rPr>
              <a:t>x=1 </a:t>
            </a:r>
            <a:r>
              <a:rPr lang="en-US" altLang="ru-RU" sz="3200" dirty="0">
                <a:latin typeface="Cambria" panose="02040503050406030204" pitchFamily="18" charset="0"/>
              </a:rPr>
              <a:t>mod </a:t>
            </a:r>
            <a:r>
              <a:rPr lang="en-US" altLang="ru-RU" sz="3200" dirty="0" smtClean="0">
                <a:latin typeface="Cambria" panose="02040503050406030204" pitchFamily="18" charset="0"/>
              </a:rPr>
              <a:t>13:</a:t>
            </a:r>
            <a:endParaRPr lang="en-US" altLang="ru-RU" sz="3200" dirty="0">
              <a:latin typeface="Cambria" panose="02040503050406030204" pitchFamily="18" charset="0"/>
            </a:endParaRPr>
          </a:p>
          <a:p>
            <a:pPr marL="704533" lvl="1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3200" dirty="0">
                <a:latin typeface="Cambria" panose="02040503050406030204" pitchFamily="18" charset="0"/>
              </a:rPr>
              <a:t>x=1+13*t,   t- </a:t>
            </a:r>
            <a:r>
              <a:rPr lang="en-US" altLang="ru-RU" sz="3200" dirty="0" err="1">
                <a:latin typeface="Cambria" panose="02040503050406030204" pitchFamily="18" charset="0"/>
              </a:rPr>
              <a:t>целое</a:t>
            </a:r>
            <a:endParaRPr lang="en-US" altLang="ru-RU" sz="3200" dirty="0">
              <a:latin typeface="Cambria" panose="02040503050406030204" pitchFamily="18" charset="0"/>
            </a:endParaRPr>
          </a:p>
          <a:p>
            <a:pPr marL="430213" indent="-323850">
              <a:buSzPct val="45000"/>
              <a:buFont typeface="Wingdings" pitchFamily="2" charset="2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endParaRPr lang="en-US" altLang="ru-RU" sz="3200" dirty="0">
              <a:latin typeface="Cambria" panose="02040503050406030204" pitchFamily="18" charset="0"/>
            </a:endParaRP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3200" dirty="0" err="1">
                <a:latin typeface="Cambria" panose="02040503050406030204" pitchFamily="18" charset="0"/>
              </a:rPr>
              <a:t>Подставляем</a:t>
            </a:r>
            <a:r>
              <a:rPr lang="en-US" altLang="ru-RU" sz="3200" dirty="0">
                <a:latin typeface="Cambria" panose="02040503050406030204" pitchFamily="18" charset="0"/>
              </a:rPr>
              <a:t> </a:t>
            </a:r>
            <a:r>
              <a:rPr lang="en-US" altLang="ru-RU" sz="3200" dirty="0" err="1">
                <a:latin typeface="Cambria" panose="02040503050406030204" pitchFamily="18" charset="0"/>
              </a:rPr>
              <a:t>во</a:t>
            </a:r>
            <a:r>
              <a:rPr lang="en-US" altLang="ru-RU" sz="3200" dirty="0">
                <a:latin typeface="Cambria" panose="02040503050406030204" pitchFamily="18" charset="0"/>
              </a:rPr>
              <a:t> </a:t>
            </a:r>
            <a:r>
              <a:rPr lang="en-US" altLang="ru-RU" sz="3200" dirty="0" err="1">
                <a:latin typeface="Cambria" panose="02040503050406030204" pitchFamily="18" charset="0"/>
              </a:rPr>
              <a:t>второе</a:t>
            </a:r>
            <a:r>
              <a:rPr lang="en-US" altLang="ru-RU" sz="3200" dirty="0">
                <a:latin typeface="Cambria" panose="02040503050406030204" pitchFamily="18" charset="0"/>
              </a:rPr>
              <a:t> </a:t>
            </a:r>
            <a:r>
              <a:rPr lang="en-US" altLang="ru-RU" sz="3200" dirty="0" err="1">
                <a:latin typeface="Cambria" panose="02040503050406030204" pitchFamily="18" charset="0"/>
              </a:rPr>
              <a:t>уравнение</a:t>
            </a:r>
            <a:r>
              <a:rPr lang="en-US" altLang="ru-RU" sz="3200" dirty="0">
                <a:latin typeface="Cambria" panose="02040503050406030204" pitchFamily="18" charset="0"/>
              </a:rPr>
              <a:t>: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3200" dirty="0">
                <a:latin typeface="Cambria" panose="02040503050406030204" pitchFamily="18" charset="0"/>
              </a:rPr>
              <a:t>1+13t=4 mod15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3200" dirty="0">
                <a:latin typeface="Cambria" panose="02040503050406030204" pitchFamily="18" charset="0"/>
              </a:rPr>
              <a:t>13t=3 mod 15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3200" dirty="0">
                <a:latin typeface="Cambria" panose="02040503050406030204" pitchFamily="18" charset="0"/>
              </a:rPr>
              <a:t>t=3*(13)</a:t>
            </a:r>
            <a:r>
              <a:rPr lang="en-US" altLang="ru-RU" sz="3200" baseline="33000" dirty="0">
                <a:latin typeface="Cambria" panose="02040503050406030204" pitchFamily="18" charset="0"/>
              </a:rPr>
              <a:t>(-1)</a:t>
            </a:r>
            <a:r>
              <a:rPr lang="en-US" altLang="ru-RU" sz="3200" dirty="0">
                <a:latin typeface="Cambria" panose="02040503050406030204" pitchFamily="18" charset="0"/>
              </a:rPr>
              <a:t> mod15</a:t>
            </a:r>
          </a:p>
        </p:txBody>
      </p:sp>
    </p:spTree>
    <p:extLst>
      <p:ext uri="{BB962C8B-B14F-4D97-AF65-F5344CB8AC3E}">
        <p14:creationId xmlns:p14="http://schemas.microsoft.com/office/powerpoint/2010/main" val="1805664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/>
          <a:lstStyle/>
          <a:p>
            <a:r>
              <a:rPr lang="en-US" altLang="ru-RU" dirty="0" err="1"/>
              <a:t>Китайская</a:t>
            </a:r>
            <a:r>
              <a:rPr lang="en-US" altLang="ru-RU" dirty="0"/>
              <a:t> </a:t>
            </a:r>
            <a:r>
              <a:rPr lang="en-US" altLang="ru-RU" dirty="0" err="1"/>
              <a:t>теорема</a:t>
            </a:r>
            <a:r>
              <a:rPr lang="en-US" altLang="ru-RU" dirty="0"/>
              <a:t> </a:t>
            </a:r>
            <a:r>
              <a:rPr lang="en-US" altLang="ru-RU" dirty="0" err="1"/>
              <a:t>об</a:t>
            </a:r>
            <a:r>
              <a:rPr lang="en-US" altLang="ru-RU" dirty="0"/>
              <a:t> </a:t>
            </a:r>
            <a:r>
              <a:rPr lang="en-US" altLang="ru-RU" dirty="0" err="1"/>
              <a:t>остатках</a:t>
            </a:r>
            <a:endParaRPr lang="ru-RU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604329"/>
            <a:ext cx="10970880" cy="4526396"/>
          </a:xfrm>
          <a:ln/>
        </p:spPr>
        <p:txBody>
          <a:bodyPr>
            <a:normAutofit/>
          </a:bodyPr>
          <a:lstStyle/>
          <a:p>
            <a:pPr marL="430213" indent="-323850">
              <a:buSzPct val="45000"/>
              <a:buFont typeface="Wingdings" pitchFamily="2" charset="2"/>
              <a:buChar char=""/>
              <a:tabLst>
                <a:tab pos="720725" algn="l"/>
                <a:tab pos="1444625" algn="l"/>
                <a:tab pos="2168525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3625" algn="l"/>
                <a:tab pos="9140825" algn="l"/>
                <a:tab pos="9598025" algn="l"/>
                <a:tab pos="10055225" algn="l"/>
                <a:tab pos="10512425" algn="l"/>
              </a:tabLst>
            </a:pPr>
            <a:r>
              <a:rPr lang="en-US" altLang="ru-RU" sz="2800" dirty="0">
                <a:latin typeface="Cambria" panose="02040503050406030204" pitchFamily="18" charset="0"/>
              </a:rPr>
              <a:t>t=3*(13)</a:t>
            </a:r>
            <a:r>
              <a:rPr lang="en-US" altLang="ru-RU" sz="2800" baseline="33000" dirty="0">
                <a:latin typeface="Cambria" panose="02040503050406030204" pitchFamily="18" charset="0"/>
              </a:rPr>
              <a:t>(-1)</a:t>
            </a:r>
            <a:r>
              <a:rPr lang="en-US" altLang="ru-RU" sz="2800" dirty="0">
                <a:latin typeface="Cambria" panose="02040503050406030204" pitchFamily="18" charset="0"/>
              </a:rPr>
              <a:t> mod15, 			(13)</a:t>
            </a:r>
            <a:r>
              <a:rPr lang="en-US" altLang="ru-RU" sz="2800" baseline="33000" dirty="0">
                <a:latin typeface="Cambria" panose="02040503050406030204" pitchFamily="18" charset="0"/>
              </a:rPr>
              <a:t>(-1)</a:t>
            </a:r>
            <a:r>
              <a:rPr lang="en-US" altLang="ru-RU" sz="2800" dirty="0">
                <a:latin typeface="Cambria" panose="02040503050406030204" pitchFamily="18" charset="0"/>
              </a:rPr>
              <a:t> =7mod15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720725" algn="l"/>
                <a:tab pos="1444625" algn="l"/>
                <a:tab pos="2168525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3625" algn="l"/>
                <a:tab pos="9140825" algn="l"/>
                <a:tab pos="9598025" algn="l"/>
                <a:tab pos="10055225" algn="l"/>
                <a:tab pos="10512425" algn="l"/>
              </a:tabLst>
            </a:pPr>
            <a:r>
              <a:rPr lang="en-US" altLang="ru-RU" sz="2800" dirty="0">
                <a:latin typeface="Cambria" panose="02040503050406030204" pitchFamily="18" charset="0"/>
              </a:rPr>
              <a:t>t=3*7mod15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720725" algn="l"/>
                <a:tab pos="1444625" algn="l"/>
                <a:tab pos="2168525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3625" algn="l"/>
                <a:tab pos="9140825" algn="l"/>
                <a:tab pos="9598025" algn="l"/>
                <a:tab pos="10055225" algn="l"/>
                <a:tab pos="10512425" algn="l"/>
              </a:tabLst>
            </a:pPr>
            <a:r>
              <a:rPr lang="en-US" altLang="ru-RU" sz="2800" dirty="0">
                <a:latin typeface="Cambria" panose="02040503050406030204" pitchFamily="18" charset="0"/>
              </a:rPr>
              <a:t>t=6 mod 15</a:t>
            </a:r>
          </a:p>
          <a:p>
            <a:pPr marL="430213" indent="-323850">
              <a:buSzPct val="45000"/>
              <a:buFont typeface="Wingdings" pitchFamily="2" charset="2"/>
              <a:buNone/>
              <a:tabLst>
                <a:tab pos="720725" algn="l"/>
                <a:tab pos="1444625" algn="l"/>
                <a:tab pos="2168525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3625" algn="l"/>
                <a:tab pos="9140825" algn="l"/>
                <a:tab pos="9598025" algn="l"/>
                <a:tab pos="10055225" algn="l"/>
                <a:tab pos="10512425" algn="l"/>
              </a:tabLst>
            </a:pPr>
            <a:endParaRPr lang="en-US" altLang="ru-RU" sz="2800" dirty="0">
              <a:latin typeface="Cambria" panose="02040503050406030204" pitchFamily="18" charset="0"/>
            </a:endParaRPr>
          </a:p>
          <a:p>
            <a:pPr marL="430213" indent="-323850">
              <a:buSzPct val="45000"/>
              <a:buFont typeface="Wingdings" pitchFamily="2" charset="2"/>
              <a:buNone/>
              <a:tabLst>
                <a:tab pos="720725" algn="l"/>
                <a:tab pos="1444625" algn="l"/>
                <a:tab pos="2168525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3625" algn="l"/>
                <a:tab pos="9140825" algn="l"/>
                <a:tab pos="9598025" algn="l"/>
                <a:tab pos="10055225" algn="l"/>
                <a:tab pos="10512425" algn="l"/>
              </a:tabLst>
            </a:pPr>
            <a:endParaRPr lang="en-US" altLang="ru-RU" sz="2800" dirty="0">
              <a:latin typeface="Cambria" panose="02040503050406030204" pitchFamily="18" charset="0"/>
            </a:endParaRP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720725" algn="l"/>
                <a:tab pos="1444625" algn="l"/>
                <a:tab pos="2168525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3625" algn="l"/>
                <a:tab pos="9140825" algn="l"/>
                <a:tab pos="9598025" algn="l"/>
                <a:tab pos="10055225" algn="l"/>
                <a:tab pos="10512425" algn="l"/>
              </a:tabLst>
            </a:pPr>
            <a:r>
              <a:rPr lang="en-US" altLang="ru-RU" sz="2800" dirty="0">
                <a:latin typeface="Cambria" panose="02040503050406030204" pitchFamily="18" charset="0"/>
              </a:rPr>
              <a:t>t=6+15*u, </a:t>
            </a:r>
            <a:r>
              <a:rPr lang="en-US" altLang="ru-RU" sz="2800" dirty="0" err="1">
                <a:latin typeface="Cambria" panose="02040503050406030204" pitchFamily="18" charset="0"/>
              </a:rPr>
              <a:t>т.е</a:t>
            </a:r>
            <a:r>
              <a:rPr lang="en-US" altLang="ru-RU" sz="2800" dirty="0">
                <a:latin typeface="Cambria" panose="02040503050406030204" pitchFamily="18" charset="0"/>
              </a:rPr>
              <a:t>.: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720725" algn="l"/>
                <a:tab pos="1444625" algn="l"/>
                <a:tab pos="2168525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3625" algn="l"/>
                <a:tab pos="9140825" algn="l"/>
                <a:tab pos="9598025" algn="l"/>
                <a:tab pos="10055225" algn="l"/>
                <a:tab pos="10512425" algn="l"/>
              </a:tabLst>
            </a:pPr>
            <a:r>
              <a:rPr lang="en-US" altLang="ru-RU" sz="2800" dirty="0">
                <a:latin typeface="Cambria" panose="02040503050406030204" pitchFamily="18" charset="0"/>
              </a:rPr>
              <a:t>x=1+13t=1+13(6+15u)=79+195u</a:t>
            </a:r>
          </a:p>
        </p:txBody>
      </p:sp>
    </p:spTree>
    <p:extLst>
      <p:ext uri="{BB962C8B-B14F-4D97-AF65-F5344CB8AC3E}">
        <p14:creationId xmlns:p14="http://schemas.microsoft.com/office/powerpoint/2010/main" val="3251495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/>
          <a:lstStyle/>
          <a:p>
            <a:r>
              <a:rPr lang="en-US" altLang="ru-RU" dirty="0" err="1"/>
              <a:t>Китайская</a:t>
            </a:r>
            <a:r>
              <a:rPr lang="en-US" altLang="ru-RU" dirty="0"/>
              <a:t> </a:t>
            </a:r>
            <a:r>
              <a:rPr lang="en-US" altLang="ru-RU" dirty="0" err="1"/>
              <a:t>теорема</a:t>
            </a:r>
            <a:r>
              <a:rPr lang="en-US" altLang="ru-RU" dirty="0"/>
              <a:t> </a:t>
            </a:r>
            <a:r>
              <a:rPr lang="en-US" altLang="ru-RU" dirty="0" err="1"/>
              <a:t>об</a:t>
            </a:r>
            <a:r>
              <a:rPr lang="en-US" altLang="ru-RU" dirty="0"/>
              <a:t> </a:t>
            </a:r>
            <a:r>
              <a:rPr lang="en-US" altLang="ru-RU" dirty="0" err="1"/>
              <a:t>остатках</a:t>
            </a:r>
            <a:endParaRPr lang="ru-RU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604329"/>
            <a:ext cx="10970880" cy="4526396"/>
          </a:xfrm>
          <a:ln/>
        </p:spPr>
        <p:txBody>
          <a:bodyPr>
            <a:normAutofit/>
          </a:bodyPr>
          <a:lstStyle/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2800" dirty="0" err="1">
                <a:latin typeface="Cambria" panose="02040503050406030204" pitchFamily="18" charset="0"/>
              </a:rPr>
              <a:t>Подставим</a:t>
            </a:r>
            <a:r>
              <a:rPr lang="en-US" altLang="ru-RU" sz="2800" dirty="0">
                <a:latin typeface="Cambria" panose="02040503050406030204" pitchFamily="18" charset="0"/>
              </a:rPr>
              <a:t> в </a:t>
            </a:r>
            <a:r>
              <a:rPr lang="en-US" altLang="ru-RU" sz="2800" dirty="0" err="1">
                <a:latin typeface="Cambria" panose="02040503050406030204" pitchFamily="18" charset="0"/>
              </a:rPr>
              <a:t>третье</a:t>
            </a:r>
            <a:r>
              <a:rPr lang="en-US" altLang="ru-RU" sz="2800" dirty="0">
                <a:latin typeface="Cambria" panose="02040503050406030204" pitchFamily="18" charset="0"/>
              </a:rPr>
              <a:t> </a:t>
            </a:r>
            <a:r>
              <a:rPr lang="en-US" altLang="ru-RU" sz="2800" dirty="0" err="1">
                <a:latin typeface="Cambria" panose="02040503050406030204" pitchFamily="18" charset="0"/>
              </a:rPr>
              <a:t>уравнение</a:t>
            </a:r>
            <a:r>
              <a:rPr lang="en-US" altLang="ru-RU" sz="2800" dirty="0">
                <a:latin typeface="Cambria" panose="02040503050406030204" pitchFamily="18" charset="0"/>
              </a:rPr>
              <a:t>: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2800" dirty="0">
                <a:latin typeface="Cambria" panose="02040503050406030204" pitchFamily="18" charset="0"/>
              </a:rPr>
              <a:t>79+195u=8 mod19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2800" dirty="0">
                <a:latin typeface="Cambria" panose="02040503050406030204" pitchFamily="18" charset="0"/>
              </a:rPr>
              <a:t>5u=5mod19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2800" dirty="0">
                <a:latin typeface="Cambria" panose="02040503050406030204" pitchFamily="18" charset="0"/>
              </a:rPr>
              <a:t>u=1mod19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2800" dirty="0">
                <a:latin typeface="Cambria" panose="02040503050406030204" pitchFamily="18" charset="0"/>
              </a:rPr>
              <a:t>u=1+19*v</a:t>
            </a:r>
          </a:p>
          <a:p>
            <a:pPr marL="430213" indent="-323850">
              <a:buSzPct val="45000"/>
              <a:buFont typeface="Wingdings" pitchFamily="2" charset="2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endParaRPr lang="en-US" altLang="ru-RU" sz="2800" dirty="0">
              <a:latin typeface="Cambria" panose="02040503050406030204" pitchFamily="18" charset="0"/>
            </a:endParaRP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2800" dirty="0" err="1">
                <a:latin typeface="Cambria" panose="02040503050406030204" pitchFamily="18" charset="0"/>
              </a:rPr>
              <a:t>Итого</a:t>
            </a:r>
            <a:r>
              <a:rPr lang="en-US" altLang="ru-RU" sz="2800" dirty="0">
                <a:latin typeface="Cambria" panose="02040503050406030204" pitchFamily="18" charset="0"/>
              </a:rPr>
              <a:t>:</a:t>
            </a:r>
          </a:p>
          <a:p>
            <a:pPr marL="430213" indent="-323850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2800" dirty="0">
                <a:latin typeface="Cambria" panose="02040503050406030204" pitchFamily="18" charset="0"/>
              </a:rPr>
              <a:t>x=79+195u=79+195(1+19v)=274+3705v</a:t>
            </a:r>
          </a:p>
        </p:txBody>
      </p:sp>
    </p:spTree>
    <p:extLst>
      <p:ext uri="{BB962C8B-B14F-4D97-AF65-F5344CB8AC3E}">
        <p14:creationId xmlns:p14="http://schemas.microsoft.com/office/powerpoint/2010/main" val="21974856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err="1"/>
              <a:t>Китайская</a:t>
            </a:r>
            <a:r>
              <a:rPr lang="en-US" altLang="ru-RU" dirty="0"/>
              <a:t> </a:t>
            </a:r>
            <a:r>
              <a:rPr lang="en-US" altLang="ru-RU" dirty="0" err="1"/>
              <a:t>теорема</a:t>
            </a:r>
            <a:r>
              <a:rPr lang="en-US" altLang="ru-RU" dirty="0"/>
              <a:t> </a:t>
            </a:r>
            <a:r>
              <a:rPr lang="en-US" altLang="ru-RU" dirty="0" err="1"/>
              <a:t>об</a:t>
            </a:r>
            <a:r>
              <a:rPr lang="en-US" altLang="ru-RU" dirty="0"/>
              <a:t> </a:t>
            </a:r>
            <a:r>
              <a:rPr lang="en-US" altLang="ru-RU" dirty="0" err="1"/>
              <a:t>остатках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2A1619-85A6-48D6-B59A-ABA70F768E4D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19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mbria" panose="02040503050406030204" pitchFamily="18" charset="0"/>
              </a:rPr>
              <a:t>Решение на основе теоремы.</a:t>
            </a:r>
            <a:endParaRPr lang="en-US" sz="2800" dirty="0" smtClean="0">
              <a:latin typeface="Cambria" panose="02040503050406030204" pitchFamily="18" charset="0"/>
            </a:endParaRPr>
          </a:p>
          <a:p>
            <a:r>
              <a:rPr lang="ru-RU" sz="2800" dirty="0" smtClean="0">
                <a:latin typeface="Cambria" panose="02040503050406030204" pitchFamily="18" charset="0"/>
              </a:rPr>
              <a:t>Шаг1. Вычисляем </a:t>
            </a:r>
            <a:r>
              <a:rPr lang="en-US" sz="2800" dirty="0" smtClean="0">
                <a:latin typeface="Cambria" panose="02040503050406030204" pitchFamily="18" charset="0"/>
              </a:rPr>
              <a:t>M=a1*a2*…*an</a:t>
            </a:r>
            <a:endParaRPr lang="ru-RU" sz="2800" dirty="0" smtClean="0">
              <a:latin typeface="Cambria" panose="02040503050406030204" pitchFamily="18" charset="0"/>
            </a:endParaRPr>
          </a:p>
          <a:p>
            <a:r>
              <a:rPr lang="ru-RU" sz="2800" dirty="0" smtClean="0">
                <a:latin typeface="Cambria" panose="02040503050406030204" pitchFamily="18" charset="0"/>
              </a:rPr>
              <a:t>Шаг2. Для всех </a:t>
            </a:r>
            <a:r>
              <a:rPr lang="en-US" sz="2800" dirty="0" err="1" smtClean="0">
                <a:latin typeface="Cambria" panose="02040503050406030204" pitchFamily="18" charset="0"/>
              </a:rPr>
              <a:t>i</a:t>
            </a:r>
            <a:r>
              <a:rPr lang="en-US" sz="2800" dirty="0" smtClean="0">
                <a:latin typeface="Cambria" panose="02040503050406030204" pitchFamily="18" charset="0"/>
              </a:rPr>
              <a:t> </a:t>
            </a:r>
            <a:r>
              <a:rPr lang="ru-RU" sz="2800" dirty="0" smtClean="0">
                <a:latin typeface="Cambria" panose="02040503050406030204" pitchFamily="18" charset="0"/>
              </a:rPr>
              <a:t>находим: </a:t>
            </a:r>
            <a:r>
              <a:rPr lang="en-US" sz="2800" dirty="0" err="1" smtClean="0">
                <a:latin typeface="Cambria" panose="02040503050406030204" pitchFamily="18" charset="0"/>
              </a:rPr>
              <a:t>Mi</a:t>
            </a:r>
            <a:r>
              <a:rPr lang="en-US" sz="2800" dirty="0" smtClean="0">
                <a:latin typeface="Cambria" panose="02040503050406030204" pitchFamily="18" charset="0"/>
              </a:rPr>
              <a:t>=M/</a:t>
            </a:r>
            <a:r>
              <a:rPr lang="en-US" sz="2800" dirty="0" err="1" smtClean="0">
                <a:latin typeface="Cambria" panose="02040503050406030204" pitchFamily="18" charset="0"/>
              </a:rPr>
              <a:t>ai</a:t>
            </a:r>
            <a:r>
              <a:rPr lang="en-US" sz="2800" dirty="0" smtClean="0">
                <a:latin typeface="Cambria" panose="02040503050406030204" pitchFamily="18" charset="0"/>
              </a:rPr>
              <a:t>.</a:t>
            </a:r>
            <a:endParaRPr lang="ru-RU" sz="2800" dirty="0" smtClean="0">
              <a:latin typeface="Cambria" panose="02040503050406030204" pitchFamily="18" charset="0"/>
            </a:endParaRPr>
          </a:p>
          <a:p>
            <a:r>
              <a:rPr lang="ru-RU" sz="2800" dirty="0" smtClean="0">
                <a:latin typeface="Cambria" panose="02040503050406030204" pitchFamily="18" charset="0"/>
              </a:rPr>
              <a:t>Шаг3. Находим обратный элемент к </a:t>
            </a:r>
            <a:r>
              <a:rPr lang="en-US" sz="2800" dirty="0" err="1" smtClean="0">
                <a:latin typeface="Cambria" panose="02040503050406030204" pitchFamily="18" charset="0"/>
              </a:rPr>
              <a:t>Mi</a:t>
            </a:r>
            <a:r>
              <a:rPr lang="en-US" sz="2800" dirty="0" smtClean="0">
                <a:latin typeface="Cambria" panose="02040503050406030204" pitchFamily="18" charset="0"/>
              </a:rPr>
              <a:t> </a:t>
            </a:r>
            <a:r>
              <a:rPr lang="ru-RU" sz="2800" dirty="0" smtClean="0">
                <a:latin typeface="Cambria" panose="02040503050406030204" pitchFamily="18" charset="0"/>
              </a:rPr>
              <a:t>по </a:t>
            </a:r>
            <a:r>
              <a:rPr lang="en-US" sz="2800" dirty="0" smtClean="0">
                <a:latin typeface="Cambria" panose="02040503050406030204" pitchFamily="18" charset="0"/>
              </a:rPr>
              <a:t>mod </a:t>
            </a:r>
            <a:r>
              <a:rPr lang="en-US" sz="2800" dirty="0" err="1" smtClean="0">
                <a:latin typeface="Cambria" panose="02040503050406030204" pitchFamily="18" charset="0"/>
              </a:rPr>
              <a:t>ai</a:t>
            </a:r>
            <a:r>
              <a:rPr lang="en-US" sz="2800" dirty="0" smtClean="0">
                <a:latin typeface="Cambria" panose="02040503050406030204" pitchFamily="18" charset="0"/>
              </a:rPr>
              <a:t>, </a:t>
            </a:r>
            <a:r>
              <a:rPr lang="ru-RU" sz="2800" dirty="0" smtClean="0">
                <a:latin typeface="Cambria" panose="02040503050406030204" pitchFamily="18" charset="0"/>
              </a:rPr>
              <a:t> </a:t>
            </a:r>
            <a:r>
              <a:rPr lang="en-US" altLang="ru-RU" sz="2800" dirty="0" smtClean="0">
                <a:latin typeface="Cambria" panose="02040503050406030204" pitchFamily="18" charset="0"/>
              </a:rPr>
              <a:t>(</a:t>
            </a:r>
            <a:r>
              <a:rPr lang="en-US" altLang="ru-RU" sz="2800" dirty="0" err="1" smtClean="0">
                <a:latin typeface="Cambria" panose="02040503050406030204" pitchFamily="18" charset="0"/>
              </a:rPr>
              <a:t>Mi</a:t>
            </a:r>
            <a:r>
              <a:rPr lang="en-US" altLang="ru-RU" sz="2800" dirty="0" smtClean="0">
                <a:latin typeface="Cambria" panose="02040503050406030204" pitchFamily="18" charset="0"/>
              </a:rPr>
              <a:t>)</a:t>
            </a:r>
            <a:r>
              <a:rPr lang="en-US" altLang="ru-RU" sz="2800" baseline="33000" dirty="0" smtClean="0">
                <a:latin typeface="Cambria" panose="02040503050406030204" pitchFamily="18" charset="0"/>
              </a:rPr>
              <a:t>(-</a:t>
            </a:r>
            <a:r>
              <a:rPr lang="en-US" altLang="ru-RU" sz="2800" baseline="33000" dirty="0">
                <a:latin typeface="Cambria" panose="02040503050406030204" pitchFamily="18" charset="0"/>
              </a:rPr>
              <a:t>1</a:t>
            </a:r>
            <a:r>
              <a:rPr lang="en-US" altLang="ru-RU" sz="2800" baseline="33000" dirty="0" smtClean="0">
                <a:latin typeface="Cambria" panose="02040503050406030204" pitchFamily="18" charset="0"/>
              </a:rPr>
              <a:t>)</a:t>
            </a:r>
            <a:r>
              <a:rPr lang="en-US" altLang="ru-RU" sz="2800" dirty="0" smtClean="0">
                <a:latin typeface="Cambria" panose="02040503050406030204" pitchFamily="18" charset="0"/>
              </a:rPr>
              <a:t>,  </a:t>
            </a:r>
            <a:r>
              <a:rPr lang="ru-RU" altLang="ru-RU" sz="2800" dirty="0" smtClean="0">
                <a:latin typeface="Cambria" panose="02040503050406030204" pitchFamily="18" charset="0"/>
              </a:rPr>
              <a:t/>
            </a:r>
            <a:br>
              <a:rPr lang="ru-RU" altLang="ru-RU" sz="2800" dirty="0" smtClean="0">
                <a:latin typeface="Cambria" panose="02040503050406030204" pitchFamily="18" charset="0"/>
              </a:rPr>
            </a:br>
            <a:r>
              <a:rPr lang="en-US" altLang="ru-RU" sz="2800" dirty="0" err="1" smtClean="0">
                <a:latin typeface="Cambria" panose="02040503050406030204" pitchFamily="18" charset="0"/>
              </a:rPr>
              <a:t>Mi</a:t>
            </a:r>
            <a:r>
              <a:rPr lang="en-US" altLang="ru-RU" sz="2800" dirty="0" smtClean="0">
                <a:latin typeface="Cambria" panose="02040503050406030204" pitchFamily="18" charset="0"/>
              </a:rPr>
              <a:t>*</a:t>
            </a:r>
            <a:r>
              <a:rPr lang="en-US" altLang="ru-RU" sz="2800" dirty="0">
                <a:latin typeface="Cambria" panose="02040503050406030204" pitchFamily="18" charset="0"/>
              </a:rPr>
              <a:t>(</a:t>
            </a:r>
            <a:r>
              <a:rPr lang="en-US" altLang="ru-RU" sz="2800" dirty="0" err="1">
                <a:latin typeface="Cambria" panose="02040503050406030204" pitchFamily="18" charset="0"/>
              </a:rPr>
              <a:t>Mi</a:t>
            </a:r>
            <a:r>
              <a:rPr lang="en-US" altLang="ru-RU" sz="2800" dirty="0">
                <a:latin typeface="Cambria" panose="02040503050406030204" pitchFamily="18" charset="0"/>
              </a:rPr>
              <a:t>)</a:t>
            </a:r>
            <a:r>
              <a:rPr lang="en-US" altLang="ru-RU" sz="2800" baseline="33000" dirty="0">
                <a:latin typeface="Cambria" panose="02040503050406030204" pitchFamily="18" charset="0"/>
              </a:rPr>
              <a:t>(-1)</a:t>
            </a:r>
            <a:r>
              <a:rPr lang="en-US" altLang="ru-RU" sz="2800" dirty="0" smtClean="0">
                <a:latin typeface="Cambria" panose="02040503050406030204" pitchFamily="18" charset="0"/>
              </a:rPr>
              <a:t>= 1 mod </a:t>
            </a:r>
            <a:r>
              <a:rPr lang="en-US" altLang="ru-RU" sz="2800" dirty="0" err="1" smtClean="0">
                <a:latin typeface="Cambria" panose="02040503050406030204" pitchFamily="18" charset="0"/>
              </a:rPr>
              <a:t>ai</a:t>
            </a:r>
            <a:r>
              <a:rPr lang="ru-RU" altLang="ru-RU" sz="2800" dirty="0" smtClean="0">
                <a:latin typeface="Cambria" panose="02040503050406030204" pitchFamily="18" charset="0"/>
              </a:rPr>
              <a:t>.</a:t>
            </a:r>
            <a:endParaRPr lang="en-US" altLang="ru-RU" sz="2800" dirty="0" smtClean="0">
              <a:latin typeface="Cambria" panose="02040503050406030204" pitchFamily="18" charset="0"/>
            </a:endParaRPr>
          </a:p>
          <a:p>
            <a:pPr lvl="1"/>
            <a:r>
              <a:rPr lang="ru-RU" dirty="0" smtClean="0">
                <a:latin typeface="Cambria" panose="02040503050406030204" pitchFamily="18" charset="0"/>
              </a:rPr>
              <a:t>Всегда можно найти, так как: НОД(</a:t>
            </a:r>
            <a:r>
              <a:rPr lang="en-US" dirty="0" err="1">
                <a:latin typeface="Cambria" panose="02040503050406030204" pitchFamily="18" charset="0"/>
              </a:rPr>
              <a:t>ai,Mi</a:t>
            </a:r>
            <a:r>
              <a:rPr lang="en-US" dirty="0">
                <a:latin typeface="Cambria" panose="02040503050406030204" pitchFamily="18" charset="0"/>
              </a:rPr>
              <a:t>)=1 </a:t>
            </a:r>
          </a:p>
          <a:p>
            <a:r>
              <a:rPr lang="ru-RU" sz="2800" dirty="0" smtClean="0">
                <a:latin typeface="Cambria" panose="02040503050406030204" pitchFamily="18" charset="0"/>
              </a:rPr>
              <a:t>Вычисляем </a:t>
            </a:r>
            <a:r>
              <a:rPr lang="en-US" sz="2800" dirty="0" smtClean="0">
                <a:latin typeface="Cambria" panose="02040503050406030204" pitchFamily="18" charset="0"/>
              </a:rPr>
              <a:t>x=</a:t>
            </a:r>
            <a:r>
              <a:rPr lang="el-GR" sz="2800" dirty="0" smtClean="0">
                <a:latin typeface="Cambria" panose="02040503050406030204" pitchFamily="18" charset="0"/>
              </a:rPr>
              <a:t>Σ</a:t>
            </a:r>
            <a:r>
              <a:rPr lang="en-US" sz="2800" dirty="0" smtClean="0">
                <a:latin typeface="Cambria" panose="02040503050406030204" pitchFamily="18" charset="0"/>
              </a:rPr>
              <a:t>(</a:t>
            </a:r>
            <a:r>
              <a:rPr lang="ru-RU" sz="2800" dirty="0" smtClean="0">
                <a:latin typeface="Cambria" panose="02040503050406030204" pitchFamily="18" charset="0"/>
              </a:rPr>
              <a:t>от </a:t>
            </a:r>
            <a:r>
              <a:rPr lang="en-US" sz="2800" dirty="0" err="1" smtClean="0">
                <a:latin typeface="Cambria" panose="02040503050406030204" pitchFamily="18" charset="0"/>
              </a:rPr>
              <a:t>i</a:t>
            </a:r>
            <a:r>
              <a:rPr lang="en-US" sz="2800" dirty="0" smtClean="0">
                <a:latin typeface="Cambria" panose="02040503050406030204" pitchFamily="18" charset="0"/>
              </a:rPr>
              <a:t>=1 </a:t>
            </a:r>
            <a:r>
              <a:rPr lang="ru-RU" sz="2800" dirty="0" smtClean="0">
                <a:latin typeface="Cambria" panose="02040503050406030204" pitchFamily="18" charset="0"/>
              </a:rPr>
              <a:t>до </a:t>
            </a:r>
            <a:r>
              <a:rPr lang="en-US" sz="2800" dirty="0" smtClean="0">
                <a:latin typeface="Cambria" panose="02040503050406030204" pitchFamily="18" charset="0"/>
              </a:rPr>
              <a:t>n) </a:t>
            </a:r>
            <a:r>
              <a:rPr lang="en-US" sz="2800" dirty="0" err="1" smtClean="0">
                <a:latin typeface="Cambria" panose="02040503050406030204" pitchFamily="18" charset="0"/>
              </a:rPr>
              <a:t>ri</a:t>
            </a:r>
            <a:r>
              <a:rPr lang="en-US" sz="2800" dirty="0" smtClean="0">
                <a:latin typeface="Cambria" panose="02040503050406030204" pitchFamily="18" charset="0"/>
              </a:rPr>
              <a:t>*</a:t>
            </a:r>
            <a:r>
              <a:rPr lang="en-US" altLang="ru-RU" sz="3200" dirty="0" err="1">
                <a:latin typeface="Cambria" panose="02040503050406030204" pitchFamily="18" charset="0"/>
              </a:rPr>
              <a:t>Mi</a:t>
            </a:r>
            <a:r>
              <a:rPr lang="en-US" altLang="ru-RU" sz="3200" dirty="0">
                <a:latin typeface="Cambria" panose="02040503050406030204" pitchFamily="18" charset="0"/>
              </a:rPr>
              <a:t>*(</a:t>
            </a:r>
            <a:r>
              <a:rPr lang="en-US" altLang="ru-RU" sz="3200" dirty="0" err="1">
                <a:latin typeface="Cambria" panose="02040503050406030204" pitchFamily="18" charset="0"/>
              </a:rPr>
              <a:t>Mi</a:t>
            </a:r>
            <a:r>
              <a:rPr lang="en-US" altLang="ru-RU" sz="3200" dirty="0">
                <a:latin typeface="Cambria" panose="02040503050406030204" pitchFamily="18" charset="0"/>
              </a:rPr>
              <a:t>)</a:t>
            </a:r>
            <a:r>
              <a:rPr lang="en-US" altLang="ru-RU" sz="3200" baseline="33000" dirty="0">
                <a:latin typeface="Cambria" panose="02040503050406030204" pitchFamily="18" charset="0"/>
              </a:rPr>
              <a:t>(-1</a:t>
            </a:r>
            <a:r>
              <a:rPr lang="en-US" altLang="ru-RU" sz="3200" baseline="33000" dirty="0" smtClean="0">
                <a:latin typeface="Cambria" panose="02040503050406030204" pitchFamily="18" charset="0"/>
              </a:rPr>
              <a:t>)  </a:t>
            </a:r>
            <a:r>
              <a:rPr lang="en-US" altLang="ru-RU" sz="3200" dirty="0" smtClean="0">
                <a:latin typeface="Cambria" panose="02040503050406030204" pitchFamily="18" charset="0"/>
              </a:rPr>
              <a:t>mod M</a:t>
            </a:r>
            <a:endParaRPr lang="ru-RU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22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Миллера — Рабина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382D64-825C-4F38-99D0-9647F9D6419A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2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Вероятностный </a:t>
            </a:r>
            <a:r>
              <a:rPr lang="ru-RU" dirty="0"/>
              <a:t>полиномиальный тест простоты.  </a:t>
            </a:r>
            <a:endParaRPr lang="ru-RU" dirty="0" smtClean="0"/>
          </a:p>
          <a:p>
            <a:r>
              <a:rPr lang="ru-RU" dirty="0" smtClean="0"/>
              <a:t>Позволяет </a:t>
            </a:r>
            <a:r>
              <a:rPr lang="ru-RU" dirty="0"/>
              <a:t>эффективно определять, является ли данное число составным. </a:t>
            </a:r>
            <a:endParaRPr lang="ru-RU" dirty="0" smtClean="0"/>
          </a:p>
          <a:p>
            <a:r>
              <a:rPr lang="ru-RU" dirty="0" smtClean="0"/>
              <a:t>Однако</a:t>
            </a:r>
            <a:r>
              <a:rPr lang="ru-RU" dirty="0"/>
              <a:t>, с его помощью нельзя строго доказать простоту числа. </a:t>
            </a:r>
            <a:endParaRPr lang="ru-RU" dirty="0" smtClean="0"/>
          </a:p>
          <a:p>
            <a:r>
              <a:rPr lang="ru-RU" dirty="0" smtClean="0"/>
              <a:t>Часто </a:t>
            </a:r>
            <a:r>
              <a:rPr lang="ru-RU" dirty="0"/>
              <a:t>используется в криптографии для получения больших случайных простых чисел.  </a:t>
            </a:r>
            <a:endParaRPr lang="ru-RU" dirty="0" smtClean="0"/>
          </a:p>
          <a:p>
            <a:r>
              <a:rPr lang="ru-RU" dirty="0" smtClean="0"/>
              <a:t>Алгоритм </a:t>
            </a:r>
            <a:r>
              <a:rPr lang="ru-RU" dirty="0"/>
              <a:t>был разработан Гари Миллером в 1976 и модифицирован Майклом </a:t>
            </a:r>
            <a:r>
              <a:rPr lang="ru-RU" dirty="0" err="1"/>
              <a:t>Рабином</a:t>
            </a:r>
            <a:r>
              <a:rPr lang="ru-RU" dirty="0"/>
              <a:t> в 1980 году.</a:t>
            </a:r>
          </a:p>
        </p:txBody>
      </p:sp>
    </p:spTree>
    <p:extLst>
      <p:ext uri="{BB962C8B-B14F-4D97-AF65-F5344CB8AC3E}">
        <p14:creationId xmlns:p14="http://schemas.microsoft.com/office/powerpoint/2010/main" val="166173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err="1"/>
              <a:t>Китайская</a:t>
            </a:r>
            <a:r>
              <a:rPr lang="en-US" altLang="ru-RU" dirty="0"/>
              <a:t> </a:t>
            </a:r>
            <a:r>
              <a:rPr lang="en-US" altLang="ru-RU" dirty="0" err="1"/>
              <a:t>теорема</a:t>
            </a:r>
            <a:r>
              <a:rPr lang="en-US" altLang="ru-RU" dirty="0"/>
              <a:t> </a:t>
            </a:r>
            <a:r>
              <a:rPr lang="en-US" altLang="ru-RU" dirty="0" err="1"/>
              <a:t>об</a:t>
            </a:r>
            <a:r>
              <a:rPr lang="en-US" altLang="ru-RU" dirty="0"/>
              <a:t> </a:t>
            </a:r>
            <a:r>
              <a:rPr lang="en-US" altLang="ru-RU" dirty="0" err="1"/>
              <a:t>остатках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5494D0-B682-40C0-99F9-ED88DDB602E7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20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Пример вычисления по теореме для:</a:t>
            </a:r>
          </a:p>
          <a:p>
            <a:pPr marL="106363" indent="0"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>
                <a:latin typeface="Cambria" panose="02040503050406030204" pitchFamily="18" charset="0"/>
              </a:rPr>
              <a:t>x=1 mod </a:t>
            </a:r>
            <a:r>
              <a:rPr lang="en-US" altLang="ru-RU" dirty="0" smtClean="0">
                <a:latin typeface="Cambria" panose="02040503050406030204" pitchFamily="18" charset="0"/>
              </a:rPr>
              <a:t>2</a:t>
            </a:r>
            <a:r>
              <a:rPr lang="ru-RU" altLang="ru-RU" dirty="0" smtClean="0">
                <a:latin typeface="Cambria" panose="02040503050406030204" pitchFamily="18" charset="0"/>
              </a:rPr>
              <a:t/>
            </a:r>
            <a:br>
              <a:rPr lang="ru-RU" altLang="ru-RU" dirty="0" smtClean="0">
                <a:latin typeface="Cambria" panose="02040503050406030204" pitchFamily="18" charset="0"/>
              </a:rPr>
            </a:br>
            <a:r>
              <a:rPr lang="en-US" altLang="ru-RU" dirty="0" smtClean="0">
                <a:latin typeface="Cambria" panose="02040503050406030204" pitchFamily="18" charset="0"/>
              </a:rPr>
              <a:t>x=2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>
                <a:latin typeface="Cambria" panose="02040503050406030204" pitchFamily="18" charset="0"/>
              </a:rPr>
              <a:t>mod</a:t>
            </a:r>
            <a:r>
              <a:rPr lang="ru-RU" altLang="ru-RU" dirty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3</a:t>
            </a:r>
            <a:r>
              <a:rPr lang="ru-RU" altLang="ru-RU" dirty="0" smtClean="0">
                <a:latin typeface="Cambria" panose="02040503050406030204" pitchFamily="18" charset="0"/>
              </a:rPr>
              <a:t/>
            </a:r>
            <a:br>
              <a:rPr lang="ru-RU" altLang="ru-RU" dirty="0" smtClean="0">
                <a:latin typeface="Cambria" panose="02040503050406030204" pitchFamily="18" charset="0"/>
              </a:rPr>
            </a:br>
            <a:r>
              <a:rPr lang="en-US" altLang="ru-RU" dirty="0" smtClean="0">
                <a:latin typeface="Cambria" panose="02040503050406030204" pitchFamily="18" charset="0"/>
              </a:rPr>
              <a:t>x=6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r>
              <a:rPr lang="en-US" altLang="ru-RU" dirty="0">
                <a:latin typeface="Cambria" panose="02040503050406030204" pitchFamily="18" charset="0"/>
              </a:rPr>
              <a:t>mod</a:t>
            </a:r>
            <a:r>
              <a:rPr lang="ru-RU" altLang="ru-RU" dirty="0">
                <a:latin typeface="Cambria" panose="02040503050406030204" pitchFamily="18" charset="0"/>
              </a:rPr>
              <a:t> </a:t>
            </a:r>
            <a:r>
              <a:rPr lang="en-US" altLang="ru-RU" dirty="0" smtClean="0">
                <a:latin typeface="Cambria" panose="02040503050406030204" pitchFamily="18" charset="0"/>
              </a:rPr>
              <a:t>7</a:t>
            </a:r>
            <a:br>
              <a:rPr lang="en-US" altLang="ru-RU" dirty="0" smtClean="0">
                <a:latin typeface="Cambria" panose="02040503050406030204" pitchFamily="18" charset="0"/>
              </a:rPr>
            </a:br>
            <a:endParaRPr lang="ru-RU" altLang="ru-RU" dirty="0" smtClean="0">
              <a:latin typeface="Cambria" panose="02040503050406030204" pitchFamily="18" charset="0"/>
            </a:endParaRPr>
          </a:p>
          <a:p>
            <a:pPr marL="106363" indent="0"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smtClean="0">
                <a:latin typeface="Cambria" panose="02040503050406030204" pitchFamily="18" charset="0"/>
              </a:rPr>
              <a:t>1. M=3*5*7=105</a:t>
            </a:r>
          </a:p>
          <a:p>
            <a:pPr marL="106363" indent="0"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smtClean="0">
                <a:latin typeface="Cambria" panose="02040503050406030204" pitchFamily="18" charset="0"/>
              </a:rPr>
              <a:t>2. M1=105/3=35, M2=105/5=21, M3=105/7=15.</a:t>
            </a:r>
          </a:p>
          <a:p>
            <a:pPr marL="106363" indent="0"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dirty="0" smtClean="0">
                <a:latin typeface="Cambria" panose="02040503050406030204" pitchFamily="18" charset="0"/>
              </a:rPr>
              <a:t>3. </a:t>
            </a:r>
            <a:r>
              <a:rPr lang="en-US" altLang="ru-RU" sz="2400" dirty="0">
                <a:latin typeface="Cambria" panose="02040503050406030204" pitchFamily="18" charset="0"/>
              </a:rPr>
              <a:t>(</a:t>
            </a:r>
            <a:r>
              <a:rPr lang="en-US" altLang="ru-RU" sz="2400" dirty="0" smtClean="0">
                <a:latin typeface="Cambria" panose="02040503050406030204" pitchFamily="18" charset="0"/>
              </a:rPr>
              <a:t>M1)</a:t>
            </a:r>
            <a:r>
              <a:rPr lang="en-US" altLang="ru-RU" sz="2400" baseline="33000" dirty="0" smtClean="0">
                <a:latin typeface="Cambria" panose="02040503050406030204" pitchFamily="18" charset="0"/>
              </a:rPr>
              <a:t>(-</a:t>
            </a:r>
            <a:r>
              <a:rPr lang="en-US" altLang="ru-RU" sz="2400" baseline="33000" dirty="0">
                <a:latin typeface="Cambria" panose="02040503050406030204" pitchFamily="18" charset="0"/>
              </a:rPr>
              <a:t>1</a:t>
            </a:r>
            <a:r>
              <a:rPr lang="en-US" altLang="ru-RU" sz="2400" baseline="33000" dirty="0" smtClean="0">
                <a:latin typeface="Cambria" panose="02040503050406030204" pitchFamily="18" charset="0"/>
              </a:rPr>
              <a:t>)</a:t>
            </a:r>
            <a:r>
              <a:rPr lang="en-US" altLang="ru-RU" sz="2400" dirty="0" smtClean="0">
                <a:latin typeface="Cambria" panose="02040503050406030204" pitchFamily="18" charset="0"/>
              </a:rPr>
              <a:t>=2, </a:t>
            </a:r>
            <a:r>
              <a:rPr lang="en-US" altLang="ru-RU" sz="2400" dirty="0">
                <a:latin typeface="Cambria" panose="02040503050406030204" pitchFamily="18" charset="0"/>
              </a:rPr>
              <a:t>(</a:t>
            </a:r>
            <a:r>
              <a:rPr lang="en-US" altLang="ru-RU" sz="2400" dirty="0" smtClean="0">
                <a:latin typeface="Cambria" panose="02040503050406030204" pitchFamily="18" charset="0"/>
              </a:rPr>
              <a:t>M2)</a:t>
            </a:r>
            <a:r>
              <a:rPr lang="en-US" altLang="ru-RU" sz="2400" baseline="33000" dirty="0" smtClean="0">
                <a:latin typeface="Cambria" panose="02040503050406030204" pitchFamily="18" charset="0"/>
              </a:rPr>
              <a:t>(-</a:t>
            </a:r>
            <a:r>
              <a:rPr lang="en-US" altLang="ru-RU" sz="2400" baseline="33000" dirty="0">
                <a:latin typeface="Cambria" panose="02040503050406030204" pitchFamily="18" charset="0"/>
              </a:rPr>
              <a:t>1)</a:t>
            </a:r>
            <a:r>
              <a:rPr lang="en-US" altLang="ru-RU" sz="2400" dirty="0" smtClean="0">
                <a:latin typeface="Cambria" panose="02040503050406030204" pitchFamily="18" charset="0"/>
              </a:rPr>
              <a:t>=1, </a:t>
            </a:r>
            <a:r>
              <a:rPr lang="en-US" altLang="ru-RU" sz="2400" dirty="0">
                <a:latin typeface="Cambria" panose="02040503050406030204" pitchFamily="18" charset="0"/>
              </a:rPr>
              <a:t>(</a:t>
            </a:r>
            <a:r>
              <a:rPr lang="en-US" altLang="ru-RU" sz="2400" dirty="0" smtClean="0">
                <a:latin typeface="Cambria" panose="02040503050406030204" pitchFamily="18" charset="0"/>
              </a:rPr>
              <a:t>M3)</a:t>
            </a:r>
            <a:r>
              <a:rPr lang="en-US" altLang="ru-RU" sz="2400" baseline="33000" dirty="0" smtClean="0">
                <a:latin typeface="Cambria" panose="02040503050406030204" pitchFamily="18" charset="0"/>
              </a:rPr>
              <a:t>(-</a:t>
            </a:r>
            <a:r>
              <a:rPr lang="en-US" altLang="ru-RU" sz="2400" baseline="33000" dirty="0">
                <a:latin typeface="Cambria" panose="02040503050406030204" pitchFamily="18" charset="0"/>
              </a:rPr>
              <a:t>1)</a:t>
            </a:r>
            <a:r>
              <a:rPr lang="en-US" altLang="ru-RU" sz="2400" dirty="0" smtClean="0">
                <a:latin typeface="Cambria" panose="02040503050406030204" pitchFamily="18" charset="0"/>
              </a:rPr>
              <a:t>=1.</a:t>
            </a:r>
          </a:p>
          <a:p>
            <a:pPr marL="106363" indent="0"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ru-RU" sz="2400" dirty="0" smtClean="0">
                <a:latin typeface="Cambria" panose="02040503050406030204" pitchFamily="18" charset="0"/>
              </a:rPr>
              <a:t>4. x=2*35*2+3*21*1+2*15*1=23 mod 105</a:t>
            </a:r>
            <a:endParaRPr lang="en-US" altLang="ru-RU" dirty="0">
              <a:latin typeface="Cambria" panose="02040503050406030204" pitchFamily="18" charset="0"/>
            </a:endParaRPr>
          </a:p>
          <a:p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631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err="1"/>
              <a:t>Китайская</a:t>
            </a:r>
            <a:r>
              <a:rPr lang="en-US" altLang="ru-RU" dirty="0"/>
              <a:t> </a:t>
            </a:r>
            <a:r>
              <a:rPr lang="en-US" altLang="ru-RU" dirty="0" err="1"/>
              <a:t>теорема</a:t>
            </a:r>
            <a:r>
              <a:rPr lang="en-US" altLang="ru-RU" dirty="0"/>
              <a:t> </a:t>
            </a:r>
            <a:r>
              <a:rPr lang="en-US" altLang="ru-RU" dirty="0" err="1"/>
              <a:t>об</a:t>
            </a:r>
            <a:r>
              <a:rPr lang="en-US" altLang="ru-RU" dirty="0"/>
              <a:t> </a:t>
            </a:r>
            <a:r>
              <a:rPr lang="en-US" altLang="ru-RU" dirty="0" err="1"/>
              <a:t>остатках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159D73-DA1B-45D7-8BAD-4A8D1A6B1AE7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21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Используют для решения относительно сложной задачи в малых числах, например надо вычислить: </a:t>
            </a:r>
            <a:r>
              <a:rPr lang="en-US" dirty="0" err="1" smtClean="0"/>
              <a:t>x+y</a:t>
            </a:r>
            <a:r>
              <a:rPr lang="en-US" dirty="0" smtClean="0"/>
              <a:t>, x=123, y=334</a:t>
            </a:r>
            <a:r>
              <a:rPr lang="ru-RU" dirty="0" smtClean="0"/>
              <a:t>, </a:t>
            </a:r>
            <a:r>
              <a:rPr lang="ru-RU" smtClean="0"/>
              <a:t>но мы «не хотим» </a:t>
            </a:r>
            <a:r>
              <a:rPr lang="ru-RU" dirty="0" smtClean="0"/>
              <a:t>использовать в самом операторе аргументы большие 111.</a:t>
            </a:r>
          </a:p>
          <a:p>
            <a:r>
              <a:rPr lang="ru-RU" dirty="0" smtClean="0"/>
              <a:t>Тогда составляем:</a:t>
            </a:r>
          </a:p>
          <a:p>
            <a:r>
              <a:rPr lang="en-US" dirty="0" smtClean="0"/>
              <a:t>x=24 mod 99, y=37 mod 99</a:t>
            </a:r>
            <a:br>
              <a:rPr lang="en-US" dirty="0" smtClean="0"/>
            </a:br>
            <a:r>
              <a:rPr lang="en-US" dirty="0" smtClean="0"/>
              <a:t>x=25 mod 98, y=40 mod 98</a:t>
            </a:r>
            <a:br>
              <a:rPr lang="en-US" dirty="0" smtClean="0"/>
            </a:br>
            <a:r>
              <a:rPr lang="en-US" dirty="0" smtClean="0"/>
              <a:t>x=26 mod 97, y=43 mod 97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z=</a:t>
            </a:r>
            <a:r>
              <a:rPr lang="en-US" dirty="0" err="1" smtClean="0"/>
              <a:t>x+y</a:t>
            </a:r>
            <a:r>
              <a:rPr lang="en-US" dirty="0" smtClean="0"/>
              <a:t>=61 mod 99</a:t>
            </a:r>
            <a:br>
              <a:rPr lang="en-US" dirty="0" smtClean="0"/>
            </a:br>
            <a:r>
              <a:rPr lang="en-US" dirty="0" smtClean="0"/>
              <a:t>z=</a:t>
            </a:r>
            <a:r>
              <a:rPr lang="en-US" dirty="0" err="1" smtClean="0"/>
              <a:t>x+y</a:t>
            </a:r>
            <a:r>
              <a:rPr lang="en-US" dirty="0" smtClean="0"/>
              <a:t>=65 mod 98</a:t>
            </a:r>
            <a:br>
              <a:rPr lang="en-US" dirty="0" smtClean="0"/>
            </a:br>
            <a:r>
              <a:rPr lang="en-US" dirty="0" smtClean="0"/>
              <a:t>z=</a:t>
            </a:r>
            <a:r>
              <a:rPr lang="en-US" dirty="0" err="1" smtClean="0"/>
              <a:t>x+y</a:t>
            </a:r>
            <a:r>
              <a:rPr lang="en-US" dirty="0" smtClean="0"/>
              <a:t>=69 mod 97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Решение на основе теоремы даст один из ответов: 457.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756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Рабина-Миллера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115E38-D0DE-443D-B5D0-3DC6DC48DA76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3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Утверждение</a:t>
            </a:r>
            <a:r>
              <a:rPr lang="ru-RU" dirty="0"/>
              <a:t>.</a:t>
            </a:r>
          </a:p>
          <a:p>
            <a:pPr marL="320040" lvl="1" indent="0">
              <a:buNone/>
            </a:pPr>
            <a:r>
              <a:rPr lang="ru-RU" dirty="0"/>
              <a:t>Пусть </a:t>
            </a:r>
            <a:r>
              <a:rPr lang="en-US" dirty="0">
                <a:latin typeface="Cambria" panose="02040503050406030204" pitchFamily="18" charset="0"/>
              </a:rPr>
              <a:t>p </a:t>
            </a:r>
            <a:r>
              <a:rPr lang="en-US" dirty="0"/>
              <a:t>- </a:t>
            </a:r>
            <a:r>
              <a:rPr lang="ru-RU" dirty="0"/>
              <a:t>простое число </a:t>
            </a:r>
            <a:r>
              <a:rPr lang="ru-RU" dirty="0">
                <a:latin typeface="Cambria" panose="02040503050406030204" pitchFamily="18" charset="0"/>
              </a:rPr>
              <a:t>(</a:t>
            </a:r>
            <a:r>
              <a:rPr lang="en-US" dirty="0">
                <a:latin typeface="Cambria" panose="02040503050406030204" pitchFamily="18" charset="0"/>
              </a:rPr>
              <a:t>p&gt;2</a:t>
            </a:r>
            <a:r>
              <a:rPr lang="ru-RU" dirty="0">
                <a:latin typeface="Cambria" panose="02040503050406030204" pitchFamily="18" charset="0"/>
              </a:rPr>
              <a:t> ) </a:t>
            </a:r>
            <a:r>
              <a:rPr lang="ru-RU" dirty="0"/>
              <a:t>для которого справедливо</a:t>
            </a:r>
            <a:r>
              <a:rPr lang="en-US" dirty="0"/>
              <a:t>:</a:t>
            </a:r>
            <a:endParaRPr lang="ru-RU" dirty="0"/>
          </a:p>
          <a:p>
            <a:pPr marL="320040" lvl="1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p-1=</a:t>
            </a:r>
            <a:r>
              <a:rPr lang="ru-RU" dirty="0" smtClean="0">
                <a:latin typeface="Cambria" panose="02040503050406030204" pitchFamily="18" charset="0"/>
              </a:rPr>
              <a:t>(</a:t>
            </a:r>
            <a:r>
              <a:rPr lang="en-US" dirty="0" smtClean="0">
                <a:latin typeface="Cambria" panose="02040503050406030204" pitchFamily="18" charset="0"/>
              </a:rPr>
              <a:t>2^s</a:t>
            </a:r>
            <a:r>
              <a:rPr lang="ru-RU" dirty="0" smtClean="0">
                <a:latin typeface="Cambria" panose="02040503050406030204" pitchFamily="18" charset="0"/>
              </a:rPr>
              <a:t>)</a:t>
            </a:r>
            <a:r>
              <a:rPr lang="en-US" dirty="0" smtClean="0">
                <a:latin typeface="Cambria" panose="02040503050406030204" pitchFamily="18" charset="0"/>
              </a:rPr>
              <a:t>*</a:t>
            </a:r>
            <a:r>
              <a:rPr lang="en-US" dirty="0">
                <a:latin typeface="Cambria" panose="02040503050406030204" pitchFamily="18" charset="0"/>
              </a:rPr>
              <a:t>r, r-</a:t>
            </a:r>
            <a:r>
              <a:rPr lang="ru-RU" dirty="0" smtClean="0"/>
              <a:t>нечётно.</a:t>
            </a:r>
            <a:br>
              <a:rPr lang="ru-RU" dirty="0" smtClean="0"/>
            </a:br>
            <a:endParaRPr lang="ru-RU" dirty="0" smtClean="0"/>
          </a:p>
          <a:p>
            <a:pPr marL="320040" lvl="1" indent="0">
              <a:buNone/>
            </a:pPr>
            <a:r>
              <a:rPr lang="ru-RU" dirty="0">
                <a:latin typeface="Cambria" panose="02040503050406030204" pitchFamily="18" charset="0"/>
              </a:rPr>
              <a:t>Для </a:t>
            </a:r>
            <a:r>
              <a:rPr lang="en-US" dirty="0">
                <a:latin typeface="Cambria" panose="02040503050406030204" pitchFamily="18" charset="0"/>
              </a:rPr>
              <a:t>"a", </a:t>
            </a:r>
            <a:r>
              <a:rPr lang="ru-RU" dirty="0">
                <a:latin typeface="Cambria" panose="02040503050406030204" pitchFamily="18" charset="0"/>
              </a:rPr>
              <a:t>таких что: НОД(</a:t>
            </a:r>
            <a:r>
              <a:rPr lang="en-US" dirty="0" err="1">
                <a:latin typeface="Cambria" panose="02040503050406030204" pitchFamily="18" charset="0"/>
              </a:rPr>
              <a:t>a,p</a:t>
            </a:r>
            <a:r>
              <a:rPr lang="ru-RU" dirty="0">
                <a:latin typeface="Cambria" panose="02040503050406030204" pitchFamily="18" charset="0"/>
              </a:rPr>
              <a:t> ) </a:t>
            </a:r>
            <a:r>
              <a:rPr lang="en-US" dirty="0">
                <a:latin typeface="Cambria" panose="02040503050406030204" pitchFamily="18" charset="0"/>
              </a:rPr>
              <a:t>=1</a:t>
            </a:r>
            <a:r>
              <a:rPr lang="ru-RU" dirty="0">
                <a:latin typeface="Cambria" panose="02040503050406030204" pitchFamily="18" charset="0"/>
              </a:rPr>
              <a:t> должно выполняться:</a:t>
            </a:r>
          </a:p>
          <a:p>
            <a:pPr marL="320040" lvl="1" indent="0">
              <a:buNone/>
            </a:pPr>
            <a:endParaRPr lang="ru-RU" dirty="0"/>
          </a:p>
          <a:p>
            <a:pPr marL="320040" lvl="1" indent="0">
              <a:buNone/>
            </a:pPr>
            <a:r>
              <a:rPr lang="en-US" dirty="0" err="1">
                <a:latin typeface="Cambria" panose="02040503050406030204" pitchFamily="18" charset="0"/>
              </a:rPr>
              <a:t>a^r</a:t>
            </a:r>
            <a:r>
              <a:rPr lang="en-US" dirty="0">
                <a:latin typeface="Cambria" panose="02040503050406030204" pitchFamily="18" charset="0"/>
              </a:rPr>
              <a:t>=1 mod p </a:t>
            </a:r>
            <a:endParaRPr lang="ru-RU" dirty="0">
              <a:latin typeface="Cambria" panose="02040503050406030204" pitchFamily="18" charset="0"/>
            </a:endParaRPr>
          </a:p>
          <a:p>
            <a:pPr marL="320040" lvl="1" indent="0">
              <a:buNone/>
            </a:pPr>
            <a:r>
              <a:rPr lang="ru-RU" dirty="0">
                <a:latin typeface="Cambria" panose="02040503050406030204" pitchFamily="18" charset="0"/>
              </a:rPr>
              <a:t>или </a:t>
            </a:r>
          </a:p>
          <a:p>
            <a:pPr marL="320040" lvl="1" indent="0">
              <a:buNone/>
            </a:pPr>
            <a:r>
              <a:rPr lang="en-US" dirty="0">
                <a:latin typeface="Cambria" panose="02040503050406030204" pitchFamily="18" charset="0"/>
              </a:rPr>
              <a:t>a^((2^j)*r)=1 mod p, </a:t>
            </a:r>
            <a:r>
              <a:rPr lang="ru-RU" dirty="0">
                <a:latin typeface="Cambria" panose="02040503050406030204" pitchFamily="18" charset="0"/>
              </a:rPr>
              <a:t>(где </a:t>
            </a:r>
            <a:r>
              <a:rPr lang="en-US" dirty="0">
                <a:latin typeface="Cambria" panose="02040503050406030204" pitchFamily="18" charset="0"/>
              </a:rPr>
              <a:t>0&lt;=j&lt;=s</a:t>
            </a:r>
            <a:r>
              <a:rPr lang="ru-RU" dirty="0">
                <a:latin typeface="Cambria" panose="02040503050406030204" pitchFamily="18" charset="0"/>
              </a:rPr>
              <a:t>)</a:t>
            </a:r>
            <a:r>
              <a:rPr lang="en-US" dirty="0">
                <a:latin typeface="Cambria" panose="02040503050406030204" pitchFamily="18" charset="0"/>
              </a:rPr>
              <a:t>.</a:t>
            </a:r>
            <a:endParaRPr lang="ru-RU" dirty="0">
              <a:latin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95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Рабина-Миллера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FFEE75-107F-417F-8DA0-35B79AA5BC91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4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Cambria" panose="02040503050406030204" pitchFamily="18" charset="0"/>
              </a:rPr>
              <a:t>Тест числа </a:t>
            </a:r>
            <a:r>
              <a:rPr lang="en-US" dirty="0">
                <a:latin typeface="Cambria" panose="02040503050406030204" pitchFamily="18" charset="0"/>
              </a:rPr>
              <a:t>n (</a:t>
            </a:r>
            <a:r>
              <a:rPr lang="ru-RU" dirty="0">
                <a:latin typeface="Cambria" panose="02040503050406030204" pitchFamily="18" charset="0"/>
              </a:rPr>
              <a:t>повторить </a:t>
            </a:r>
            <a:r>
              <a:rPr lang="en-US" dirty="0">
                <a:latin typeface="Cambria" panose="02040503050406030204" pitchFamily="18" charset="0"/>
              </a:rPr>
              <a:t>k </a:t>
            </a:r>
            <a:r>
              <a:rPr lang="ru-RU" dirty="0">
                <a:latin typeface="Cambria" panose="02040503050406030204" pitchFamily="18" charset="0"/>
              </a:rPr>
              <a:t>раз </a:t>
            </a:r>
            <a:r>
              <a:rPr lang="ru-RU" dirty="0" smtClean="0">
                <a:latin typeface="Cambria" panose="02040503050406030204" pitchFamily="18" charset="0"/>
              </a:rPr>
              <a:t>(</a:t>
            </a:r>
            <a:r>
              <a:rPr lang="en-US" dirty="0" smtClean="0">
                <a:latin typeface="Cambria" panose="02040503050406030204" pitchFamily="18" charset="0"/>
              </a:rPr>
              <a:t>k </a:t>
            </a:r>
            <a:r>
              <a:rPr lang="en-US" dirty="0">
                <a:latin typeface="Cambria" panose="02040503050406030204" pitchFamily="18" charset="0"/>
              </a:rPr>
              <a:t>~ log_2(n</a:t>
            </a:r>
            <a:r>
              <a:rPr lang="en-US" dirty="0" smtClean="0">
                <a:latin typeface="Cambria" panose="02040503050406030204" pitchFamily="18" charset="0"/>
              </a:rPr>
              <a:t>)</a:t>
            </a:r>
            <a:r>
              <a:rPr lang="ru-RU" dirty="0" smtClean="0">
                <a:latin typeface="Cambria" panose="02040503050406030204" pitchFamily="18" charset="0"/>
              </a:rPr>
              <a:t>), </a:t>
            </a:r>
            <a:r>
              <a:rPr lang="ru-RU" dirty="0">
                <a:latin typeface="Cambria" panose="02040503050406030204" pitchFamily="18" charset="0"/>
              </a:rPr>
              <a:t>выбирая разные случайные </a:t>
            </a:r>
            <a:r>
              <a:rPr lang="en-US" dirty="0">
                <a:latin typeface="Cambria" panose="02040503050406030204" pitchFamily="18" charset="0"/>
              </a:rPr>
              <a:t>a)</a:t>
            </a:r>
            <a:r>
              <a:rPr lang="ru-RU" dirty="0">
                <a:latin typeface="Cambria" panose="02040503050406030204" pitchFamily="18" charset="0"/>
              </a:rPr>
              <a:t>:</a:t>
            </a:r>
          </a:p>
          <a:p>
            <a:pPr marL="274320" lvl="1" indent="0">
              <a:buNone/>
            </a:pPr>
            <a:r>
              <a:rPr lang="ru-RU" sz="2600" dirty="0">
                <a:latin typeface="Cambria" panose="02040503050406030204" pitchFamily="18" charset="0"/>
              </a:rPr>
              <a:t>1. Представить </a:t>
            </a:r>
            <a:r>
              <a:rPr lang="en-US" sz="2600" dirty="0">
                <a:latin typeface="Cambria" panose="02040503050406030204" pitchFamily="18" charset="0"/>
              </a:rPr>
              <a:t>n-1 </a:t>
            </a:r>
            <a:r>
              <a:rPr lang="ru-RU" sz="2600" dirty="0">
                <a:latin typeface="Cambria" panose="02040503050406030204" pitchFamily="18" charset="0"/>
              </a:rPr>
              <a:t>в виде </a:t>
            </a:r>
            <a:r>
              <a:rPr lang="en-US" sz="2600" dirty="0">
                <a:latin typeface="Cambria" panose="02040503050406030204" pitchFamily="18" charset="0"/>
              </a:rPr>
              <a:t>2^s*r</a:t>
            </a:r>
            <a:r>
              <a:rPr lang="ru-RU" sz="2600" dirty="0">
                <a:latin typeface="Cambria" panose="02040503050406030204" pitchFamily="18" charset="0"/>
              </a:rPr>
              <a:t>, </a:t>
            </a:r>
            <a:r>
              <a:rPr lang="en-US" sz="2600" dirty="0">
                <a:latin typeface="Cambria" panose="02040503050406030204" pitchFamily="18" charset="0"/>
              </a:rPr>
              <a:t>r-</a:t>
            </a:r>
            <a:r>
              <a:rPr lang="ru-RU" sz="2600" dirty="0">
                <a:latin typeface="Cambria" panose="02040503050406030204" pitchFamily="18" charset="0"/>
              </a:rPr>
              <a:t>нечётно.</a:t>
            </a:r>
          </a:p>
          <a:p>
            <a:pPr marL="274320" lvl="1" indent="0">
              <a:buNone/>
            </a:pPr>
            <a:r>
              <a:rPr lang="ru-RU" dirty="0">
                <a:latin typeface="Cambria" panose="02040503050406030204" pitchFamily="18" charset="0"/>
              </a:rPr>
              <a:t>2. Выбрать случайное число </a:t>
            </a:r>
            <a:r>
              <a:rPr lang="en-US" dirty="0">
                <a:latin typeface="Cambria" panose="02040503050406030204" pitchFamily="18" charset="0"/>
              </a:rPr>
              <a:t>a (</a:t>
            </a:r>
            <a:r>
              <a:rPr lang="ru-RU" dirty="0">
                <a:latin typeface="Cambria" panose="02040503050406030204" pitchFamily="18" charset="0"/>
              </a:rPr>
              <a:t>1</a:t>
            </a:r>
            <a:r>
              <a:rPr lang="en-US" dirty="0">
                <a:latin typeface="Cambria" panose="02040503050406030204" pitchFamily="18" charset="0"/>
              </a:rPr>
              <a:t>&lt; a &lt; n-</a:t>
            </a:r>
            <a:r>
              <a:rPr lang="ru-RU" dirty="0">
                <a:latin typeface="Cambria" panose="02040503050406030204" pitchFamily="18" charset="0"/>
              </a:rPr>
              <a:t>1).</a:t>
            </a:r>
          </a:p>
          <a:p>
            <a:pPr marL="274320" lvl="1" indent="0">
              <a:buNone/>
            </a:pPr>
            <a:r>
              <a:rPr lang="ru-RU" dirty="0">
                <a:latin typeface="Cambria" panose="02040503050406030204" pitchFamily="18" charset="0"/>
              </a:rPr>
              <a:t>3. Вычислить </a:t>
            </a:r>
            <a:r>
              <a:rPr lang="en-US" dirty="0">
                <a:latin typeface="Cambria" panose="02040503050406030204" pitchFamily="18" charset="0"/>
              </a:rPr>
              <a:t>y=</a:t>
            </a:r>
            <a:r>
              <a:rPr lang="en-US" dirty="0" err="1">
                <a:latin typeface="Cambria" panose="02040503050406030204" pitchFamily="18" charset="0"/>
              </a:rPr>
              <a:t>a^r</a:t>
            </a:r>
            <a:r>
              <a:rPr lang="en-US" dirty="0">
                <a:latin typeface="Cambria" panose="02040503050406030204" pitchFamily="18" charset="0"/>
              </a:rPr>
              <a:t> mod n</a:t>
            </a:r>
            <a:endParaRPr lang="ru-RU" dirty="0">
              <a:latin typeface="Cambria" panose="02040503050406030204" pitchFamily="18" charset="0"/>
            </a:endParaRPr>
          </a:p>
          <a:p>
            <a:pPr marL="548640" lvl="2" indent="0">
              <a:buNone/>
            </a:pPr>
            <a:r>
              <a:rPr lang="ru-RU" dirty="0" smtClean="0">
                <a:latin typeface="Cambria" panose="02040503050406030204" pitchFamily="18" charset="0"/>
              </a:rPr>
              <a:t>3.</a:t>
            </a:r>
            <a:r>
              <a:rPr lang="en-US" dirty="0" smtClean="0">
                <a:latin typeface="Cambria" panose="02040503050406030204" pitchFamily="18" charset="0"/>
              </a:rPr>
              <a:t>a</a:t>
            </a:r>
            <a:r>
              <a:rPr lang="ru-RU" dirty="0" smtClean="0">
                <a:latin typeface="Cambria" panose="02040503050406030204" pitchFamily="18" charset="0"/>
              </a:rPr>
              <a:t>)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Если </a:t>
            </a:r>
            <a:r>
              <a:rPr lang="en-US" dirty="0">
                <a:latin typeface="Cambria" panose="02040503050406030204" pitchFamily="18" charset="0"/>
              </a:rPr>
              <a:t>y=1 </a:t>
            </a:r>
            <a:r>
              <a:rPr lang="ru-RU" dirty="0">
                <a:latin typeface="Cambria" panose="02040503050406030204" pitchFamily="18" charset="0"/>
              </a:rPr>
              <a:t>или </a:t>
            </a:r>
            <a:r>
              <a:rPr lang="en-US" dirty="0">
                <a:latin typeface="Cambria" panose="02040503050406030204" pitchFamily="18" charset="0"/>
              </a:rPr>
              <a:t>y=-1</a:t>
            </a:r>
            <a:r>
              <a:rPr lang="ru-RU" dirty="0">
                <a:latin typeface="Cambria" panose="02040503050406030204" pitchFamily="18" charset="0"/>
              </a:rPr>
              <a:t>, для данного </a:t>
            </a:r>
            <a:r>
              <a:rPr lang="ru-RU" dirty="0" smtClean="0">
                <a:latin typeface="Cambria" panose="02040503050406030204" pitchFamily="18" charset="0"/>
              </a:rPr>
              <a:t>«</a:t>
            </a:r>
            <a:r>
              <a:rPr lang="en-US" dirty="0" smtClean="0">
                <a:latin typeface="Cambria" panose="02040503050406030204" pitchFamily="18" charset="0"/>
              </a:rPr>
              <a:t>a</a:t>
            </a:r>
            <a:r>
              <a:rPr lang="ru-RU" dirty="0" smtClean="0">
                <a:latin typeface="Cambria" panose="02040503050406030204" pitchFamily="18" charset="0"/>
              </a:rPr>
              <a:t>» </a:t>
            </a:r>
            <a:r>
              <a:rPr lang="ru-RU" dirty="0">
                <a:latin typeface="Cambria" panose="02040503050406030204" pitchFamily="18" charset="0"/>
              </a:rPr>
              <a:t>число </a:t>
            </a:r>
            <a:r>
              <a:rPr lang="ru-RU" dirty="0" smtClean="0">
                <a:latin typeface="Cambria" panose="02040503050406030204" pitchFamily="18" charset="0"/>
              </a:rPr>
              <a:t>«</a:t>
            </a:r>
            <a:r>
              <a:rPr lang="en-US" dirty="0" smtClean="0">
                <a:latin typeface="Cambria" panose="02040503050406030204" pitchFamily="18" charset="0"/>
              </a:rPr>
              <a:t>n</a:t>
            </a:r>
            <a:r>
              <a:rPr lang="ru-RU" dirty="0" smtClean="0">
                <a:latin typeface="Cambria" panose="02040503050406030204" pitchFamily="18" charset="0"/>
              </a:rPr>
              <a:t>»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прошло тест, переходим к следующему </a:t>
            </a:r>
            <a:r>
              <a:rPr lang="ru-RU" dirty="0" smtClean="0">
                <a:latin typeface="Cambria" panose="02040503050406030204" pitchFamily="18" charset="0"/>
              </a:rPr>
              <a:t>«</a:t>
            </a:r>
            <a:r>
              <a:rPr lang="en-US" dirty="0" smtClean="0">
                <a:latin typeface="Cambria" panose="02040503050406030204" pitchFamily="18" charset="0"/>
              </a:rPr>
              <a:t>a</a:t>
            </a:r>
            <a:r>
              <a:rPr lang="ru-RU" dirty="0" smtClean="0">
                <a:latin typeface="Cambria" panose="02040503050406030204" pitchFamily="18" charset="0"/>
              </a:rPr>
              <a:t>»</a:t>
            </a:r>
            <a:r>
              <a:rPr lang="en-US" dirty="0" smtClean="0">
                <a:latin typeface="Cambria" panose="02040503050406030204" pitchFamily="18" charset="0"/>
              </a:rPr>
              <a:t>.</a:t>
            </a:r>
            <a:endParaRPr lang="ru-RU" dirty="0">
              <a:latin typeface="Cambria" panose="02040503050406030204" pitchFamily="18" charset="0"/>
            </a:endParaRPr>
          </a:p>
          <a:p>
            <a:pPr marL="548640" lvl="2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3</a:t>
            </a:r>
            <a:r>
              <a:rPr lang="ru-RU" dirty="0" smtClean="0">
                <a:latin typeface="Cambria" panose="02040503050406030204" pitchFamily="18" charset="0"/>
              </a:rPr>
              <a:t>.</a:t>
            </a:r>
            <a:r>
              <a:rPr lang="en-US" dirty="0" smtClean="0">
                <a:latin typeface="Cambria" panose="02040503050406030204" pitchFamily="18" charset="0"/>
              </a:rPr>
              <a:t>b</a:t>
            </a:r>
            <a:r>
              <a:rPr lang="ru-RU" dirty="0">
                <a:latin typeface="Cambria" panose="02040503050406030204" pitchFamily="18" charset="0"/>
              </a:rPr>
              <a:t>)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Если </a:t>
            </a:r>
            <a:r>
              <a:rPr lang="en-US" dirty="0">
                <a:latin typeface="Cambria" panose="02040503050406030204" pitchFamily="18" charset="0"/>
              </a:rPr>
              <a:t>y!=1 </a:t>
            </a:r>
            <a:r>
              <a:rPr lang="ru-RU" dirty="0">
                <a:latin typeface="Cambria" panose="02040503050406030204" pitchFamily="18" charset="0"/>
              </a:rPr>
              <a:t>и </a:t>
            </a:r>
            <a:r>
              <a:rPr lang="en-US" dirty="0">
                <a:latin typeface="Cambria" panose="02040503050406030204" pitchFamily="18" charset="0"/>
              </a:rPr>
              <a:t>y!=-1, </a:t>
            </a:r>
            <a:r>
              <a:rPr lang="ru-RU" dirty="0">
                <a:latin typeface="Cambria" panose="02040503050406030204" pitchFamily="18" charset="0"/>
              </a:rPr>
              <a:t>то вычисляем: </a:t>
            </a:r>
            <a:br>
              <a:rPr lang="ru-RU" dirty="0">
                <a:latin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</a:rPr>
              <a:t>y^2 mod n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</a:rPr>
              <a:t>y^4 mod n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</a:rPr>
              <a:t>...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</a:rPr>
              <a:t>y^2^j, </a:t>
            </a:r>
            <a:r>
              <a:rPr lang="ru-RU" dirty="0">
                <a:latin typeface="Cambria" panose="02040503050406030204" pitchFamily="18" charset="0"/>
              </a:rPr>
              <a:t>для </a:t>
            </a:r>
            <a:r>
              <a:rPr lang="en-US" dirty="0">
                <a:latin typeface="Cambria" panose="02040503050406030204" pitchFamily="18" charset="0"/>
              </a:rPr>
              <a:t>j&lt;s.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ru-RU" dirty="0">
                <a:latin typeface="Cambria" panose="02040503050406030204" pitchFamily="18" charset="0"/>
              </a:rPr>
              <a:t>Проверяя на каждом шаге получение значения -1:</a:t>
            </a:r>
          </a:p>
          <a:p>
            <a:pPr marL="822960" lvl="3" indent="0">
              <a:buNone/>
            </a:pPr>
            <a:r>
              <a:rPr lang="ru-RU" dirty="0" smtClean="0">
                <a:latin typeface="Cambria" panose="02040503050406030204" pitchFamily="18" charset="0"/>
              </a:rPr>
              <a:t>3.</a:t>
            </a:r>
            <a:r>
              <a:rPr lang="en-US" dirty="0" smtClean="0">
                <a:latin typeface="Cambria" panose="02040503050406030204" pitchFamily="18" charset="0"/>
              </a:rPr>
              <a:t>b</a:t>
            </a:r>
            <a:r>
              <a:rPr lang="ru-RU" dirty="0" smtClean="0">
                <a:latin typeface="Cambria" panose="02040503050406030204" pitchFamily="18" charset="0"/>
              </a:rPr>
              <a:t>)</a:t>
            </a:r>
            <a:r>
              <a:rPr lang="en-US" dirty="0" smtClean="0">
                <a:latin typeface="Cambria" panose="02040503050406030204" pitchFamily="18" charset="0"/>
              </a:rPr>
              <a:t>1</a:t>
            </a:r>
            <a:r>
              <a:rPr lang="ru-RU" dirty="0" smtClean="0">
                <a:latin typeface="Cambria" panose="02040503050406030204" pitchFamily="18" charset="0"/>
              </a:rPr>
              <a:t>.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Если значение </a:t>
            </a:r>
            <a:r>
              <a:rPr lang="ru-RU" dirty="0" smtClean="0">
                <a:latin typeface="Cambria" panose="02040503050406030204" pitchFamily="18" charset="0"/>
              </a:rPr>
              <a:t>«-1» получено</a:t>
            </a:r>
            <a:r>
              <a:rPr lang="ru-RU" dirty="0">
                <a:latin typeface="Cambria" panose="02040503050406030204" pitchFamily="18" charset="0"/>
              </a:rPr>
              <a:t>, то для данного </a:t>
            </a:r>
            <a:r>
              <a:rPr lang="ru-RU" dirty="0" smtClean="0">
                <a:latin typeface="Cambria" panose="02040503050406030204" pitchFamily="18" charset="0"/>
              </a:rPr>
              <a:t>«</a:t>
            </a:r>
            <a:r>
              <a:rPr lang="en-US" dirty="0" smtClean="0">
                <a:latin typeface="Cambria" panose="02040503050406030204" pitchFamily="18" charset="0"/>
              </a:rPr>
              <a:t>a</a:t>
            </a:r>
            <a:r>
              <a:rPr lang="ru-RU" dirty="0" smtClean="0">
                <a:latin typeface="Cambria" panose="02040503050406030204" pitchFamily="18" charset="0"/>
              </a:rPr>
              <a:t>» </a:t>
            </a:r>
            <a:r>
              <a:rPr lang="ru-RU" dirty="0">
                <a:latin typeface="Cambria" panose="02040503050406030204" pitchFamily="18" charset="0"/>
              </a:rPr>
              <a:t>число </a:t>
            </a:r>
            <a:r>
              <a:rPr lang="ru-RU" dirty="0" smtClean="0">
                <a:latin typeface="Cambria" panose="02040503050406030204" pitchFamily="18" charset="0"/>
              </a:rPr>
              <a:t>«</a:t>
            </a:r>
            <a:r>
              <a:rPr lang="en-US" dirty="0" smtClean="0">
                <a:latin typeface="Cambria" panose="02040503050406030204" pitchFamily="18" charset="0"/>
              </a:rPr>
              <a:t>n</a:t>
            </a:r>
            <a:r>
              <a:rPr lang="ru-RU" dirty="0" smtClean="0">
                <a:latin typeface="Cambria" panose="02040503050406030204" pitchFamily="18" charset="0"/>
              </a:rPr>
              <a:t>»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прошло тест, переходим к следующему </a:t>
            </a:r>
            <a:r>
              <a:rPr lang="ru-RU" dirty="0" smtClean="0">
                <a:latin typeface="Cambria" panose="02040503050406030204" pitchFamily="18" charset="0"/>
              </a:rPr>
              <a:t>«</a:t>
            </a:r>
            <a:r>
              <a:rPr lang="en-US" dirty="0" smtClean="0">
                <a:latin typeface="Cambria" panose="02040503050406030204" pitchFamily="18" charset="0"/>
              </a:rPr>
              <a:t>a</a:t>
            </a:r>
            <a:r>
              <a:rPr lang="ru-RU" dirty="0" smtClean="0">
                <a:latin typeface="Cambria" panose="02040503050406030204" pitchFamily="18" charset="0"/>
              </a:rPr>
              <a:t>»</a:t>
            </a:r>
            <a:r>
              <a:rPr lang="en-US" dirty="0" smtClean="0">
                <a:latin typeface="Cambria" panose="02040503050406030204" pitchFamily="18" charset="0"/>
              </a:rPr>
              <a:t>.</a:t>
            </a:r>
            <a:endParaRPr lang="ru-RU" dirty="0">
              <a:latin typeface="Cambria" panose="02040503050406030204" pitchFamily="18" charset="0"/>
            </a:endParaRPr>
          </a:p>
          <a:p>
            <a:pPr marL="822960" lvl="3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3</a:t>
            </a:r>
            <a:r>
              <a:rPr lang="ru-RU" dirty="0" smtClean="0">
                <a:latin typeface="Cambria" panose="02040503050406030204" pitchFamily="18" charset="0"/>
              </a:rPr>
              <a:t>.</a:t>
            </a:r>
            <a:r>
              <a:rPr lang="en-US" dirty="0" smtClean="0">
                <a:latin typeface="Cambria" panose="02040503050406030204" pitchFamily="18" charset="0"/>
              </a:rPr>
              <a:t>b</a:t>
            </a:r>
            <a:r>
              <a:rPr lang="ru-RU" dirty="0" smtClean="0">
                <a:latin typeface="Cambria" panose="02040503050406030204" pitchFamily="18" charset="0"/>
              </a:rPr>
              <a:t>)</a:t>
            </a:r>
            <a:r>
              <a:rPr lang="en-US" dirty="0" smtClean="0">
                <a:latin typeface="Cambria" panose="02040503050406030204" pitchFamily="18" charset="0"/>
              </a:rPr>
              <a:t>2</a:t>
            </a:r>
            <a:r>
              <a:rPr lang="ru-RU" dirty="0" smtClean="0">
                <a:latin typeface="Cambria" panose="02040503050406030204" pitchFamily="18" charset="0"/>
              </a:rPr>
              <a:t>.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Если ни при каких </a:t>
            </a:r>
            <a:r>
              <a:rPr lang="en-US" dirty="0">
                <a:latin typeface="Cambria" panose="02040503050406030204" pitchFamily="18" charset="0"/>
              </a:rPr>
              <a:t>j </a:t>
            </a:r>
            <a:r>
              <a:rPr lang="ru-RU" dirty="0">
                <a:latin typeface="Cambria" panose="02040503050406030204" pitchFamily="18" charset="0"/>
              </a:rPr>
              <a:t> значение </a:t>
            </a:r>
            <a:r>
              <a:rPr lang="ru-RU" dirty="0" smtClean="0">
                <a:latin typeface="Cambria" panose="02040503050406030204" pitchFamily="18" charset="0"/>
              </a:rPr>
              <a:t>«-1» </a:t>
            </a:r>
            <a:r>
              <a:rPr lang="ru-RU" dirty="0">
                <a:latin typeface="Cambria" panose="02040503050406030204" pitchFamily="18" charset="0"/>
              </a:rPr>
              <a:t>не достигается, </a:t>
            </a:r>
            <a:r>
              <a:rPr lang="ru-RU" dirty="0" smtClean="0">
                <a:latin typeface="Cambria" panose="02040503050406030204" pitchFamily="18" charset="0"/>
              </a:rPr>
              <a:t>«</a:t>
            </a:r>
            <a:r>
              <a:rPr lang="en-US" dirty="0" smtClean="0">
                <a:latin typeface="Cambria" panose="02040503050406030204" pitchFamily="18" charset="0"/>
              </a:rPr>
              <a:t>n</a:t>
            </a:r>
            <a:r>
              <a:rPr lang="ru-RU" dirty="0" smtClean="0">
                <a:latin typeface="Cambria" panose="02040503050406030204" pitchFamily="18" charset="0"/>
              </a:rPr>
              <a:t>»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</a:rPr>
              <a:t>- </a:t>
            </a:r>
            <a:r>
              <a:rPr lang="ru-RU" dirty="0">
                <a:latin typeface="Cambria" panose="02040503050406030204" pitchFamily="18" charset="0"/>
              </a:rPr>
              <a:t>составное.</a:t>
            </a:r>
          </a:p>
          <a:p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41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Рабина-Миллера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F5DFF4-1A74-411B-9F21-FC1EF0B7EA8B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5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Известно, что выполнение алгоритма с одним выбранным </a:t>
            </a:r>
            <a:r>
              <a:rPr lang="ru-RU" dirty="0">
                <a:latin typeface="Cambria" panose="02040503050406030204" pitchFamily="18" charset="0"/>
              </a:rPr>
              <a:t>случайным </a:t>
            </a:r>
            <a:r>
              <a:rPr lang="ru-RU" dirty="0" smtClean="0">
                <a:latin typeface="Cambria" panose="02040503050406030204" pitchFamily="18" charset="0"/>
              </a:rPr>
              <a:t>«</a:t>
            </a:r>
            <a:r>
              <a:rPr lang="en-US" dirty="0" smtClean="0">
                <a:latin typeface="Cambria" panose="02040503050406030204" pitchFamily="18" charset="0"/>
              </a:rPr>
              <a:t>a</a:t>
            </a:r>
            <a:r>
              <a:rPr lang="ru-RU" dirty="0" smtClean="0">
                <a:latin typeface="Cambria" panose="02040503050406030204" pitchFamily="18" charset="0"/>
              </a:rPr>
              <a:t>» </a:t>
            </a:r>
            <a:r>
              <a:rPr lang="ru-RU" dirty="0">
                <a:latin typeface="Cambria" panose="02040503050406030204" pitchFamily="18" charset="0"/>
              </a:rPr>
              <a:t>может </a:t>
            </a:r>
            <a:r>
              <a:rPr lang="ru-RU" dirty="0"/>
              <a:t>принять составное число за простое с вероятностью </a:t>
            </a:r>
            <a:r>
              <a:rPr lang="ru-RU" dirty="0" smtClean="0"/>
              <a:t>¼ (см. Теорему Рабина на след слайде).</a:t>
            </a:r>
          </a:p>
          <a:p>
            <a:endParaRPr lang="ru-RU" dirty="0"/>
          </a:p>
          <a:p>
            <a:r>
              <a:rPr lang="ru-RU" dirty="0" smtClean="0"/>
              <a:t>Вероятность «ошибиться» составляет 4</a:t>
            </a:r>
            <a:r>
              <a:rPr lang="en-US" dirty="0" smtClean="0"/>
              <a:t>^</a:t>
            </a:r>
            <a:r>
              <a:rPr lang="en-US" dirty="0" smtClean="0">
                <a:latin typeface="Cambria" panose="02040503050406030204" pitchFamily="18" charset="0"/>
              </a:rPr>
              <a:t>(-k), </a:t>
            </a:r>
            <a:r>
              <a:rPr lang="ru-RU" dirty="0" smtClean="0">
                <a:latin typeface="Cambria" panose="02040503050406030204" pitchFamily="18" charset="0"/>
              </a:rPr>
              <a:t>где </a:t>
            </a:r>
            <a:r>
              <a:rPr lang="en-US" dirty="0" smtClean="0">
                <a:latin typeface="Cambria" panose="02040503050406030204" pitchFamily="18" charset="0"/>
              </a:rPr>
              <a:t>k- </a:t>
            </a:r>
            <a:r>
              <a:rPr lang="ru-RU" dirty="0" smtClean="0">
                <a:latin typeface="Cambria" panose="02040503050406030204" pitchFamily="18" charset="0"/>
              </a:rPr>
              <a:t>число проверок.</a:t>
            </a:r>
            <a:endParaRPr lang="ru-RU" dirty="0">
              <a:latin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47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Теорема Рабина и Сильно </a:t>
            </a:r>
            <a:r>
              <a:rPr lang="ru-RU" dirty="0" err="1"/>
              <a:t>псевдопростые</a:t>
            </a:r>
            <a:r>
              <a:rPr lang="ru-RU" dirty="0"/>
              <a:t> числа</a:t>
            </a:r>
            <a:br>
              <a:rPr lang="ru-RU" dirty="0"/>
            </a:b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43D17-D882-4C3E-B2E7-5DB23BBC6990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6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число "a" при котором пройден тест называют свидетелем простоты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Если </a:t>
            </a:r>
            <a:r>
              <a:rPr lang="ru-RU" dirty="0"/>
              <a:t>число a является свидетелем простоты составного нечётного числа n по Миллеру, то число n, в свою очередь, называется сильно </a:t>
            </a:r>
            <a:r>
              <a:rPr lang="ru-RU" dirty="0" err="1"/>
              <a:t>псевдопростым</a:t>
            </a:r>
            <a:r>
              <a:rPr lang="ru-RU" dirty="0"/>
              <a:t> по основанию a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число n является сильно </a:t>
            </a:r>
            <a:r>
              <a:rPr lang="ru-RU" dirty="0" err="1"/>
              <a:t>псевдопростым</a:t>
            </a:r>
            <a:r>
              <a:rPr lang="ru-RU" dirty="0"/>
              <a:t> по основанию a, то оно также является </a:t>
            </a:r>
            <a:r>
              <a:rPr lang="ru-RU" dirty="0" err="1"/>
              <a:t>псевдопростым</a:t>
            </a:r>
            <a:r>
              <a:rPr lang="ru-RU" dirty="0"/>
              <a:t> Ферма по основанию a.</a:t>
            </a:r>
          </a:p>
          <a:p>
            <a:endParaRPr lang="ru-RU" dirty="0"/>
          </a:p>
          <a:p>
            <a:r>
              <a:rPr lang="ru-RU" b="1" dirty="0" smtClean="0"/>
              <a:t>Теорема </a:t>
            </a:r>
            <a:r>
              <a:rPr lang="ru-RU" b="1" dirty="0"/>
              <a:t>Рабина</a:t>
            </a:r>
            <a:r>
              <a:rPr lang="ru-RU" dirty="0"/>
              <a:t> утверждает, что составное нечётное число</a:t>
            </a:r>
            <a:r>
              <a:rPr lang="ru-RU" dirty="0">
                <a:latin typeface="Cambria" panose="02040503050406030204" pitchFamily="18" charset="0"/>
              </a:rPr>
              <a:t> </a:t>
            </a:r>
            <a:r>
              <a:rPr lang="en-US" dirty="0">
                <a:latin typeface="Cambria" panose="02040503050406030204" pitchFamily="18" charset="0"/>
              </a:rPr>
              <a:t>n</a:t>
            </a:r>
            <a:r>
              <a:rPr lang="ru-RU" dirty="0">
                <a:latin typeface="Cambria" panose="02040503050406030204" pitchFamily="18" charset="0"/>
              </a:rPr>
              <a:t> </a:t>
            </a:r>
            <a:r>
              <a:rPr lang="ru-RU" dirty="0"/>
              <a:t>имеет не более </a:t>
            </a:r>
            <a:r>
              <a:rPr lang="ru-RU" dirty="0">
                <a:latin typeface="Cambria" panose="02040503050406030204" pitchFamily="18" charset="0"/>
              </a:rPr>
              <a:t>φ(</a:t>
            </a:r>
            <a:r>
              <a:rPr lang="en-US" dirty="0">
                <a:latin typeface="Cambria" panose="02040503050406030204" pitchFamily="18" charset="0"/>
              </a:rPr>
              <a:t>n</a:t>
            </a:r>
            <a:r>
              <a:rPr lang="ru-RU" dirty="0">
                <a:latin typeface="Cambria" panose="02040503050406030204" pitchFamily="18" charset="0"/>
              </a:rPr>
              <a:t>)</a:t>
            </a:r>
            <a:r>
              <a:rPr lang="ru-RU" dirty="0"/>
              <a:t>/4 различных свидетелей простоты, где φ</a:t>
            </a:r>
            <a:r>
              <a:rPr lang="ru-RU" dirty="0">
                <a:latin typeface="Cambria" panose="02040503050406030204" pitchFamily="18" charset="0"/>
              </a:rPr>
              <a:t>(</a:t>
            </a:r>
            <a:r>
              <a:rPr lang="en-US" dirty="0">
                <a:latin typeface="Cambria" panose="02040503050406030204" pitchFamily="18" charset="0"/>
              </a:rPr>
              <a:t>n</a:t>
            </a:r>
            <a:r>
              <a:rPr lang="ru-RU" dirty="0">
                <a:latin typeface="Cambria" panose="02040503050406030204" pitchFamily="18" charset="0"/>
              </a:rPr>
              <a:t>)</a:t>
            </a:r>
            <a:r>
              <a:rPr lang="ru-RU" dirty="0"/>
              <a:t> — функция Эйлера.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70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Тестирование простоты.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CA4975-22A4-4FDC-9D5A-A017BCF48AB0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7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Cambria" panose="02040503050406030204" pitchFamily="18" charset="0"/>
              </a:rPr>
              <a:t>Проверить </a:t>
            </a:r>
            <a:r>
              <a:rPr lang="ru-RU" dirty="0">
                <a:latin typeface="Cambria" panose="02040503050406030204" pitchFamily="18" charset="0"/>
              </a:rPr>
              <a:t>(вероятную) простоту числа </a:t>
            </a:r>
            <a:r>
              <a:rPr lang="ru-RU" dirty="0" smtClean="0">
                <a:latin typeface="Cambria" panose="02040503050406030204" pitchFamily="18" charset="0"/>
              </a:rPr>
              <a:t>нечётного «</a:t>
            </a:r>
            <a:r>
              <a:rPr lang="en-US" dirty="0" smtClean="0">
                <a:latin typeface="Cambria" panose="02040503050406030204" pitchFamily="18" charset="0"/>
              </a:rPr>
              <a:t>n</a:t>
            </a:r>
            <a:r>
              <a:rPr lang="ru-RU" dirty="0" smtClean="0">
                <a:latin typeface="Cambria" panose="02040503050406030204" pitchFamily="18" charset="0"/>
              </a:rPr>
              <a:t>», </a:t>
            </a:r>
            <a:r>
              <a:rPr lang="ru-RU" dirty="0">
                <a:latin typeface="Cambria" panose="02040503050406030204" pitchFamily="18" charset="0"/>
              </a:rPr>
              <a:t>содержащего k </a:t>
            </a:r>
            <a:r>
              <a:rPr lang="ru-RU" dirty="0" smtClean="0">
                <a:latin typeface="Cambria" panose="02040503050406030204" pitchFamily="18" charset="0"/>
              </a:rPr>
              <a:t>битов:</a:t>
            </a:r>
          </a:p>
          <a:p>
            <a:pPr lvl="1"/>
            <a:r>
              <a:rPr lang="ru-RU" dirty="0" smtClean="0">
                <a:latin typeface="Cambria" panose="02040503050406030204" pitchFamily="18" charset="0"/>
              </a:rPr>
              <a:t>Убедиться</a:t>
            </a:r>
            <a:r>
              <a:rPr lang="ru-RU" dirty="0">
                <a:latin typeface="Cambria" panose="02040503050406030204" pitchFamily="18" charset="0"/>
              </a:rPr>
              <a:t>, что p не делится на небольшие простые числа 3, 5, 7, 11, и т.д. до некоторого небольшого предела (например, 256). </a:t>
            </a:r>
            <a:endParaRPr lang="ru-RU" dirty="0" smtClean="0">
              <a:latin typeface="Cambria" panose="02040503050406030204" pitchFamily="18" charset="0"/>
            </a:endParaRPr>
          </a:p>
          <a:p>
            <a:pPr lvl="1"/>
            <a:r>
              <a:rPr lang="ru-RU" dirty="0" smtClean="0">
                <a:latin typeface="Cambria" panose="02040503050406030204" pitchFamily="18" charset="0"/>
              </a:rPr>
              <a:t>Такая </a:t>
            </a:r>
            <a:r>
              <a:rPr lang="ru-RU" dirty="0">
                <a:latin typeface="Cambria" panose="02040503050406030204" pitchFamily="18" charset="0"/>
              </a:rPr>
              <a:t>проверка позволяет эффективно отсечь множество заведомо составных чисел, прежде чем проверять их посредством более трудоёмких </a:t>
            </a:r>
            <a:r>
              <a:rPr lang="ru-RU" dirty="0" smtClean="0">
                <a:latin typeface="Cambria" panose="02040503050406030204" pitchFamily="18" charset="0"/>
              </a:rPr>
              <a:t>алгоритмов:</a:t>
            </a:r>
          </a:p>
          <a:p>
            <a:pPr lvl="2"/>
            <a:r>
              <a:rPr lang="ru-RU" dirty="0" smtClean="0">
                <a:latin typeface="Cambria" panose="02040503050406030204" pitchFamily="18" charset="0"/>
              </a:rPr>
              <a:t>проверка </a:t>
            </a:r>
            <a:r>
              <a:rPr lang="ru-RU" dirty="0">
                <a:latin typeface="Cambria" panose="02040503050406030204" pitchFamily="18" charset="0"/>
              </a:rPr>
              <a:t>делимости </a:t>
            </a:r>
            <a:r>
              <a:rPr lang="en-US" dirty="0" smtClean="0">
                <a:latin typeface="Cambria" panose="02040503050406030204" pitchFamily="18" charset="0"/>
              </a:rPr>
              <a:t>n</a:t>
            </a:r>
            <a:r>
              <a:rPr lang="ru-RU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на простые числа </a:t>
            </a:r>
            <a:r>
              <a:rPr lang="ru-RU" dirty="0" smtClean="0">
                <a:latin typeface="Cambria" panose="02040503050406030204" pitchFamily="18" charset="0"/>
              </a:rPr>
              <a:t>3</a:t>
            </a:r>
            <a:r>
              <a:rPr lang="ru-RU" dirty="0">
                <a:latin typeface="Cambria" panose="02040503050406030204" pitchFamily="18" charset="0"/>
              </a:rPr>
              <a:t>, 5 и 7 отсеивает </a:t>
            </a:r>
            <a:r>
              <a:rPr lang="ru-RU" dirty="0" smtClean="0">
                <a:latin typeface="Cambria" panose="02040503050406030204" pitchFamily="18" charset="0"/>
              </a:rPr>
              <a:t>54</a:t>
            </a:r>
            <a:r>
              <a:rPr lang="ru-RU" dirty="0">
                <a:latin typeface="Cambria" panose="02040503050406030204" pitchFamily="18" charset="0"/>
              </a:rPr>
              <a:t>% нечетных чисел</a:t>
            </a:r>
            <a:r>
              <a:rPr lang="ru-RU" dirty="0" smtClean="0">
                <a:latin typeface="Cambria" panose="02040503050406030204" pitchFamily="18" charset="0"/>
              </a:rPr>
              <a:t>,</a:t>
            </a:r>
          </a:p>
          <a:p>
            <a:pPr lvl="2"/>
            <a:r>
              <a:rPr lang="ru-RU" dirty="0" smtClean="0">
                <a:latin typeface="Cambria" panose="02040503050406030204" pitchFamily="18" charset="0"/>
              </a:rPr>
              <a:t>проверка </a:t>
            </a:r>
            <a:r>
              <a:rPr lang="ru-RU" dirty="0">
                <a:latin typeface="Cambria" panose="02040503050406030204" pitchFamily="18" charset="0"/>
              </a:rPr>
              <a:t>делимости </a:t>
            </a:r>
            <a:r>
              <a:rPr lang="en-US" dirty="0" smtClean="0">
                <a:latin typeface="Cambria" panose="02040503050406030204" pitchFamily="18" charset="0"/>
              </a:rPr>
              <a:t>n</a:t>
            </a:r>
            <a:r>
              <a:rPr lang="ru-RU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на все простые числа до 100 отсеивает 76% нечетных чисел, </a:t>
            </a:r>
            <a:endParaRPr lang="ru-RU" dirty="0" smtClean="0">
              <a:latin typeface="Cambria" panose="02040503050406030204" pitchFamily="18" charset="0"/>
            </a:endParaRPr>
          </a:p>
          <a:p>
            <a:pPr lvl="2"/>
            <a:r>
              <a:rPr lang="ru-RU" dirty="0" smtClean="0">
                <a:latin typeface="Cambria" panose="02040503050406030204" pitchFamily="18" charset="0"/>
              </a:rPr>
              <a:t>проверка </a:t>
            </a:r>
            <a:r>
              <a:rPr lang="ru-RU" dirty="0">
                <a:latin typeface="Cambria" panose="02040503050406030204" pitchFamily="18" charset="0"/>
              </a:rPr>
              <a:t>делимости </a:t>
            </a:r>
            <a:r>
              <a:rPr lang="en-US" dirty="0" smtClean="0">
                <a:latin typeface="Cambria" panose="02040503050406030204" pitchFamily="18" charset="0"/>
              </a:rPr>
              <a:t>n</a:t>
            </a:r>
            <a:r>
              <a:rPr lang="ru-RU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на все простые числа до 256 отсеивает 80% нечетных чисел.  </a:t>
            </a:r>
            <a:endParaRPr lang="ru-RU" dirty="0" smtClean="0">
              <a:latin typeface="Cambria" panose="02040503050406030204" pitchFamily="18" charset="0"/>
            </a:endParaRPr>
          </a:p>
          <a:p>
            <a:pPr lvl="1"/>
            <a:r>
              <a:rPr lang="ru-RU" dirty="0" smtClean="0">
                <a:latin typeface="Cambria" panose="02040503050406030204" pitchFamily="18" charset="0"/>
              </a:rPr>
              <a:t>Выполнить </a:t>
            </a:r>
            <a:r>
              <a:rPr lang="ru-RU" dirty="0">
                <a:latin typeface="Cambria" panose="02040503050406030204" pitchFamily="18" charset="0"/>
              </a:rPr>
              <a:t>тест Миллера — Рабина с количеством раундов не меньше </a:t>
            </a:r>
            <a:r>
              <a:rPr lang="ru-RU" dirty="0" smtClean="0">
                <a:latin typeface="Cambria" panose="02040503050406030204" pitchFamily="18" charset="0"/>
              </a:rPr>
              <a:t>k. Если </a:t>
            </a:r>
            <a:r>
              <a:rPr lang="ru-RU" dirty="0">
                <a:latin typeface="Cambria" panose="02040503050406030204" pitchFamily="18" charset="0"/>
              </a:rPr>
              <a:t>число </a:t>
            </a:r>
            <a:r>
              <a:rPr lang="en-US" dirty="0">
                <a:latin typeface="Cambria" panose="02040503050406030204" pitchFamily="18" charset="0"/>
              </a:rPr>
              <a:t>n</a:t>
            </a:r>
            <a:r>
              <a:rPr lang="ru-RU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не проходит хотя бы одной проверки — оно не является простым. В противном случае с большой вероятностью (зависящей от количества раундов) число </a:t>
            </a:r>
            <a:r>
              <a:rPr lang="en-US" dirty="0" smtClean="0">
                <a:latin typeface="Cambria" panose="02040503050406030204" pitchFamily="18" charset="0"/>
              </a:rPr>
              <a:t>n</a:t>
            </a:r>
            <a:r>
              <a:rPr lang="ru-RU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является простым.</a:t>
            </a:r>
          </a:p>
        </p:txBody>
      </p:sp>
    </p:spTree>
    <p:extLst>
      <p:ext uri="{BB962C8B-B14F-4D97-AF65-F5344CB8AC3E}">
        <p14:creationId xmlns:p14="http://schemas.microsoft.com/office/powerpoint/2010/main" val="16716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Пример:</a:t>
            </a:r>
            <a:br>
              <a:rPr lang="ru-RU" dirty="0"/>
            </a:b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28AE1A-C9CA-4295-9652-AD54F8863A6B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8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Проверяем число n </a:t>
            </a:r>
            <a:r>
              <a:rPr lang="ru-RU" dirty="0"/>
              <a:t>= </a:t>
            </a:r>
            <a:r>
              <a:rPr lang="ru-RU" dirty="0" smtClean="0"/>
              <a:t>221. </a:t>
            </a:r>
          </a:p>
          <a:p>
            <a:pPr lvl="1"/>
            <a:r>
              <a:rPr lang="ru-RU" dirty="0" smtClean="0"/>
              <a:t>Запишем </a:t>
            </a:r>
            <a:r>
              <a:rPr lang="ru-RU" dirty="0"/>
              <a:t>n − 1 = 220 как </a:t>
            </a:r>
            <a:r>
              <a:rPr lang="ru-RU" dirty="0" smtClean="0"/>
              <a:t>(2^2)·55</a:t>
            </a:r>
            <a:r>
              <a:rPr lang="ru-RU" dirty="0"/>
              <a:t>, таким образом s = 2 и r = 55. </a:t>
            </a:r>
            <a:endParaRPr lang="ru-RU" dirty="0" smtClean="0"/>
          </a:p>
          <a:p>
            <a:pPr lvl="2"/>
            <a:r>
              <a:rPr lang="ru-RU" dirty="0" smtClean="0"/>
              <a:t>Произвольно </a:t>
            </a:r>
            <a:r>
              <a:rPr lang="ru-RU" dirty="0"/>
              <a:t>выберем число a такое, что </a:t>
            </a:r>
            <a:r>
              <a:rPr lang="ru-RU" dirty="0" smtClean="0"/>
              <a:t>1 </a:t>
            </a:r>
            <a:r>
              <a:rPr lang="ru-RU" dirty="0"/>
              <a:t>&lt; a &lt; </a:t>
            </a:r>
            <a:r>
              <a:rPr lang="ru-RU" dirty="0" smtClean="0"/>
              <a:t>n-1, </a:t>
            </a:r>
            <a:r>
              <a:rPr lang="ru-RU" dirty="0"/>
              <a:t>допустим a = 174. Переходим к вычислениям:</a:t>
            </a:r>
          </a:p>
          <a:p>
            <a:endParaRPr lang="ru-RU" dirty="0"/>
          </a:p>
          <a:p>
            <a:pPr lvl="2"/>
            <a:r>
              <a:rPr lang="ru-RU" dirty="0"/>
              <a:t>Шаг 1. </a:t>
            </a:r>
            <a:r>
              <a:rPr lang="ru-RU" dirty="0" smtClean="0"/>
              <a:t>a</a:t>
            </a:r>
            <a:r>
              <a:rPr lang="ru-RU" dirty="0"/>
              <a:t>^((2^0)·r) </a:t>
            </a:r>
            <a:r>
              <a:rPr lang="ru-RU" dirty="0" err="1"/>
              <a:t>mod</a:t>
            </a:r>
            <a:r>
              <a:rPr lang="ru-RU" dirty="0"/>
              <a:t> n = 174^55 </a:t>
            </a:r>
            <a:r>
              <a:rPr lang="ru-RU" dirty="0" err="1"/>
              <a:t>mod</a:t>
            </a:r>
            <a:r>
              <a:rPr lang="ru-RU" dirty="0"/>
              <a:t> 221 = 47 ≠ 1, или n − 1</a:t>
            </a:r>
          </a:p>
          <a:p>
            <a:pPr lvl="2"/>
            <a:r>
              <a:rPr lang="ru-RU" dirty="0"/>
              <a:t>Шаг </a:t>
            </a:r>
            <a:r>
              <a:rPr lang="ru-RU" dirty="0" smtClean="0"/>
              <a:t>2. a</a:t>
            </a:r>
            <a:r>
              <a:rPr lang="ru-RU" dirty="0"/>
              <a:t>^((2^1)·r) </a:t>
            </a:r>
            <a:r>
              <a:rPr lang="ru-RU" dirty="0" err="1"/>
              <a:t>mod</a:t>
            </a:r>
            <a:r>
              <a:rPr lang="ru-RU" dirty="0"/>
              <a:t> n = 174^110 </a:t>
            </a:r>
            <a:r>
              <a:rPr lang="ru-RU" dirty="0" err="1"/>
              <a:t>mod</a:t>
            </a:r>
            <a:r>
              <a:rPr lang="ru-RU" dirty="0"/>
              <a:t> 221 = 220 = n − 1.</a:t>
            </a:r>
          </a:p>
          <a:p>
            <a:pPr lvl="2"/>
            <a:r>
              <a:rPr lang="ru-RU" dirty="0"/>
              <a:t>Так как 220 ≡ −1 </a:t>
            </a:r>
            <a:r>
              <a:rPr lang="ru-RU" dirty="0" err="1"/>
              <a:t>mod</a:t>
            </a:r>
            <a:r>
              <a:rPr lang="ru-RU" dirty="0"/>
              <a:t> n, число 221 или простое, или 174 — ложный свидетель простоты числа 221. </a:t>
            </a:r>
          </a:p>
          <a:p>
            <a:endParaRPr lang="ru-RU" dirty="0" smtClean="0"/>
          </a:p>
          <a:p>
            <a:pPr lvl="2"/>
            <a:r>
              <a:rPr lang="ru-RU" dirty="0" smtClean="0"/>
              <a:t>Возьмём </a:t>
            </a:r>
            <a:r>
              <a:rPr lang="ru-RU" dirty="0"/>
              <a:t>другое произвольное </a:t>
            </a:r>
            <a:r>
              <a:rPr lang="ru-RU" dirty="0" smtClean="0"/>
              <a:t>«a», </a:t>
            </a:r>
            <a:r>
              <a:rPr lang="ru-RU" dirty="0"/>
              <a:t>на этот раз выбрав a = 137:</a:t>
            </a:r>
          </a:p>
          <a:p>
            <a:endParaRPr lang="ru-RU" dirty="0"/>
          </a:p>
          <a:p>
            <a:pPr lvl="2"/>
            <a:r>
              <a:rPr lang="ru-RU" dirty="0" smtClean="0"/>
              <a:t>Шаг 1. a</a:t>
            </a:r>
            <a:r>
              <a:rPr lang="ru-RU" dirty="0"/>
              <a:t>^((2^0)·r) </a:t>
            </a:r>
            <a:r>
              <a:rPr lang="ru-RU" dirty="0" err="1"/>
              <a:t>mod</a:t>
            </a:r>
            <a:r>
              <a:rPr lang="ru-RU" dirty="0"/>
              <a:t> n = 137^55 </a:t>
            </a:r>
            <a:r>
              <a:rPr lang="ru-RU" dirty="0" err="1"/>
              <a:t>mod</a:t>
            </a:r>
            <a:r>
              <a:rPr lang="ru-RU" dirty="0"/>
              <a:t> 221 = 188 ≠ 1, n − 1</a:t>
            </a:r>
          </a:p>
          <a:p>
            <a:pPr lvl="2"/>
            <a:r>
              <a:rPr lang="ru-RU" dirty="0" smtClean="0"/>
              <a:t>Шаг 2. a</a:t>
            </a:r>
            <a:r>
              <a:rPr lang="ru-RU" dirty="0"/>
              <a:t>^((2^1)·r) </a:t>
            </a:r>
            <a:r>
              <a:rPr lang="ru-RU" dirty="0" err="1"/>
              <a:t>mod</a:t>
            </a:r>
            <a:r>
              <a:rPr lang="ru-RU" dirty="0"/>
              <a:t> n = 137^110 </a:t>
            </a:r>
            <a:r>
              <a:rPr lang="ru-RU" dirty="0" err="1"/>
              <a:t>mod</a:t>
            </a:r>
            <a:r>
              <a:rPr lang="ru-RU" dirty="0"/>
              <a:t> 221 = 205 ≠ n − 1</a:t>
            </a:r>
            <a:r>
              <a:rPr lang="ru-RU" dirty="0" smtClean="0"/>
              <a:t>.</a:t>
            </a:r>
          </a:p>
          <a:p>
            <a:pPr lvl="2"/>
            <a:r>
              <a:rPr lang="ru-RU" dirty="0" smtClean="0"/>
              <a:t>Т.е. 221 – составное.</a:t>
            </a:r>
          </a:p>
          <a:p>
            <a:pPr marL="594360" lvl="2" indent="0">
              <a:buNone/>
            </a:pPr>
            <a:endParaRPr lang="ru-RU" dirty="0"/>
          </a:p>
          <a:p>
            <a:pPr lvl="2"/>
            <a:r>
              <a:rPr lang="ru-RU" dirty="0"/>
              <a:t>Так как 137 свидетель того, что 221 составное, число 174 на самом деле было ложным свидетелем простоты.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930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Сильно </a:t>
            </a:r>
            <a:r>
              <a:rPr lang="ru-RU" sz="3200" dirty="0" err="1" smtClean="0"/>
              <a:t>псевдопростое</a:t>
            </a:r>
            <a:r>
              <a:rPr lang="ru-RU" sz="3200" dirty="0" smtClean="0"/>
              <a:t> является </a:t>
            </a:r>
            <a:r>
              <a:rPr lang="ru-RU" sz="3200" dirty="0" err="1" smtClean="0"/>
              <a:t>псевдопростым</a:t>
            </a:r>
            <a:r>
              <a:rPr lang="ru-RU" sz="3200" dirty="0" smtClean="0"/>
              <a:t> </a:t>
            </a:r>
            <a:r>
              <a:rPr lang="ru-RU" sz="3200" dirty="0"/>
              <a:t>Ферма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FA9BD4-F342-4011-9209-19C703958663}" type="datetime1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9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Cambria" panose="02040503050406030204" pitchFamily="18" charset="0"/>
              </a:rPr>
              <a:t>Пример. </a:t>
            </a:r>
            <a:r>
              <a:rPr lang="en-US" dirty="0">
                <a:latin typeface="Cambria" panose="02040503050406030204" pitchFamily="18" charset="0"/>
              </a:rPr>
              <a:t>n=221, a=174</a:t>
            </a:r>
            <a:r>
              <a:rPr lang="en-US" dirty="0" smtClean="0">
                <a:latin typeface="Cambria" panose="02040503050406030204" pitchFamily="18" charset="0"/>
              </a:rPr>
              <a:t>.</a:t>
            </a:r>
            <a:r>
              <a:rPr lang="ru-RU" dirty="0" smtClean="0">
                <a:latin typeface="Cambria" panose="02040503050406030204" pitchFamily="18" charset="0"/>
              </a:rPr>
              <a:t> </a:t>
            </a:r>
          </a:p>
          <a:p>
            <a:r>
              <a:rPr lang="ru-RU" dirty="0" smtClean="0">
                <a:latin typeface="Cambria" panose="02040503050406030204" pitchFamily="18" charset="0"/>
              </a:rPr>
              <a:t>(проверяли, что 221 сильно </a:t>
            </a:r>
            <a:r>
              <a:rPr lang="ru-RU" dirty="0" err="1" smtClean="0">
                <a:latin typeface="Cambria" panose="02040503050406030204" pitchFamily="18" charset="0"/>
              </a:rPr>
              <a:t>псевдопростое</a:t>
            </a:r>
            <a:r>
              <a:rPr lang="ru-RU" dirty="0" smtClean="0">
                <a:latin typeface="Cambria" panose="02040503050406030204" pitchFamily="18" charset="0"/>
              </a:rPr>
              <a:t> по основанию 174 – см. предыдущий слайд)</a:t>
            </a:r>
          </a:p>
          <a:p>
            <a:endParaRPr lang="ru-RU" dirty="0">
              <a:latin typeface="Cambria" panose="02040503050406030204" pitchFamily="18" charset="0"/>
            </a:endParaRPr>
          </a:p>
          <a:p>
            <a:r>
              <a:rPr lang="ru-RU" dirty="0" smtClean="0">
                <a:latin typeface="Cambria" panose="02040503050406030204" pitchFamily="18" charset="0"/>
              </a:rPr>
              <a:t>Проверяем соотношение из м. теоремы Ферма: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a</a:t>
            </a:r>
            <a:r>
              <a:rPr lang="en-US" dirty="0">
                <a:latin typeface="Cambria" panose="02040503050406030204" pitchFamily="18" charset="0"/>
              </a:rPr>
              <a:t>^(n-1) mod n= 174^220 mod 221 = 1. (</a:t>
            </a:r>
            <a:r>
              <a:rPr lang="ru-RU" dirty="0">
                <a:latin typeface="Cambria" panose="02040503050406030204" pitchFamily="18" charset="0"/>
              </a:rPr>
              <a:t>т.е. выполняется равенство м. теоремы Ферма)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162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225</TotalTime>
  <Words>1103</Words>
  <Application>Microsoft Office PowerPoint</Application>
  <PresentationFormat>Custom</PresentationFormat>
  <Paragraphs>179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 Элементы теории чисел</vt:lpstr>
      <vt:lpstr>Тест Миллера — Рабина </vt:lpstr>
      <vt:lpstr>Тест Рабина-Миллера </vt:lpstr>
      <vt:lpstr>Тест Рабина-Миллера</vt:lpstr>
      <vt:lpstr>Тест Рабина-Миллера</vt:lpstr>
      <vt:lpstr>Теорема Рабина и Сильно псевдопростые числа </vt:lpstr>
      <vt:lpstr>Тестирование простоты. </vt:lpstr>
      <vt:lpstr>Пример: </vt:lpstr>
      <vt:lpstr>Сильно псевдопростое является псевдопростым Ферма</vt:lpstr>
      <vt:lpstr>Китайская теорема об остатках.</vt:lpstr>
      <vt:lpstr>Китайская теорема об остатках.</vt:lpstr>
      <vt:lpstr>Китайская теорема об остатках.</vt:lpstr>
      <vt:lpstr>Китайская теорема об остатках</vt:lpstr>
      <vt:lpstr>Китайская теорема об остатках</vt:lpstr>
      <vt:lpstr>Китайская теорема об остатках</vt:lpstr>
      <vt:lpstr>Китайская теорема об остатках</vt:lpstr>
      <vt:lpstr>Китайская теорема об остатках</vt:lpstr>
      <vt:lpstr>Китайская теорема об остатках</vt:lpstr>
      <vt:lpstr>Китайская теорема об остатках</vt:lpstr>
      <vt:lpstr>Китайская теорема об остатках</vt:lpstr>
      <vt:lpstr>Китайская теорема об остатках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теории чисел</dc:title>
  <dc:creator>Malvina</dc:creator>
  <cp:lastModifiedBy>Malvina</cp:lastModifiedBy>
  <cp:revision>25</cp:revision>
  <dcterms:modified xsi:type="dcterms:W3CDTF">2018-05-05T06:12:03Z</dcterms:modified>
</cp:coreProperties>
</file>