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3" r:id="rId11"/>
    <p:sldId id="294" r:id="rId12"/>
    <p:sldId id="295" r:id="rId13"/>
    <p:sldId id="296" r:id="rId14"/>
    <p:sldId id="297" r:id="rId15"/>
    <p:sldId id="298" r:id="rId16"/>
    <p:sldId id="306" r:id="rId17"/>
    <p:sldId id="309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</p:sldIdLst>
  <p:sldSz cx="12192000" cy="6858000"/>
  <p:notesSz cx="6858000" cy="12192000"/>
  <p:defaultTextStyle>
    <a:defPPr>
      <a:defRPr/>
    </a:defPPr>
    <a:lvl1pPr marL="0" algn="l">
      <a:defRPr sz="1800">
        <a:solidFill>
          <a:schemeClr val="tx1"/>
        </a:solidFill>
        <a:latin typeface="+mn-lt"/>
        <a:ea typeface="+mn-ea"/>
      </a:defRPr>
    </a:lvl1pPr>
    <a:lvl2pPr marL="457200" algn="l">
      <a:defRPr sz="1800">
        <a:solidFill>
          <a:schemeClr val="tx1"/>
        </a:solidFill>
        <a:latin typeface="+mn-lt"/>
        <a:ea typeface="+mn-ea"/>
      </a:defRPr>
    </a:lvl2pPr>
    <a:lvl3pPr marL="914400" algn="l">
      <a:defRPr sz="1800">
        <a:solidFill>
          <a:schemeClr val="tx1"/>
        </a:solidFill>
        <a:latin typeface="+mn-lt"/>
        <a:ea typeface="+mn-ea"/>
      </a:defRPr>
    </a:lvl3pPr>
    <a:lvl4pPr marL="1371600" algn="l">
      <a:defRPr sz="1800">
        <a:solidFill>
          <a:schemeClr val="tx1"/>
        </a:solidFill>
        <a:latin typeface="+mn-lt"/>
        <a:ea typeface="+mn-ea"/>
      </a:defRPr>
    </a:lvl4pPr>
    <a:lvl5pPr marL="1828800" algn="l">
      <a:defRPr sz="1800">
        <a:solidFill>
          <a:schemeClr val="tx1"/>
        </a:solidFill>
        <a:latin typeface="+mn-lt"/>
        <a:ea typeface="+mn-ea"/>
      </a:defRPr>
    </a:lvl5pPr>
    <a:lvl6pPr marL="2286000" algn="l">
      <a:defRPr sz="1800">
        <a:solidFill>
          <a:schemeClr val="tx1"/>
        </a:solidFill>
        <a:latin typeface="+mn-lt"/>
        <a:ea typeface="+mn-ea"/>
      </a:defRPr>
    </a:lvl6pPr>
    <a:lvl7pPr marL="2743200" algn="l">
      <a:defRPr sz="1800">
        <a:solidFill>
          <a:schemeClr val="tx1"/>
        </a:solidFill>
        <a:latin typeface="+mn-lt"/>
        <a:ea typeface="+mn-ea"/>
      </a:defRPr>
    </a:lvl7pPr>
    <a:lvl8pPr marL="3200400" algn="l">
      <a:defRPr sz="1800">
        <a:solidFill>
          <a:schemeClr val="tx1"/>
        </a:solidFill>
        <a:latin typeface="+mn-lt"/>
        <a:ea typeface="+mn-ea"/>
      </a:defRPr>
    </a:lvl8pPr>
    <a:lvl9pPr marL="3657600" algn="l">
      <a:defRPr sz="1800">
        <a:solidFill>
          <a:schemeClr val="tx1"/>
        </a:solidFill>
        <a:latin typeface="+mn-lt"/>
        <a:ea typeface="+mn-e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/>
        </p:spPr>
        <p:txBody>
          <a:bodyPr/>
          <a:lstStyle>
            <a:lvl1pPr algn="l">
              <a:defRPr sz="1200">
                <a:latin typeface="Arial" charset="0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0887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00" name="Notes Placeholder 999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00" name="Notes Placeholder 999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</a:p>
          <a:p>
            <a:pPr lvl="1">
              <a:defRPr/>
            </a:pPr>
            <a:r>
              <a:rPr/>
              <a:t>Second level</a:t>
            </a:r>
          </a:p>
          <a:p>
            <a:pPr lvl="2">
              <a:defRPr/>
            </a:pPr>
            <a:r>
              <a:rPr/>
              <a:t>Third level</a:t>
            </a:r>
          </a:p>
          <a:p>
            <a:pPr lvl="3">
              <a:defRPr/>
            </a:pPr>
            <a:r>
              <a:rPr/>
              <a:t>Fourth level</a:t>
            </a:r>
          </a:p>
          <a:p>
            <a:pPr lvl="4">
              <a:defRPr/>
            </a:pPr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pPr>
                <a:defRPr/>
              </a:pPr>
              <a:t>16.02.2019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  <a:p>
            <a:pPr>
              <a:defRPr/>
            </a:pPr>
            <a:r>
              <a:rPr b="0" i="0" u="none" dirty="0" err="1">
                <a:latin typeface="Times New Roman"/>
                <a:ea typeface="Times New Roman"/>
              </a:rPr>
              <a:t>Элементы</a:t>
            </a:r>
            <a:r>
              <a:rPr b="0" i="0" u="none" dirty="0">
                <a:latin typeface="Times New Roman"/>
                <a:ea typeface="Times New Roman"/>
              </a:rPr>
              <a:t> </a:t>
            </a:r>
            <a:r>
              <a:rPr b="0" i="0" u="none" dirty="0" err="1">
                <a:latin typeface="Times New Roman"/>
                <a:ea typeface="Times New Roman"/>
              </a:rPr>
              <a:t>теории</a:t>
            </a:r>
            <a:r>
              <a:rPr b="0" i="0" u="none" dirty="0">
                <a:latin typeface="Times New Roman"/>
                <a:ea typeface="Times New Roman"/>
              </a:rPr>
              <a:t> </a:t>
            </a:r>
            <a:r>
              <a:rPr b="0" i="0" u="none" dirty="0" err="1">
                <a:latin typeface="Times New Roman"/>
                <a:ea typeface="Times New Roman"/>
              </a:rPr>
              <a:t>чисел</a:t>
            </a:r>
            <a:endParaRPr b="0" i="0" u="none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Инверсии. Мультипликативная инверсия.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958188-BDF5-4A06-BF39-5140E4B281C1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Примеры </a:t>
            </a:r>
            <a:r>
              <a:rPr lang="ru-RU" dirty="0"/>
              <a:t>1. Найти мультипликативную инверсию 8 в Z</a:t>
            </a:r>
            <a:r>
              <a:rPr lang="ru-RU" baseline="-25000" dirty="0"/>
              <a:t>10</a:t>
            </a:r>
            <a:r>
              <a:rPr lang="ru-RU" dirty="0"/>
              <a:t>: Мультипликативная инверсия не существует, потому что НОД(10,8)≠1. Т.е. мы не можем найти число между 0 и 9, такое, что при умножении на 8 результат сравним с 1 по </a:t>
            </a:r>
            <a:r>
              <a:rPr lang="ru-RU" dirty="0" err="1"/>
              <a:t>mod</a:t>
            </a:r>
            <a:r>
              <a:rPr lang="ru-RU" dirty="0"/>
              <a:t> 10. </a:t>
            </a:r>
            <a:r>
              <a:rPr lang="ru-RU" dirty="0" smtClean="0"/>
              <a:t>2.</a:t>
            </a:r>
          </a:p>
          <a:p>
            <a:r>
              <a:rPr lang="ru-RU" dirty="0" smtClean="0"/>
              <a:t>Найти </a:t>
            </a:r>
            <a:r>
              <a:rPr lang="ru-RU" dirty="0"/>
              <a:t>все мультипликативные инверсии в </a:t>
            </a:r>
            <a:r>
              <a:rPr lang="ru-RU" dirty="0" smtClean="0"/>
              <a:t>Z</a:t>
            </a:r>
            <a:r>
              <a:rPr lang="ru-RU" baseline="-25000" dirty="0" smtClean="0"/>
              <a:t>10</a:t>
            </a:r>
            <a:r>
              <a:rPr lang="ru-RU" dirty="0" smtClean="0"/>
              <a:t> </a:t>
            </a:r>
            <a:r>
              <a:rPr lang="ru-RU" dirty="0"/>
              <a:t>: </a:t>
            </a:r>
            <a:r>
              <a:rPr lang="ru-RU" dirty="0" smtClean="0"/>
              <a:t>(</a:t>
            </a:r>
            <a:r>
              <a:rPr lang="ru-RU" dirty="0"/>
              <a:t>1, 1), (3, 7) и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9, 9). Числа 0, 2, 4, 5, 6 и 8 не имеют мультипликативной инверсии, т.к. для них НОД(_,10) ≠1. 3. </a:t>
            </a:r>
            <a:endParaRPr lang="ru-RU" dirty="0" smtClean="0"/>
          </a:p>
          <a:p>
            <a:r>
              <a:rPr lang="ru-RU" dirty="0" smtClean="0"/>
              <a:t>Найти </a:t>
            </a:r>
            <a:r>
              <a:rPr lang="ru-RU" dirty="0"/>
              <a:t>все мультипликативные инверсии в Z</a:t>
            </a:r>
            <a:r>
              <a:rPr lang="ru-RU" baseline="-25000" dirty="0"/>
              <a:t>11</a:t>
            </a:r>
            <a:r>
              <a:rPr lang="ru-RU" dirty="0"/>
              <a:t>: Имеем семь пар: (1, 1), (2, 6), (3, 4), (5, 9), (7, 8), (9, 9) и (10, 10). При переходе от Z10 к Z11 число пар увеличивается. При Z11 НОД (11, a) = 1 (взаимно просто) для всех значений a, кроме 0. Это означает, что все целые числа от 1 до 10 имеют мультипликативные инверсии.</a:t>
            </a:r>
          </a:p>
        </p:txBody>
      </p:sp>
    </p:spTree>
    <p:extLst>
      <p:ext uri="{BB962C8B-B14F-4D97-AF65-F5344CB8AC3E}">
        <p14:creationId xmlns:p14="http://schemas.microsoft.com/office/powerpoint/2010/main" val="170806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Множества </a:t>
            </a:r>
            <a:r>
              <a:rPr lang="ru-RU" dirty="0" err="1" smtClean="0"/>
              <a:t>Zn</a:t>
            </a:r>
            <a:r>
              <a:rPr lang="ru-RU" dirty="0" smtClean="0"/>
              <a:t> и </a:t>
            </a:r>
            <a:r>
              <a:rPr lang="ru-RU" dirty="0" err="1" smtClean="0"/>
              <a:t>Zn</a:t>
            </a:r>
            <a:r>
              <a:rPr lang="ru-RU" dirty="0" smtClean="0"/>
              <a:t>*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70942-098C-4852-9B56-33DED2E2F97E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Zn</a:t>
            </a:r>
            <a:r>
              <a:rPr lang="ru-RU" dirty="0"/>
              <a:t>* - множество элементов </a:t>
            </a:r>
            <a:r>
              <a:rPr lang="ru-RU" dirty="0" err="1"/>
              <a:t>Zn</a:t>
            </a:r>
            <a:r>
              <a:rPr lang="ru-RU" dirty="0"/>
              <a:t>, имеющих мультипликативную инверсию 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p – простое число, то </a:t>
            </a:r>
            <a:r>
              <a:rPr lang="ru-RU" dirty="0" err="1"/>
              <a:t>Zn</a:t>
            </a:r>
            <a:r>
              <a:rPr lang="ru-RU" dirty="0"/>
              <a:t> = </a:t>
            </a:r>
            <a:r>
              <a:rPr lang="ru-RU" dirty="0" err="1"/>
              <a:t>Zn</a:t>
            </a:r>
            <a:r>
              <a:rPr lang="ru-RU" dirty="0"/>
              <a:t>*\{0}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5588" y="2495550"/>
            <a:ext cx="66008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932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Сравнения первой степени.</a:t>
            </a:r>
            <a:br>
              <a:rPr lang="ru-RU" dirty="0" smtClean="0"/>
            </a:br>
            <a:r>
              <a:rPr lang="ru-RU" dirty="0" smtClean="0"/>
              <a:t>Поиск решения уравнений вида </a:t>
            </a:r>
            <a:r>
              <a:rPr lang="ru-RU" dirty="0" err="1" smtClean="0"/>
              <a:t>ax</a:t>
            </a:r>
            <a:r>
              <a:rPr lang="ru-RU" dirty="0" smtClean="0"/>
              <a:t> ≡ </a:t>
            </a:r>
            <a:r>
              <a:rPr lang="ru-RU" dirty="0" err="1" smtClean="0"/>
              <a:t>b</a:t>
            </a:r>
            <a:r>
              <a:rPr lang="ru-RU" dirty="0" smtClean="0"/>
              <a:t> (</a:t>
            </a:r>
            <a:r>
              <a:rPr lang="ru-RU" dirty="0" err="1" smtClean="0"/>
              <a:t>mod</a:t>
            </a:r>
            <a:r>
              <a:rPr lang="ru-RU" dirty="0" smtClean="0"/>
              <a:t> </a:t>
            </a:r>
            <a:r>
              <a:rPr lang="ru-RU" dirty="0" err="1" smtClean="0"/>
              <a:t>m</a:t>
            </a:r>
            <a:r>
              <a:rPr lang="ru-RU" dirty="0" smtClean="0"/>
              <a:t>) 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75E9B-51EB-4F43-B266-269635E9256C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Решение </a:t>
            </a:r>
            <a:r>
              <a:rPr lang="ru-RU" dirty="0"/>
              <a:t>такого сравнения начинается с вычисления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НОД(</a:t>
            </a:r>
            <a:r>
              <a:rPr lang="ru-RU" dirty="0" err="1" smtClean="0"/>
              <a:t>a</a:t>
            </a:r>
            <a:r>
              <a:rPr lang="ru-RU" dirty="0"/>
              <a:t>, m)=d. 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возможны 2 случая: </a:t>
            </a:r>
            <a:endParaRPr lang="ru-RU" dirty="0" smtClean="0"/>
          </a:p>
          <a:p>
            <a:pPr lvl="1"/>
            <a:r>
              <a:rPr lang="ru-RU" dirty="0" smtClean="0"/>
              <a:t>Если </a:t>
            </a:r>
            <a:r>
              <a:rPr lang="ru-RU" dirty="0"/>
              <a:t>b не кратно d, то у сравнения нет решений. </a:t>
            </a:r>
            <a:endParaRPr lang="ru-RU" dirty="0" smtClean="0"/>
          </a:p>
          <a:p>
            <a:pPr lvl="1"/>
            <a:r>
              <a:rPr lang="ru-RU" dirty="0" smtClean="0"/>
              <a:t>Если </a:t>
            </a:r>
            <a:r>
              <a:rPr lang="ru-RU" dirty="0"/>
              <a:t>b кратно d, то у сравнения существует единственное решение по модулю m / d, или, что то же самое, , или, что то же самое, d решений по модулю решений по модулю m. </a:t>
            </a:r>
            <a:endParaRPr lang="ru-RU" dirty="0" smtClean="0"/>
          </a:p>
          <a:p>
            <a:pPr lvl="1"/>
            <a:r>
              <a:rPr lang="ru-RU" dirty="0" smtClean="0"/>
              <a:t>В </a:t>
            </a:r>
            <a:r>
              <a:rPr lang="ru-RU" dirty="0"/>
              <a:t>этом случае в результате сокращения исходного сравнения на d получается сравнение: </a:t>
            </a:r>
            <a:r>
              <a:rPr lang="ru-RU" dirty="0" smtClean="0"/>
              <a:t>a1 * b1 ≡ 1(</a:t>
            </a:r>
            <a:r>
              <a:rPr lang="ru-RU" dirty="0" err="1" smtClean="0"/>
              <a:t>mod</a:t>
            </a:r>
            <a:r>
              <a:rPr lang="ru-RU" dirty="0" smtClean="0"/>
              <a:t> </a:t>
            </a:r>
            <a:r>
              <a:rPr lang="en-US" dirty="0" smtClean="0"/>
              <a:t>m1</a:t>
            </a:r>
            <a:r>
              <a:rPr lang="ru-RU" dirty="0" smtClean="0"/>
              <a:t>)</a:t>
            </a:r>
            <a:r>
              <a:rPr lang="en-US" dirty="0" smtClean="0"/>
              <a:t>,</a:t>
            </a:r>
            <a:r>
              <a:rPr lang="ru-RU" dirty="0" smtClean="0"/>
              <a:t> где </a:t>
            </a:r>
            <a:r>
              <a:rPr lang="ru-RU" dirty="0"/>
              <a:t>a1 = a / d, b1 = b / d 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m1 </a:t>
            </a:r>
            <a:r>
              <a:rPr lang="ru-RU" dirty="0"/>
              <a:t>= m / d являются целыми числами, причем a1 и m1 взаимно просты. Поэтому число a1 можно обратить по модулю m1, то есть найти такое число c, что </a:t>
            </a:r>
            <a:r>
              <a:rPr lang="en-US" dirty="0" smtClean="0"/>
              <a:t>c*</a:t>
            </a:r>
            <a:r>
              <a:rPr lang="ru-RU" dirty="0" smtClean="0"/>
              <a:t>a1 ≡ 1(</a:t>
            </a:r>
            <a:r>
              <a:rPr lang="ru-RU" dirty="0" err="1" smtClean="0"/>
              <a:t>mod</a:t>
            </a:r>
            <a:r>
              <a:rPr lang="ru-RU" dirty="0" smtClean="0"/>
              <a:t> </a:t>
            </a:r>
            <a:r>
              <a:rPr lang="en-US" dirty="0" smtClean="0"/>
              <a:t>m1</a:t>
            </a:r>
            <a:r>
              <a:rPr lang="ru-RU" dirty="0" smtClean="0"/>
              <a:t>)(</a:t>
            </a:r>
            <a:r>
              <a:rPr lang="ru-RU" dirty="0"/>
              <a:t>другими словами, </a:t>
            </a:r>
            <a:r>
              <a:rPr lang="en-US" dirty="0" smtClean="0"/>
              <a:t>c</a:t>
            </a:r>
            <a:r>
              <a:rPr lang="ru-RU" dirty="0" smtClean="0"/>
              <a:t> ≡ </a:t>
            </a:r>
            <a:r>
              <a:rPr lang="en-US" dirty="0" smtClean="0"/>
              <a:t>a</a:t>
            </a:r>
            <a:r>
              <a:rPr lang="ru-RU" dirty="0" smtClean="0"/>
              <a:t>1</a:t>
            </a:r>
            <a:r>
              <a:rPr lang="en-US" dirty="0" smtClean="0"/>
              <a:t>^(-1)</a:t>
            </a:r>
            <a:r>
              <a:rPr lang="ru-RU" dirty="0" smtClean="0"/>
              <a:t>(</a:t>
            </a:r>
            <a:r>
              <a:rPr lang="ru-RU" dirty="0" err="1" smtClean="0"/>
              <a:t>mod</a:t>
            </a:r>
            <a:r>
              <a:rPr lang="ru-RU" dirty="0" smtClean="0"/>
              <a:t> </a:t>
            </a:r>
            <a:r>
              <a:rPr lang="en-US" dirty="0" smtClean="0"/>
              <a:t>m1</a:t>
            </a:r>
            <a:r>
              <a:rPr lang="ru-RU" dirty="0" smtClean="0"/>
              <a:t>)(). </a:t>
            </a:r>
            <a:endParaRPr lang="en-US" dirty="0" smtClean="0"/>
          </a:p>
          <a:p>
            <a:pPr lvl="1"/>
            <a:r>
              <a:rPr lang="ru-RU" dirty="0" smtClean="0"/>
              <a:t>Теперь </a:t>
            </a:r>
            <a:r>
              <a:rPr lang="ru-RU" dirty="0"/>
              <a:t>решение находится умножением полученного сравнения на </a:t>
            </a:r>
            <a:r>
              <a:rPr lang="ru-RU" dirty="0" smtClean="0"/>
              <a:t>c:</a:t>
            </a:r>
            <a:endParaRPr lang="en-US" dirty="0" smtClean="0"/>
          </a:p>
          <a:p>
            <a:pPr lvl="2"/>
            <a:r>
              <a:rPr lang="en-US" dirty="0" smtClean="0"/>
              <a:t>X</a:t>
            </a:r>
            <a:r>
              <a:rPr lang="ru-RU" dirty="0" smtClean="0"/>
              <a:t>≡ </a:t>
            </a:r>
            <a:r>
              <a:rPr lang="en-US" dirty="0" smtClean="0"/>
              <a:t>c*</a:t>
            </a:r>
            <a:r>
              <a:rPr lang="ru-RU" dirty="0" smtClean="0"/>
              <a:t>a1</a:t>
            </a:r>
            <a:r>
              <a:rPr lang="en-US" dirty="0" smtClean="0"/>
              <a:t>x</a:t>
            </a:r>
            <a:r>
              <a:rPr lang="ru-RU" dirty="0" smtClean="0"/>
              <a:t> ≡ </a:t>
            </a:r>
            <a:r>
              <a:rPr lang="en-US" dirty="0" smtClean="0"/>
              <a:t>cb1</a:t>
            </a:r>
            <a:r>
              <a:rPr lang="ru-RU" dirty="0" smtClean="0"/>
              <a:t> ≡ </a:t>
            </a:r>
            <a:r>
              <a:rPr lang="en-US" dirty="0" smtClean="0"/>
              <a:t>a</a:t>
            </a:r>
            <a:r>
              <a:rPr lang="ru-RU" dirty="0" smtClean="0"/>
              <a:t>1</a:t>
            </a:r>
            <a:r>
              <a:rPr lang="en-US" dirty="0" smtClean="0"/>
              <a:t>^(-1)b1</a:t>
            </a:r>
            <a:r>
              <a:rPr lang="ru-RU" dirty="0" smtClean="0"/>
              <a:t>(</a:t>
            </a:r>
            <a:r>
              <a:rPr lang="ru-RU" dirty="0" err="1" smtClean="0"/>
              <a:t>mod</a:t>
            </a:r>
            <a:r>
              <a:rPr lang="ru-RU" dirty="0" smtClean="0"/>
              <a:t> </a:t>
            </a:r>
            <a:r>
              <a:rPr lang="en-US" dirty="0" smtClean="0"/>
              <a:t>m1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2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</a:t>
            </a:r>
            <a:r>
              <a:rPr lang="en-US" dirty="0" smtClean="0"/>
              <a:t>4x=26 mod 22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3DC1D3-BABA-4016-AFF1-117F992BE02C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НОД(4</a:t>
            </a:r>
            <a:r>
              <a:rPr lang="ru-RU" dirty="0"/>
              <a:t>, 22) = 2. </a:t>
            </a:r>
            <a:endParaRPr lang="en-US" dirty="0" smtClean="0"/>
          </a:p>
          <a:p>
            <a:r>
              <a:rPr lang="ru-RU" dirty="0" smtClean="0"/>
              <a:t>Т.е</a:t>
            </a:r>
            <a:r>
              <a:rPr lang="ru-RU" dirty="0"/>
              <a:t>. существуют 2 решения по </a:t>
            </a:r>
            <a:r>
              <a:rPr lang="en-US" dirty="0"/>
              <a:t>mod 22  </a:t>
            </a:r>
            <a:endParaRPr lang="en-US" dirty="0" smtClean="0"/>
          </a:p>
          <a:p>
            <a:r>
              <a:rPr lang="ru-RU" dirty="0" smtClean="0"/>
              <a:t>Упростим</a:t>
            </a:r>
            <a:r>
              <a:rPr lang="ru-RU" dirty="0"/>
              <a:t>. 4</a:t>
            </a:r>
            <a:r>
              <a:rPr lang="en-US" dirty="0"/>
              <a:t>x ≡ 4 (mod 22); 2x ≡ 2 (mod 11).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Или </a:t>
            </a:r>
            <a:r>
              <a:rPr lang="en-US" dirty="0"/>
              <a:t>a1x ≡ b1 (mod m1); x ≡ </a:t>
            </a:r>
            <a:r>
              <a:rPr lang="en-US" dirty="0" smtClean="0"/>
              <a:t>a1^(-1)b1 </a:t>
            </a:r>
            <a:r>
              <a:rPr lang="en-US" dirty="0"/>
              <a:t>(mod m1)  </a:t>
            </a:r>
            <a:endParaRPr lang="en-US" dirty="0" smtClean="0"/>
          </a:p>
          <a:p>
            <a:r>
              <a:rPr lang="ru-RU" dirty="0" smtClean="0"/>
              <a:t>Находим </a:t>
            </a:r>
            <a:r>
              <a:rPr lang="ru-RU" dirty="0" err="1"/>
              <a:t>с=</a:t>
            </a:r>
            <a:r>
              <a:rPr lang="en-US" dirty="0" smtClean="0"/>
              <a:t>a1^(-1): </a:t>
            </a:r>
            <a:r>
              <a:rPr lang="en-US" dirty="0"/>
              <a:t>2</a:t>
            </a:r>
            <a:r>
              <a:rPr lang="ru-RU" dirty="0"/>
              <a:t>с ≡ 1 (</a:t>
            </a:r>
            <a:r>
              <a:rPr lang="en-US" dirty="0"/>
              <a:t>mod 11). c = 6  </a:t>
            </a:r>
            <a:endParaRPr lang="en-US" dirty="0" smtClean="0"/>
          </a:p>
          <a:p>
            <a:r>
              <a:rPr lang="en-US" dirty="0" smtClean="0"/>
              <a:t>x </a:t>
            </a:r>
            <a:r>
              <a:rPr lang="en-US" dirty="0"/>
              <a:t>≡ </a:t>
            </a:r>
            <a:r>
              <a:rPr lang="en-US" dirty="0" smtClean="0"/>
              <a:t>c*b1 </a:t>
            </a:r>
            <a:r>
              <a:rPr lang="en-US" dirty="0"/>
              <a:t>(mod m1) ≡ 12 (mod 11) ≡ 1 (mod 11)  </a:t>
            </a:r>
            <a:endParaRPr lang="en-US" dirty="0" smtClean="0"/>
          </a:p>
          <a:p>
            <a:r>
              <a:rPr lang="ru-RU" dirty="0" smtClean="0"/>
              <a:t>Т.е</a:t>
            </a:r>
            <a:r>
              <a:rPr lang="ru-RU" dirty="0"/>
              <a:t>. </a:t>
            </a:r>
            <a:r>
              <a:rPr lang="en-US" dirty="0"/>
              <a:t>x ≡ 1 (mod 22) </a:t>
            </a:r>
            <a:r>
              <a:rPr lang="ru-RU" dirty="0"/>
              <a:t>и </a:t>
            </a:r>
            <a:r>
              <a:rPr lang="en-US" dirty="0"/>
              <a:t>x ≡ 12 (mod 22)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8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0545C-331D-42D3-B832-9A3CDB6F71F7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Сравнения первой степени Поиск решения уравнения вида </a:t>
            </a:r>
            <a:r>
              <a:rPr lang="ru-RU" dirty="0" err="1"/>
              <a:t>ax</a:t>
            </a:r>
            <a:r>
              <a:rPr lang="ru-RU" dirty="0"/>
              <a:t> ≡ 1 (</a:t>
            </a:r>
            <a:r>
              <a:rPr lang="ru-RU" dirty="0" err="1"/>
              <a:t>mod</a:t>
            </a:r>
            <a:r>
              <a:rPr lang="ru-RU" dirty="0"/>
              <a:t> m)  Если , то можно использовать теорему Эйлера-Ферма:  Следует из 1 -го правила сокращения: Можно делить обе части сравнения на число, взаимно простое с модулем: если и НОД(</a:t>
            </a:r>
            <a:r>
              <a:rPr lang="ru-RU" dirty="0" err="1"/>
              <a:t>c,n</a:t>
            </a:r>
            <a:r>
              <a:rPr lang="ru-RU" dirty="0"/>
              <a:t>)=1, то И теоремы Эйлера: , при НОД(</a:t>
            </a:r>
            <a:r>
              <a:rPr lang="ru-RU" dirty="0" err="1"/>
              <a:t>a,m</a:t>
            </a:r>
            <a:r>
              <a:rPr lang="ru-RU" dirty="0"/>
              <a:t>)=1 Но это весьма трудоемкий способ</a:t>
            </a:r>
          </a:p>
        </p:txBody>
      </p:sp>
    </p:spTree>
    <p:extLst>
      <p:ext uri="{BB962C8B-B14F-4D97-AF65-F5344CB8AC3E}">
        <p14:creationId xmlns:p14="http://schemas.microsoft.com/office/powerpoint/2010/main" val="34878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27CEFC-3A2A-40D5-893E-9D341610F2E9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Сравнения первой степени Поиск решения уравнения вида </a:t>
            </a:r>
            <a:r>
              <a:rPr lang="ru-RU" dirty="0" err="1"/>
              <a:t>ax</a:t>
            </a:r>
            <a:r>
              <a:rPr lang="ru-RU" dirty="0"/>
              <a:t> ≡ 1 (</a:t>
            </a:r>
            <a:r>
              <a:rPr lang="ru-RU" dirty="0" err="1"/>
              <a:t>mod</a:t>
            </a:r>
            <a:r>
              <a:rPr lang="ru-RU" dirty="0"/>
              <a:t> m)  Проще использовать расширенный алгоритм Евклида: Расширенный алгоритм Евклида находит мультипликативные инверсии b в Z n, когда даны n и b и НОД (n, b) = 1. Мультипликативная инверсия b — это значение t, отображенное в Z n . </a:t>
            </a:r>
            <a:r>
              <a:rPr lang="ru-RU" dirty="0" err="1"/>
              <a:t>ns+tb</a:t>
            </a:r>
            <a:r>
              <a:rPr lang="ru-RU" dirty="0"/>
              <a:t> = 1, </a:t>
            </a:r>
            <a:r>
              <a:rPr lang="ru-RU" dirty="0" err="1"/>
              <a:t>tb</a:t>
            </a:r>
            <a:r>
              <a:rPr lang="ru-RU" dirty="0"/>
              <a:t> ≡ 1(</a:t>
            </a:r>
            <a:r>
              <a:rPr lang="ru-RU" dirty="0" err="1"/>
              <a:t>mod</a:t>
            </a:r>
            <a:r>
              <a:rPr lang="ru-RU" dirty="0"/>
              <a:t> n) ⇒ t = b-1 в </a:t>
            </a:r>
            <a:r>
              <a:rPr lang="ru-RU" dirty="0" err="1"/>
              <a:t>Zn</a:t>
            </a:r>
            <a:r>
              <a:rPr lang="ru-RU" dirty="0"/>
              <a:t>(!!!)</a:t>
            </a:r>
          </a:p>
        </p:txBody>
      </p:sp>
    </p:spTree>
    <p:extLst>
      <p:ext uri="{BB962C8B-B14F-4D97-AF65-F5344CB8AC3E}">
        <p14:creationId xmlns:p14="http://schemas.microsoft.com/office/powerpoint/2010/main" val="18587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A54C3-E9FB-4598-A350-E5B0583156AD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Сравнения первой степени Поиск решения уравнения вида </a:t>
            </a:r>
            <a:r>
              <a:rPr lang="ru-RU" dirty="0" err="1"/>
              <a:t>ax</a:t>
            </a:r>
            <a:r>
              <a:rPr lang="ru-RU" dirty="0"/>
              <a:t> ≡ 1 (</a:t>
            </a:r>
            <a:r>
              <a:rPr lang="ru-RU" dirty="0" err="1"/>
              <a:t>mod</a:t>
            </a:r>
            <a:r>
              <a:rPr lang="ru-RU" dirty="0"/>
              <a:t> m)  От </a:t>
            </a:r>
            <a:r>
              <a:rPr lang="ru-RU" dirty="0" err="1"/>
              <a:t>ax</a:t>
            </a:r>
            <a:r>
              <a:rPr lang="ru-RU" dirty="0"/>
              <a:t> ≡ 1 (</a:t>
            </a:r>
            <a:r>
              <a:rPr lang="ru-RU" dirty="0" err="1"/>
              <a:t>mod</a:t>
            </a:r>
            <a:r>
              <a:rPr lang="ru-RU" dirty="0"/>
              <a:t> m) перейдем к </a:t>
            </a:r>
            <a:r>
              <a:rPr lang="ru-RU" dirty="0" err="1"/>
              <a:t>ax-my</a:t>
            </a:r>
            <a:r>
              <a:rPr lang="ru-RU" dirty="0"/>
              <a:t>=1  Из алгоритма Евклида для чисел a и m: где - остатки</a:t>
            </a:r>
          </a:p>
        </p:txBody>
      </p:sp>
    </p:spTree>
    <p:extLst>
      <p:ext uri="{BB962C8B-B14F-4D97-AF65-F5344CB8AC3E}">
        <p14:creationId xmlns:p14="http://schemas.microsoft.com/office/powerpoint/2010/main" val="209024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DAF8D3-C251-45FD-9032-D235DA478BC5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ax</a:t>
            </a:r>
            <a:r>
              <a:rPr lang="ru-RU" dirty="0"/>
              <a:t> ≡ 1 (</a:t>
            </a:r>
            <a:r>
              <a:rPr lang="ru-RU" dirty="0" err="1"/>
              <a:t>mod</a:t>
            </a:r>
            <a:r>
              <a:rPr lang="ru-RU" dirty="0"/>
              <a:t> m) ⇔ </a:t>
            </a:r>
            <a:r>
              <a:rPr lang="ru-RU" dirty="0" err="1"/>
              <a:t>ax-my</a:t>
            </a:r>
            <a:r>
              <a:rPr lang="ru-RU" dirty="0"/>
              <a:t>=1 Разложение a / m в цепную дробь по последователь- </a:t>
            </a:r>
            <a:r>
              <a:rPr lang="ru-RU" dirty="0" err="1"/>
              <a:t>ности</a:t>
            </a:r>
            <a:r>
              <a:rPr lang="ru-RU" dirty="0"/>
              <a:t> частных имеет вид: Обозначим дробь, полученную отбрасыванием членов с индексами, большими k: и т.д.</a:t>
            </a:r>
          </a:p>
        </p:txBody>
      </p:sp>
    </p:spTree>
    <p:extLst>
      <p:ext uri="{BB962C8B-B14F-4D97-AF65-F5344CB8AC3E}">
        <p14:creationId xmlns:p14="http://schemas.microsoft.com/office/powerpoint/2010/main" val="4971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7459E-E2AA-444E-8566-696A2EE2B6F0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ax</a:t>
            </a:r>
            <a:r>
              <a:rPr lang="ru-RU" dirty="0"/>
              <a:t> ≡ 1 (</a:t>
            </a:r>
            <a:r>
              <a:rPr lang="ru-RU" dirty="0" err="1"/>
              <a:t>mod</a:t>
            </a:r>
            <a:r>
              <a:rPr lang="ru-RU" dirty="0"/>
              <a:t> m) ⇔ </a:t>
            </a:r>
            <a:r>
              <a:rPr lang="ru-RU" dirty="0" err="1"/>
              <a:t>ax-my</a:t>
            </a:r>
            <a:r>
              <a:rPr lang="ru-RU" dirty="0"/>
              <a:t>=1 Из того, что выводимо:</a:t>
            </a:r>
          </a:p>
        </p:txBody>
      </p:sp>
    </p:spTree>
    <p:extLst>
      <p:ext uri="{BB962C8B-B14F-4D97-AF65-F5344CB8AC3E}">
        <p14:creationId xmlns:p14="http://schemas.microsoft.com/office/powerpoint/2010/main" val="9497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BA87F-05BA-49E5-937B-4A825887724F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ax</a:t>
            </a:r>
            <a:r>
              <a:rPr lang="ru-RU" dirty="0"/>
              <a:t> ≡ 1 (</a:t>
            </a:r>
            <a:r>
              <a:rPr lang="ru-RU" dirty="0" err="1"/>
              <a:t>mod</a:t>
            </a:r>
            <a:r>
              <a:rPr lang="ru-RU" dirty="0"/>
              <a:t> m) ⇔ </a:t>
            </a:r>
            <a:r>
              <a:rPr lang="ru-RU" dirty="0" err="1"/>
              <a:t>ax-my</a:t>
            </a:r>
            <a:r>
              <a:rPr lang="ru-RU" dirty="0"/>
              <a:t>=1 Процесс получения коэффициентов удобно оформить в виде таблицы Т.е. корни </a:t>
            </a:r>
            <a:r>
              <a:rPr lang="ru-RU" dirty="0" err="1"/>
              <a:t>ax</a:t>
            </a:r>
            <a:r>
              <a:rPr lang="ru-RU" dirty="0"/>
              <a:t> ≡ 1 </a:t>
            </a:r>
            <a:r>
              <a:rPr lang="ru-RU" dirty="0" err="1"/>
              <a:t>mod</a:t>
            </a:r>
            <a:r>
              <a:rPr lang="ru-RU" dirty="0"/>
              <a:t>(m) вычисляют как</a:t>
            </a:r>
          </a:p>
        </p:txBody>
      </p:sp>
    </p:spTree>
    <p:extLst>
      <p:ext uri="{BB962C8B-B14F-4D97-AF65-F5344CB8AC3E}">
        <p14:creationId xmlns:p14="http://schemas.microsoft.com/office/powerpoint/2010/main" val="210009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вычетов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D1E1D-3977-426A-8723-7F1BEA18012C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∀ x ∈ Z: x </a:t>
            </a:r>
            <a:r>
              <a:rPr lang="ru-RU" dirty="0" err="1"/>
              <a:t>mod</a:t>
            </a:r>
            <a:r>
              <a:rPr lang="ru-RU" dirty="0"/>
              <a:t> n — целое число в Z n={0, …,n–1}  </a:t>
            </a:r>
            <a:endParaRPr lang="en-US" dirty="0" smtClean="0"/>
          </a:p>
          <a:p>
            <a:r>
              <a:rPr lang="ru-RU" dirty="0" err="1" smtClean="0"/>
              <a:t>Zn</a:t>
            </a:r>
            <a:r>
              <a:rPr lang="ru-RU" dirty="0" smtClean="0"/>
              <a:t> </a:t>
            </a:r>
            <a:r>
              <a:rPr lang="ru-RU" dirty="0"/>
              <a:t>- система наименьших вычетов по модулю </a:t>
            </a:r>
            <a:r>
              <a:rPr lang="ru-RU" dirty="0" err="1"/>
              <a:t>n</a:t>
            </a:r>
            <a:r>
              <a:rPr lang="ru-RU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Z</a:t>
            </a:r>
            <a:r>
              <a:rPr lang="en-US" dirty="0" smtClean="0"/>
              <a:t>2={0,1}</a:t>
            </a:r>
          </a:p>
          <a:p>
            <a:r>
              <a:rPr lang="ru-RU" dirty="0" err="1" smtClean="0"/>
              <a:t>Zn</a:t>
            </a:r>
            <a:r>
              <a:rPr lang="en-US" dirty="0" smtClean="0"/>
              <a:t>={0,1,…n-1}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err="1" smtClean="0"/>
              <a:t>mod</a:t>
            </a:r>
            <a:r>
              <a:rPr lang="ru-RU" dirty="0" smtClean="0"/>
              <a:t> </a:t>
            </a:r>
            <a:r>
              <a:rPr lang="ru-RU" dirty="0"/>
              <a:t>n : Z → </a:t>
            </a:r>
            <a:r>
              <a:rPr lang="ru-RU" dirty="0" err="1"/>
              <a:t>Zn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159F62-CE63-4798-86B4-7538AE512360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Пример.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 </a:t>
            </a:r>
            <a:r>
              <a:rPr lang="en-US" dirty="0"/>
              <a:t>= 151925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1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Расширенный алгоритм Евклида для нахождения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b</a:t>
            </a:r>
            <a:r>
              <a:rPr lang="ru-RU" baseline="30000" dirty="0" smtClean="0"/>
              <a:t>-1</a:t>
            </a:r>
            <a:r>
              <a:rPr lang="ru-RU" dirty="0"/>
              <a:t>, НОД(</a:t>
            </a:r>
            <a:r>
              <a:rPr lang="ru-RU" dirty="0" err="1"/>
              <a:t>a,b</a:t>
            </a:r>
            <a:r>
              <a:rPr lang="ru-RU" dirty="0"/>
              <a:t>)=1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99BCDE-ED2B-4F76-87E6-6854639571FA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7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Расширенный алгоритм Евклида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CFFF7-08E8-4708-B4F8-21777863AC29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5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Расширенный алгоритм Евклида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1FD99E-F007-40D9-8D4D-0B742885034E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Расширенный алгоритм Евклида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B7A17E-097B-4624-89BF-6C65180EE1A0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Методы нахождения простых чисел не больше заданного числа 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BC8A6-638C-4DA2-88A3-B7E83998C936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Решето Эратосфена  Решето </a:t>
            </a:r>
            <a:r>
              <a:rPr lang="ru-RU" dirty="0" err="1"/>
              <a:t>Сундарама</a:t>
            </a:r>
            <a:r>
              <a:rPr lang="ru-RU" dirty="0"/>
              <a:t> (для нечетных чисел)  Решето </a:t>
            </a:r>
            <a:r>
              <a:rPr lang="ru-RU" dirty="0" err="1"/>
              <a:t>Аткина</a:t>
            </a:r>
            <a:r>
              <a:rPr lang="ru-RU" dirty="0"/>
              <a:t> (на квадратичных формах)</a:t>
            </a:r>
          </a:p>
        </p:txBody>
      </p:sp>
    </p:spTree>
    <p:extLst>
      <p:ext uri="{BB962C8B-B14F-4D97-AF65-F5344CB8AC3E}">
        <p14:creationId xmlns:p14="http://schemas.microsoft.com/office/powerpoint/2010/main" val="292185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Решето Эратосфена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14C11-8F54-451A-B169-2F1200A1843B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BFE4C-6EF0-47E7-9759-E08E2308ECD8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Для нахождения всех простых чисел не больше заданного числа n, следуя методу Эратосфена, нужно 1. Выписать подряд все целые числа от двух до n (2, 3, 4, …, n). 2. Пусть переменная p изначально равна 2 — первому простому числу. 3. Вычеркнуть из списка все числа от 2 Вычеркнуть из списка все числа от 2 p до n, делящиеся на p (то есть, числа 2 p, 3 p, 4 p, …) 4. Найти первое не вычеркнутое число, большее чем p, и присвоить значению переменной p это число. 5. Повторять шаги 3 и 4 до тех пор, пока p не станет больше, чем n 6. Все не вычеркнутые числа в списке — простые числа.</a:t>
            </a:r>
          </a:p>
        </p:txBody>
      </p:sp>
    </p:spTree>
    <p:extLst>
      <p:ext uri="{BB962C8B-B14F-4D97-AF65-F5344CB8AC3E}">
        <p14:creationId xmlns:p14="http://schemas.microsoft.com/office/powerpoint/2010/main" val="19832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E7C397-6150-4B04-B486-AB4E217FEC95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Улучшения решета Эратосфена  На шаге №3, числа можно вычеркивать, начиная сразу с числа p 2, потому что все составные числа меньше его уже будут вычеркнуты к этому времени  На шаге №5, соответственно, останавливать алгоритм можно, когда p 2 станет больше, чем n.</a:t>
            </a:r>
          </a:p>
        </p:txBody>
      </p:sp>
    </p:spTree>
    <p:extLst>
      <p:ext uri="{BB962C8B-B14F-4D97-AF65-F5344CB8AC3E}">
        <p14:creationId xmlns:p14="http://schemas.microsoft.com/office/powerpoint/2010/main" val="25205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Классы вычетов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190DA-1F59-4CA2-8D05-E3709D6B2FA9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Множество всех чисел, сравнимых с a по модулю n называется классом вычетов a по модулю n, и обычно обозначается [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smtClean="0"/>
              <a:t>]</a:t>
            </a:r>
            <a:r>
              <a:rPr lang="ru-RU" baseline="-25000" dirty="0" err="1" smtClean="0"/>
              <a:t>n</a:t>
            </a:r>
            <a:r>
              <a:rPr lang="ru-RU" dirty="0" smtClean="0"/>
              <a:t>.  </a:t>
            </a:r>
            <a:endParaRPr lang="en-US" dirty="0" smtClean="0"/>
          </a:p>
          <a:p>
            <a:r>
              <a:rPr lang="ru-RU" dirty="0" smtClean="0"/>
              <a:t>Таким </a:t>
            </a:r>
            <a:r>
              <a:rPr lang="ru-RU" dirty="0"/>
              <a:t>образом, сравнение равносильно равенству классов вычетов [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smtClean="0"/>
              <a:t>]</a:t>
            </a:r>
            <a:r>
              <a:rPr lang="ru-RU" baseline="-25000" dirty="0" err="1" smtClean="0"/>
              <a:t>n</a:t>
            </a:r>
            <a:r>
              <a:rPr lang="ru-RU" dirty="0" smtClean="0"/>
              <a:t> </a:t>
            </a:r>
            <a:r>
              <a:rPr lang="ru-RU" dirty="0"/>
              <a:t>= [ </a:t>
            </a:r>
            <a:r>
              <a:rPr lang="ru-RU" dirty="0" err="1"/>
              <a:t>b</a:t>
            </a:r>
            <a:r>
              <a:rPr lang="ru-RU" dirty="0"/>
              <a:t> </a:t>
            </a:r>
            <a:r>
              <a:rPr lang="ru-RU" dirty="0" smtClean="0"/>
              <a:t>]</a:t>
            </a:r>
            <a:r>
              <a:rPr lang="ru-RU" baseline="-25000" dirty="0" err="1" smtClean="0"/>
              <a:t>n</a:t>
            </a:r>
            <a:r>
              <a:rPr lang="ru-RU" dirty="0" smtClean="0"/>
              <a:t> </a:t>
            </a:r>
            <a:r>
              <a:rPr lang="ru-RU" dirty="0"/>
              <a:t>.  </a:t>
            </a:r>
            <a:endParaRPr lang="en-US" dirty="0" smtClean="0"/>
          </a:p>
          <a:p>
            <a:r>
              <a:rPr lang="ru-RU" dirty="0" smtClean="0"/>
              <a:t>Поскольку </a:t>
            </a:r>
            <a:r>
              <a:rPr lang="ru-RU" dirty="0"/>
              <a:t>сравнение по модулю n является отношением эквивалентности на множестве целых чисел Z, то классы вычетов по модулю n представляют собой классы эквивалентности; их количество равно n. </a:t>
            </a:r>
            <a:endParaRPr lang="en-US" dirty="0" smtClean="0"/>
          </a:p>
          <a:p>
            <a:r>
              <a:rPr lang="ru-RU" dirty="0" smtClean="0"/>
              <a:t>Множество </a:t>
            </a:r>
            <a:r>
              <a:rPr lang="ru-RU" dirty="0"/>
              <a:t>всех классов вычетов по модулю n обозначается </a:t>
            </a:r>
            <a:r>
              <a:rPr lang="ru-RU" dirty="0" err="1"/>
              <a:t>Zn</a:t>
            </a:r>
            <a:r>
              <a:rPr lang="ru-RU" dirty="0"/>
              <a:t> или Z/</a:t>
            </a:r>
            <a:r>
              <a:rPr lang="ru-RU" dirty="0" err="1"/>
              <a:t>nZ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244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03AF5-C782-4872-8954-CE1BF63C3935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Решето Эратосфена (псевдокод) Вход: натуральное число </a:t>
            </a:r>
            <a:r>
              <a:rPr lang="en-US" dirty="0"/>
              <a:t>n </a:t>
            </a:r>
            <a:r>
              <a:rPr lang="ru-RU" dirty="0"/>
              <a:t>Пусть </a:t>
            </a:r>
            <a:r>
              <a:rPr lang="en-US" dirty="0"/>
              <a:t>A — </a:t>
            </a:r>
            <a:r>
              <a:rPr lang="ru-RU" dirty="0" err="1"/>
              <a:t>булевый</a:t>
            </a:r>
            <a:r>
              <a:rPr lang="ru-RU" dirty="0"/>
              <a:t> массив, индексируемый числами от 2 до </a:t>
            </a:r>
            <a:r>
              <a:rPr lang="en-US" dirty="0"/>
              <a:t>n, </a:t>
            </a:r>
            <a:r>
              <a:rPr lang="ru-RU" dirty="0"/>
              <a:t>изначально заполненный значением </a:t>
            </a:r>
            <a:r>
              <a:rPr lang="en-US" dirty="0"/>
              <a:t>true. </a:t>
            </a:r>
            <a:r>
              <a:rPr lang="ru-RU" dirty="0"/>
              <a:t>для </a:t>
            </a:r>
            <a:r>
              <a:rPr lang="en-US" dirty="0" err="1"/>
              <a:t>i</a:t>
            </a:r>
            <a:r>
              <a:rPr lang="en-US" dirty="0"/>
              <a:t> = 2, 3, 4, ..., </a:t>
            </a:r>
            <a:r>
              <a:rPr lang="ru-RU" dirty="0"/>
              <a:t>пока </a:t>
            </a:r>
            <a:r>
              <a:rPr lang="en-US" dirty="0"/>
              <a:t>i^2 ≤ n: </a:t>
            </a:r>
            <a:r>
              <a:rPr lang="ru-RU" dirty="0"/>
              <a:t>если </a:t>
            </a:r>
            <a:r>
              <a:rPr lang="en-US" dirty="0"/>
              <a:t>A [ </a:t>
            </a:r>
            <a:r>
              <a:rPr lang="en-US" dirty="0" err="1"/>
              <a:t>i</a:t>
            </a:r>
            <a:r>
              <a:rPr lang="en-US" dirty="0"/>
              <a:t>] = true: </a:t>
            </a:r>
            <a:r>
              <a:rPr lang="ru-RU" dirty="0"/>
              <a:t>для </a:t>
            </a:r>
            <a:r>
              <a:rPr lang="en-US" dirty="0"/>
              <a:t>j = i^2, i^2 + </a:t>
            </a:r>
            <a:r>
              <a:rPr lang="en-US" dirty="0" err="1"/>
              <a:t>i</a:t>
            </a:r>
            <a:r>
              <a:rPr lang="en-US" dirty="0"/>
              <a:t>, i^2 + 2 </a:t>
            </a:r>
            <a:r>
              <a:rPr lang="en-US" dirty="0" err="1"/>
              <a:t>i</a:t>
            </a:r>
            <a:r>
              <a:rPr lang="en-US" dirty="0"/>
              <a:t>, ..., </a:t>
            </a:r>
            <a:r>
              <a:rPr lang="ru-RU" dirty="0"/>
              <a:t>пока </a:t>
            </a:r>
            <a:r>
              <a:rPr lang="en-US" dirty="0"/>
              <a:t>j ≤ n: A [j] = false </a:t>
            </a:r>
            <a:r>
              <a:rPr lang="ru-RU" dirty="0"/>
              <a:t>Теперь все числа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такие что </a:t>
            </a:r>
            <a:r>
              <a:rPr lang="en-US" dirty="0"/>
              <a:t>A [ </a:t>
            </a:r>
            <a:r>
              <a:rPr lang="en-US" dirty="0" err="1"/>
              <a:t>i</a:t>
            </a:r>
            <a:r>
              <a:rPr lang="en-US" dirty="0"/>
              <a:t>] = true, </a:t>
            </a:r>
            <a:r>
              <a:rPr lang="ru-RU" dirty="0"/>
              <a:t>являются простыми.</a:t>
            </a:r>
          </a:p>
        </p:txBody>
      </p:sp>
    </p:spTree>
    <p:extLst>
      <p:ext uri="{BB962C8B-B14F-4D97-AF65-F5344CB8AC3E}">
        <p14:creationId xmlns:p14="http://schemas.microsoft.com/office/powerpoint/2010/main" val="3370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B8DEFE-2C98-4C7E-BCD3-D15D2D9DAECF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Решето </a:t>
            </a:r>
            <a:r>
              <a:rPr lang="ru-RU" dirty="0" err="1"/>
              <a:t>Сундарама</a:t>
            </a:r>
            <a:r>
              <a:rPr lang="ru-RU" dirty="0"/>
              <a:t> (1934)  Из ряда натуральных чисел от 1 до N исключаются все числа вида i + j + 2ij, где индексы пробегают все натуральные значения, для которых , а именно значения и  Затем каждое из оставшихся чисел умножается на 2 и увеличивается на 1.  Полученная в результате последовательность представляет собой все нечётные простые числа в отрезке [1,2N+1].</a:t>
            </a:r>
          </a:p>
        </p:txBody>
      </p:sp>
    </p:spTree>
    <p:extLst>
      <p:ext uri="{BB962C8B-B14F-4D97-AF65-F5344CB8AC3E}">
        <p14:creationId xmlns:p14="http://schemas.microsoft.com/office/powerpoint/2010/main" val="40726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A7179-8B2F-452C-8A8A-4EFA8B946A9C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Решето </a:t>
            </a:r>
            <a:r>
              <a:rPr lang="ru-RU" dirty="0" err="1"/>
              <a:t>Сундарама</a:t>
            </a:r>
            <a:r>
              <a:rPr lang="ru-RU" dirty="0"/>
              <a:t> (обоснование)  Алгоритм работает с нечётными натуральными числами большими единицы, представленными в виде 2 m+1, где m является натуральным числом.  Если число 2 m+1 является составным, то оно представляется в виде произведения двух нечётных чисел больших единицы, то есть: 2 m+1 = (2 i+1)(2j+1) где i и j — натуральные числа, что также равносильно соотношению: m = 2ij + i +j.  Таким образом, если из ряда натуральных чисел исключить все числа вида 2ij + i + j, , то для каждого из оставшихся чисел m число 2 m+1 обязано быть простым.</a:t>
            </a:r>
          </a:p>
        </p:txBody>
      </p:sp>
    </p:spTree>
    <p:extLst>
      <p:ext uri="{BB962C8B-B14F-4D97-AF65-F5344CB8AC3E}">
        <p14:creationId xmlns:p14="http://schemas.microsoft.com/office/powerpoint/2010/main" val="16985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E3449A-8514-40B3-9FDF-690A0A66D608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Методы генерирования простых чисел Типовой алгоритм 1  Шаг 1. Сгенерировать k − 1 случайных битов и составить из них k-битное число p (старший бит равен 1).  Шаг 2. Увеличить </a:t>
            </a:r>
            <a:r>
              <a:rPr lang="ru-RU" dirty="0" err="1"/>
              <a:t>Увеличить</a:t>
            </a:r>
            <a:r>
              <a:rPr lang="ru-RU" dirty="0"/>
              <a:t> p на 1 и проверить его проверить его простоту. Повторять этот шаг до тех пор, пока не будет найдено простое число.  Второй шаг можно ускорить, если рассматривать только нечетные числа или числа сравнимые с 1 и 5 по модулю 6 и т.п.</a:t>
            </a:r>
          </a:p>
        </p:txBody>
      </p:sp>
    </p:spTree>
    <p:extLst>
      <p:ext uri="{BB962C8B-B14F-4D97-AF65-F5344CB8AC3E}">
        <p14:creationId xmlns:p14="http://schemas.microsoft.com/office/powerpoint/2010/main" val="3703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CA4975-22A4-4FDC-9D5A-A017BCF48AB0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Тестирование простоты. Проверить (вероятную) простоту числа p, содержащего k битов  Убедиться, что p не делится на небольшие простые числа 3, 5, 7, 11, и т.д. до некоторого небольшого предела (например, 256). Такая проверка позволяет эффективно отсечь множество заведомо составных чисел, прежде чем проверять их посредством более трудоёмких алгоритмов. Так, проверка делимости p на простые числа 2, 3, 5 и 7 отсеивает все четные числа и 54% нечетных чисел, проверка делимости p на все простые числа до 100 отсеивает 76% нечетных чисел, а проверка делимости p на все простые числа до 256 отсеивает 80% нечетных чисел.  Выполнить тест Миллера — Рабина с количеством раундов не меньше k.  Если число p не проходит хотя бы одной проверки — оно не является простым. В противном случае с большой вероятностью (зависящей от количества раундов) число p является простым.</a:t>
            </a:r>
          </a:p>
        </p:txBody>
      </p:sp>
    </p:spTree>
    <p:extLst>
      <p:ext uri="{BB962C8B-B14F-4D97-AF65-F5344CB8AC3E}">
        <p14:creationId xmlns:p14="http://schemas.microsoft.com/office/powerpoint/2010/main" val="16716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382D64-825C-4F38-99D0-9647F9D6419A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Тест Миллера — Рабина  Вероятностный полиномиальный тест простоты.  Позволяет эффективно определять, является ли данное число составным. Однако, с его помощью нельзя строго доказать простоту числа.  Часто используется в криптографии для получения больших случайных простых чисел.  Алгоритм был разработан Гари Миллером в 1976 и модифицирован Майклом </a:t>
            </a:r>
            <a:r>
              <a:rPr lang="ru-RU" dirty="0" err="1"/>
              <a:t>Рабином</a:t>
            </a:r>
            <a:r>
              <a:rPr lang="ru-RU" dirty="0"/>
              <a:t> в 1980 году.</a:t>
            </a:r>
          </a:p>
        </p:txBody>
      </p:sp>
    </p:spTree>
    <p:extLst>
      <p:ext uri="{BB962C8B-B14F-4D97-AF65-F5344CB8AC3E}">
        <p14:creationId xmlns:p14="http://schemas.microsoft.com/office/powerpoint/2010/main" val="166173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D7C48-CA8A-4AA4-806C-8E57FCC921F4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Свидетели простоты и теорема Рабина  Пусть m — нечётное число большее 1.  Число m - 1 однозначно представляется в виде , где t нечётно.  Целое число a, 1 &lt; a &lt; m, называется свидетелем простоты числа m, если: m не делится на a; или существует целое k, , такое, что  Теорема Рабина: составное нечётное число m имеет не более различных свидетелей простоты, где ϕ (m) — функция Эйлера.</a:t>
            </a:r>
          </a:p>
        </p:txBody>
      </p:sp>
    </p:spTree>
    <p:extLst>
      <p:ext uri="{BB962C8B-B14F-4D97-AF65-F5344CB8AC3E}">
        <p14:creationId xmlns:p14="http://schemas.microsoft.com/office/powerpoint/2010/main" val="239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BC785-123C-46F6-9F7B-8F1872BF3D71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Алгоритм Миллера — Рабина (является ли число составным)  </a:t>
            </a:r>
            <a:r>
              <a:rPr lang="ru-RU" dirty="0" err="1"/>
              <a:t>Параметризуется</a:t>
            </a:r>
            <a:r>
              <a:rPr lang="ru-RU" dirty="0"/>
              <a:t> количеством раундов r. Рекомендуется брать r порядка величины </a:t>
            </a:r>
            <a:r>
              <a:rPr lang="ru-RU" dirty="0" err="1"/>
              <a:t>log</a:t>
            </a:r>
            <a:r>
              <a:rPr lang="ru-RU" dirty="0"/>
              <a:t> 2 ( m), где m — проверяемое число.  Для данного m находятся такие целое число s и целое нечётное число t, что m − 1 = 2 s целое нечётное число t, что m − 1 = 2 t. s t.  Выбирается случайное число a,1 &lt; a &lt; m. Если a не является свидетелем простоты числа m, то ответ «m составное», и алгоритм завершается.  Иначе, выбирается новое случайное число a и процедура проверки повторяется.  После нахождения r свидетелей простоты, ответ «m, вероятно, простое», и алгоритм завершается.</a:t>
            </a:r>
          </a:p>
        </p:txBody>
      </p:sp>
    </p:spTree>
    <p:extLst>
      <p:ext uri="{BB962C8B-B14F-4D97-AF65-F5344CB8AC3E}">
        <p14:creationId xmlns:p14="http://schemas.microsoft.com/office/powerpoint/2010/main" val="27274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FF9328-F3BF-48ED-8C50-F1C932FB44D0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23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Классы вычетов.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5F03D-7FD7-493C-8B89-1CAA4BF5C51E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Пример</a:t>
            </a:r>
            <a:r>
              <a:rPr lang="ru-RU" dirty="0"/>
              <a:t>. [</a:t>
            </a:r>
            <a:r>
              <a:rPr lang="ru-RU" dirty="0" err="1" smtClean="0"/>
              <a:t>a</a:t>
            </a:r>
            <a:r>
              <a:rPr lang="ru-RU" dirty="0" smtClean="0"/>
              <a:t>]</a:t>
            </a:r>
            <a:r>
              <a:rPr lang="ru-RU" dirty="0" err="1" smtClean="0"/>
              <a:t>n</a:t>
            </a:r>
            <a:r>
              <a:rPr lang="ru-RU" dirty="0" smtClean="0"/>
              <a:t> </a:t>
            </a:r>
            <a:r>
              <a:rPr lang="ru-RU" dirty="0"/>
              <a:t>- набор всех чисел x, таких, что x=a(</a:t>
            </a:r>
            <a:r>
              <a:rPr lang="ru-RU" dirty="0" err="1"/>
              <a:t>mod</a:t>
            </a:r>
            <a:r>
              <a:rPr lang="ru-RU" dirty="0"/>
              <a:t> n)  </a:t>
            </a:r>
            <a:endParaRPr lang="en-US" dirty="0" smtClean="0"/>
          </a:p>
          <a:p>
            <a:r>
              <a:rPr lang="ru-RU" dirty="0" smtClean="0"/>
              <a:t>При </a:t>
            </a:r>
            <a:r>
              <a:rPr lang="ru-RU" dirty="0"/>
              <a:t>n = 5 имеется 5 таких наборов</a:t>
            </a:r>
            <a:r>
              <a:rPr lang="ru-RU" dirty="0" smtClean="0"/>
              <a:t>:</a:t>
            </a:r>
            <a:endParaRPr lang="en-US" dirty="0" smtClean="0"/>
          </a:p>
          <a:p>
            <a:pPr lvl="1"/>
            <a:r>
              <a:rPr lang="ru-RU" dirty="0" smtClean="0"/>
              <a:t>[</a:t>
            </a:r>
            <a:r>
              <a:rPr lang="ru-RU" dirty="0"/>
              <a:t>0] 5 = {…., –15, 10, –5, 0, 5, 10, 15, …} </a:t>
            </a:r>
            <a:endParaRPr lang="en-US" dirty="0" smtClean="0"/>
          </a:p>
          <a:p>
            <a:pPr lvl="1"/>
            <a:r>
              <a:rPr lang="ru-RU" dirty="0" smtClean="0"/>
              <a:t>[</a:t>
            </a:r>
            <a:r>
              <a:rPr lang="ru-RU" dirty="0"/>
              <a:t>1] 5 = {…., –14, –9, –4, 1, 6 , 11, 16,…} </a:t>
            </a:r>
            <a:endParaRPr lang="en-US" dirty="0" smtClean="0"/>
          </a:p>
          <a:p>
            <a:pPr lvl="1"/>
            <a:r>
              <a:rPr lang="ru-RU" dirty="0" smtClean="0"/>
              <a:t>[</a:t>
            </a:r>
            <a:r>
              <a:rPr lang="ru-RU" dirty="0"/>
              <a:t>2] 5 = {…., –13, –8, –3, 2, 7, 12, 17,…} </a:t>
            </a:r>
            <a:endParaRPr lang="en-US" dirty="0" smtClean="0"/>
          </a:p>
          <a:p>
            <a:pPr lvl="1"/>
            <a:r>
              <a:rPr lang="ru-RU" dirty="0" smtClean="0"/>
              <a:t>[3]</a:t>
            </a:r>
            <a:r>
              <a:rPr lang="en-US" dirty="0" smtClean="0"/>
              <a:t>5</a:t>
            </a:r>
            <a:r>
              <a:rPr lang="ru-RU" dirty="0" smtClean="0"/>
              <a:t> </a:t>
            </a:r>
            <a:r>
              <a:rPr lang="ru-RU" dirty="0"/>
              <a:t>= {...., –12, –7, –2, 3, 8, 13, 18,…} </a:t>
            </a:r>
            <a:endParaRPr lang="en-US" dirty="0" smtClean="0"/>
          </a:p>
          <a:p>
            <a:pPr lvl="1"/>
            <a:r>
              <a:rPr lang="ru-RU" dirty="0" smtClean="0"/>
              <a:t>[</a:t>
            </a:r>
            <a:r>
              <a:rPr lang="en-US" dirty="0" smtClean="0"/>
              <a:t>4</a:t>
            </a:r>
            <a:r>
              <a:rPr lang="ru-RU" dirty="0" smtClean="0"/>
              <a:t>]5 </a:t>
            </a:r>
            <a:r>
              <a:rPr lang="ru-RU" dirty="0"/>
              <a:t>= {...., </a:t>
            </a:r>
            <a:r>
              <a:rPr lang="ru-RU" dirty="0" smtClean="0"/>
              <a:t>-11, –6, –1, 4, 9, 14, 19,…} </a:t>
            </a:r>
            <a:endParaRPr lang="en-US" dirty="0" smtClean="0"/>
          </a:p>
          <a:p>
            <a:pPr lvl="1"/>
            <a:r>
              <a:rPr lang="ru-RU" dirty="0" smtClean="0"/>
              <a:t>В </a:t>
            </a:r>
            <a:r>
              <a:rPr lang="ru-RU" dirty="0"/>
              <a:t>каждом наборе есть один элемент, называемый наименьшим (неотрицательным) вычетом.  Набор, который показывает все наименьшие вычеты: </a:t>
            </a:r>
            <a:r>
              <a:rPr lang="ru-RU" dirty="0" smtClean="0"/>
              <a:t>Z</a:t>
            </a:r>
            <a:r>
              <a:rPr lang="ru-RU" baseline="-25000" dirty="0" smtClean="0"/>
              <a:t>5</a:t>
            </a:r>
            <a:r>
              <a:rPr lang="ru-RU" dirty="0" smtClean="0"/>
              <a:t> </a:t>
            </a:r>
            <a:r>
              <a:rPr lang="ru-RU" dirty="0"/>
              <a:t>= {0, 1, 2, 3, 4}.  </a:t>
            </a:r>
            <a:endParaRPr lang="en-US" dirty="0" smtClean="0"/>
          </a:p>
          <a:p>
            <a:pPr lvl="1"/>
            <a:r>
              <a:rPr lang="ru-RU" dirty="0" smtClean="0"/>
              <a:t>Т.е</a:t>
            </a:r>
            <a:r>
              <a:rPr lang="ru-RU" dirty="0"/>
              <a:t>. </a:t>
            </a:r>
            <a:r>
              <a:rPr lang="ru-RU" dirty="0" err="1" smtClean="0"/>
              <a:t>Zn</a:t>
            </a:r>
            <a:r>
              <a:rPr lang="ru-RU" dirty="0" smtClean="0"/>
              <a:t> </a:t>
            </a:r>
            <a:r>
              <a:rPr lang="ru-RU" dirty="0"/>
              <a:t>— набор всех наименьших вычетов по модулю n.</a:t>
            </a:r>
          </a:p>
        </p:txBody>
      </p:sp>
    </p:spTree>
    <p:extLst>
      <p:ext uri="{BB962C8B-B14F-4D97-AF65-F5344CB8AC3E}">
        <p14:creationId xmlns:p14="http://schemas.microsoft.com/office/powerpoint/2010/main" val="18981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Классы вычетов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4921-47FA-4F70-AB11-C9C71284406D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Операции </a:t>
            </a:r>
            <a:r>
              <a:rPr lang="ru-RU" dirty="0"/>
              <a:t>сложения и умножения на Z индуцируют соответствующие операции на множестве Z </a:t>
            </a:r>
            <a:r>
              <a:rPr lang="ru-RU" dirty="0" err="1"/>
              <a:t>n</a:t>
            </a:r>
            <a:r>
              <a:rPr lang="ru-RU" dirty="0"/>
              <a:t> </a:t>
            </a:r>
            <a:r>
              <a:rPr lang="ru-RU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[ </a:t>
            </a:r>
            <a:r>
              <a:rPr lang="ru-RU" dirty="0"/>
              <a:t>a ] n + [ b ] n = [ a + b ] </a:t>
            </a:r>
            <a:r>
              <a:rPr lang="ru-RU" dirty="0" err="1" smtClean="0"/>
              <a:t>n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[ </a:t>
            </a:r>
            <a:r>
              <a:rPr lang="ru-RU" dirty="0"/>
              <a:t>a ] n - [ b ] n = [ a - b ] </a:t>
            </a:r>
            <a:r>
              <a:rPr lang="ru-RU" dirty="0" err="1"/>
              <a:t>n</a:t>
            </a:r>
            <a:r>
              <a:rPr lang="ru-RU" dirty="0"/>
              <a:t> </a:t>
            </a:r>
            <a:endParaRPr lang="en-US" dirty="0" smtClean="0"/>
          </a:p>
          <a:p>
            <a:r>
              <a:rPr lang="ru-RU" dirty="0" smtClean="0"/>
              <a:t>[ </a:t>
            </a:r>
            <a:r>
              <a:rPr lang="ru-RU" dirty="0"/>
              <a:t>a ] n * [ b ] n = [ a * b ] n</a:t>
            </a:r>
          </a:p>
        </p:txBody>
      </p:sp>
    </p:spTree>
    <p:extLst>
      <p:ext uri="{BB962C8B-B14F-4D97-AF65-F5344CB8AC3E}">
        <p14:creationId xmlns:p14="http://schemas.microsoft.com/office/powerpoint/2010/main" val="1347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операций в </a:t>
            </a:r>
            <a:r>
              <a:rPr lang="en-US" dirty="0" smtClean="0"/>
              <a:t>Zn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D165F-88B0-4F90-B24E-9062FE664564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(a + b) mod n = [(a mod n) + (b mod n)] mod n 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a – b) mod n = [(a mod n) - (b mod n)] mod n 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a × b) mod n = [(a mod n) × (b mod n)] mod n 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a </a:t>
            </a:r>
            <a:r>
              <a:rPr lang="en-US" baseline="30000" dirty="0"/>
              <a:t>m</a:t>
            </a:r>
            <a:r>
              <a:rPr lang="en-US" dirty="0"/>
              <a:t>) mod n = (a mod n) </a:t>
            </a:r>
            <a:r>
              <a:rPr lang="en-US" baseline="30000" dirty="0"/>
              <a:t>m</a:t>
            </a:r>
            <a:r>
              <a:rPr lang="en-US" dirty="0"/>
              <a:t> 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Примеры </a:t>
            </a:r>
            <a:r>
              <a:rPr lang="ru-RU" dirty="0"/>
              <a:t>использования свойств: </a:t>
            </a:r>
            <a:endParaRPr lang="en-US" dirty="0" smtClean="0"/>
          </a:p>
          <a:p>
            <a:r>
              <a:rPr lang="en-US" dirty="0" smtClean="0"/>
              <a:t>1.(1723345+2124945) mod 11=(8+9) mod 11=6</a:t>
            </a:r>
          </a:p>
          <a:p>
            <a:r>
              <a:rPr lang="en-US" dirty="0" smtClean="0"/>
              <a:t>2.(1723345-2124945) mod 11=(8-9) mod 11=10</a:t>
            </a:r>
          </a:p>
          <a:p>
            <a:r>
              <a:rPr lang="en-US" smtClean="0"/>
              <a:t>3.(1723345*2124945) mod 11=(8*9) mod 11=6</a:t>
            </a:r>
          </a:p>
          <a:p>
            <a:r>
              <a:rPr lang="ru-RU" dirty="0" smtClean="0"/>
              <a:t>4</a:t>
            </a:r>
            <a:r>
              <a:rPr lang="ru-RU" dirty="0"/>
              <a:t>. (10 </a:t>
            </a:r>
            <a:r>
              <a:rPr lang="ru-RU" baseline="30000" dirty="0"/>
              <a:t>20</a:t>
            </a:r>
            <a:r>
              <a:rPr lang="ru-RU" dirty="0"/>
              <a:t>) </a:t>
            </a:r>
            <a:r>
              <a:rPr lang="en-US" dirty="0"/>
              <a:t>mod 3 = (10 mod 3) </a:t>
            </a:r>
            <a:r>
              <a:rPr lang="en-US" baseline="30000" dirty="0"/>
              <a:t>20</a:t>
            </a:r>
            <a:r>
              <a:rPr lang="en-US" dirty="0"/>
              <a:t> = 1 </a:t>
            </a:r>
            <a:r>
              <a:rPr lang="en-US" baseline="30000" dirty="0"/>
              <a:t>20</a:t>
            </a:r>
            <a:r>
              <a:rPr lang="en-US" dirty="0"/>
              <a:t> =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68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Классы вычетов.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4B825-8EC2-49F6-9903-4886103C56A9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Примеры </a:t>
            </a:r>
            <a:r>
              <a:rPr lang="ru-RU" dirty="0"/>
              <a:t>операций в </a:t>
            </a:r>
            <a:r>
              <a:rPr lang="ru-RU" dirty="0" err="1"/>
              <a:t>Z</a:t>
            </a:r>
            <a:r>
              <a:rPr lang="ru-RU" baseline="-25000" dirty="0" err="1"/>
              <a:t>n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Выполнить </a:t>
            </a:r>
            <a:r>
              <a:rPr lang="ru-RU" dirty="0"/>
              <a:t>следующие операции:  </a:t>
            </a:r>
            <a:endParaRPr lang="ru-RU" dirty="0" smtClean="0"/>
          </a:p>
          <a:p>
            <a:r>
              <a:rPr lang="ru-RU" dirty="0" smtClean="0"/>
              <a:t>Сложение </a:t>
            </a:r>
            <a:r>
              <a:rPr lang="ru-RU" dirty="0"/>
              <a:t>17 и 27 в Z</a:t>
            </a:r>
            <a:r>
              <a:rPr lang="ru-RU" baseline="-25000" dirty="0"/>
              <a:t>14</a:t>
            </a:r>
            <a:r>
              <a:rPr lang="ru-RU" dirty="0"/>
              <a:t> </a:t>
            </a:r>
            <a:endParaRPr lang="ru-RU" dirty="0" smtClean="0"/>
          </a:p>
          <a:p>
            <a:pPr lvl="1"/>
            <a:r>
              <a:rPr lang="ru-RU" dirty="0" smtClean="0"/>
              <a:t>(</a:t>
            </a:r>
            <a:r>
              <a:rPr lang="ru-RU" dirty="0"/>
              <a:t>17 + 27) </a:t>
            </a:r>
            <a:r>
              <a:rPr lang="ru-RU" dirty="0" err="1"/>
              <a:t>mod</a:t>
            </a:r>
            <a:r>
              <a:rPr lang="ru-RU" dirty="0"/>
              <a:t> 14 → (44) </a:t>
            </a:r>
            <a:r>
              <a:rPr lang="ru-RU" dirty="0" err="1"/>
              <a:t>mod</a:t>
            </a:r>
            <a:r>
              <a:rPr lang="ru-RU" dirty="0"/>
              <a:t> 14 = </a:t>
            </a:r>
            <a:r>
              <a:rPr lang="ru-RU" dirty="0" smtClean="0"/>
              <a:t>2</a:t>
            </a:r>
          </a:p>
          <a:p>
            <a:r>
              <a:rPr lang="ru-RU" dirty="0" smtClean="0"/>
              <a:t>Вычитание </a:t>
            </a:r>
            <a:r>
              <a:rPr lang="ru-RU" dirty="0"/>
              <a:t>43 из 12 в </a:t>
            </a:r>
            <a:r>
              <a:rPr lang="ru-RU" dirty="0" smtClean="0"/>
              <a:t>Z</a:t>
            </a:r>
            <a:r>
              <a:rPr lang="ru-RU" baseline="-25000" dirty="0" smtClean="0"/>
              <a:t>13</a:t>
            </a:r>
          </a:p>
          <a:p>
            <a:pPr lvl="1"/>
            <a:r>
              <a:rPr lang="ru-RU" dirty="0" smtClean="0"/>
              <a:t> </a:t>
            </a:r>
            <a:r>
              <a:rPr lang="ru-RU" dirty="0"/>
              <a:t>(12 – 43) </a:t>
            </a:r>
            <a:r>
              <a:rPr lang="ru-RU" dirty="0" err="1"/>
              <a:t>mod</a:t>
            </a:r>
            <a:r>
              <a:rPr lang="ru-RU" dirty="0"/>
              <a:t> 13 → (–31) </a:t>
            </a:r>
            <a:r>
              <a:rPr lang="ru-RU" dirty="0" err="1"/>
              <a:t>mod</a:t>
            </a:r>
            <a:r>
              <a:rPr lang="ru-RU" dirty="0"/>
              <a:t> 13 = </a:t>
            </a:r>
            <a:r>
              <a:rPr lang="ru-RU" dirty="0" smtClean="0"/>
              <a:t>8</a:t>
            </a:r>
          </a:p>
          <a:p>
            <a:r>
              <a:rPr lang="ru-RU" dirty="0" smtClean="0"/>
              <a:t>Умножение </a:t>
            </a:r>
            <a:r>
              <a:rPr lang="ru-RU" dirty="0"/>
              <a:t>123 на -10 в </a:t>
            </a:r>
            <a:r>
              <a:rPr lang="ru-RU" dirty="0" smtClean="0"/>
              <a:t>Z</a:t>
            </a:r>
            <a:r>
              <a:rPr lang="ru-RU" baseline="-25000" dirty="0" smtClean="0"/>
              <a:t>19</a:t>
            </a:r>
          </a:p>
          <a:p>
            <a:pPr lvl="1"/>
            <a:r>
              <a:rPr lang="ru-RU" dirty="0" smtClean="0"/>
              <a:t> </a:t>
            </a:r>
            <a:r>
              <a:rPr lang="ru-RU" dirty="0"/>
              <a:t>((123) × (–10)) </a:t>
            </a:r>
            <a:r>
              <a:rPr lang="ru-RU" dirty="0" err="1"/>
              <a:t>mod</a:t>
            </a:r>
            <a:r>
              <a:rPr lang="ru-RU" dirty="0"/>
              <a:t> 19 → (–1230) </a:t>
            </a:r>
            <a:r>
              <a:rPr lang="ru-RU" dirty="0" err="1"/>
              <a:t>mod</a:t>
            </a:r>
            <a:r>
              <a:rPr lang="ru-RU" dirty="0"/>
              <a:t> 19 = 5</a:t>
            </a:r>
          </a:p>
        </p:txBody>
      </p:sp>
    </p:spTree>
    <p:extLst>
      <p:ext uri="{BB962C8B-B14F-4D97-AF65-F5344CB8AC3E}">
        <p14:creationId xmlns:p14="http://schemas.microsoft.com/office/powerpoint/2010/main" val="65064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Инверсии. </a:t>
            </a:r>
            <a:br>
              <a:rPr lang="ru-RU" dirty="0" smtClean="0"/>
            </a:br>
            <a:r>
              <a:rPr lang="ru-RU" dirty="0" smtClean="0"/>
              <a:t>Аддитивная инверсия – есть всегда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4C0AD5-80FD-4D53-8486-B1362848B600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/>
              <a:t>Zn</a:t>
            </a:r>
            <a:r>
              <a:rPr lang="ru-RU" dirty="0"/>
              <a:t> два числа a и b аддитивно инверсны друг другу, если b + a = n. Или a + b ≡ 0(</a:t>
            </a:r>
            <a:r>
              <a:rPr lang="ru-RU" dirty="0" err="1"/>
              <a:t>mod</a:t>
            </a:r>
            <a:r>
              <a:rPr lang="ru-RU" dirty="0"/>
              <a:t> n).  </a:t>
            </a:r>
            <a:endParaRPr lang="ru-RU" dirty="0" smtClean="0"/>
          </a:p>
          <a:p>
            <a:r>
              <a:rPr lang="ru-RU" dirty="0" smtClean="0"/>
              <a:t>Пример</a:t>
            </a:r>
            <a:r>
              <a:rPr lang="ru-RU" dirty="0"/>
              <a:t>. Найти все взаимно обратные пары по сложению (аддитивные инверсии) в Z10: </a:t>
            </a:r>
            <a:endParaRPr lang="ru-RU" dirty="0" smtClean="0"/>
          </a:p>
          <a:p>
            <a:r>
              <a:rPr lang="ru-RU" dirty="0" smtClean="0"/>
              <a:t>Решение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Есть </a:t>
            </a:r>
            <a:r>
              <a:rPr lang="ru-RU" dirty="0"/>
              <a:t>шесть пар аддитивных инверсий — (0, 0), (1, 9), (2, 8), (3, 7), (4, 6) и (5, 5). В этом списке 0 — инверсия самому себе; так же и 5. Аддитивные инверсии сложения обратны друг другу; если 4 — аддитивная инверсия 6, тогда 6 — также аддитивная инверсия числу 4.</a:t>
            </a:r>
          </a:p>
        </p:txBody>
      </p:sp>
    </p:spTree>
    <p:extLst>
      <p:ext uri="{BB962C8B-B14F-4D97-AF65-F5344CB8AC3E}">
        <p14:creationId xmlns:p14="http://schemas.microsoft.com/office/powerpoint/2010/main" val="9238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Инверсии. </a:t>
            </a:r>
            <a:br>
              <a:rPr lang="ru-RU" dirty="0" smtClean="0"/>
            </a:br>
            <a:r>
              <a:rPr lang="ru-RU" dirty="0" smtClean="0"/>
              <a:t>Мультипликативная инверсия – не всегда 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E87B71-2215-4D46-B9CC-B3C8F16B08B3}" type="datetime1">
              <a:rPr lang="ru-RU" smtClean="0"/>
              <a:pPr>
                <a:defRPr/>
              </a:pPr>
              <a:t>16.02.2019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/>
              <a:t>Zn</a:t>
            </a:r>
            <a:r>
              <a:rPr lang="ru-RU" dirty="0"/>
              <a:t> два числа a и b </a:t>
            </a:r>
            <a:r>
              <a:rPr lang="ru-RU" dirty="0" err="1"/>
              <a:t>мультипликативно</a:t>
            </a:r>
            <a:r>
              <a:rPr lang="ru-RU" dirty="0"/>
              <a:t> инверсны друг другу, если a * b ≡ 1(</a:t>
            </a:r>
            <a:r>
              <a:rPr lang="ru-RU" dirty="0" err="1"/>
              <a:t>mod</a:t>
            </a:r>
            <a:r>
              <a:rPr lang="ru-RU" dirty="0"/>
              <a:t> n) 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модульной арифметике целое число не всегда имеет мультипликативную инверсию  </a:t>
            </a:r>
            <a:endParaRPr lang="ru-RU" dirty="0" smtClean="0"/>
          </a:p>
          <a:p>
            <a:r>
              <a:rPr lang="ru-RU" dirty="0" smtClean="0"/>
              <a:t>Число </a:t>
            </a:r>
            <a:r>
              <a:rPr lang="ru-RU" dirty="0"/>
              <a:t>a имеет мультипликативную инверсию в </a:t>
            </a:r>
            <a:r>
              <a:rPr lang="ru-RU" dirty="0" err="1"/>
              <a:t>Zn</a:t>
            </a:r>
            <a:r>
              <a:rPr lang="ru-RU" dirty="0"/>
              <a:t>, если только НОД(n, a) = 1. В этом случае говорят, что a и n взаимно простые</a:t>
            </a:r>
          </a:p>
        </p:txBody>
      </p:sp>
    </p:spTree>
    <p:extLst>
      <p:ext uri="{BB962C8B-B14F-4D97-AF65-F5344CB8AC3E}">
        <p14:creationId xmlns:p14="http://schemas.microsoft.com/office/powerpoint/2010/main" val="8160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2411</Words>
  <Application>Microsoft Office PowerPoint</Application>
  <PresentationFormat>Custom</PresentationFormat>
  <Paragraphs>191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Equity</vt:lpstr>
      <vt:lpstr> Элементы теории чисел</vt:lpstr>
      <vt:lpstr>Система вычетов</vt:lpstr>
      <vt:lpstr>Классы вычетов</vt:lpstr>
      <vt:lpstr>Классы вычетов. </vt:lpstr>
      <vt:lpstr>Классы вычетов </vt:lpstr>
      <vt:lpstr>Свойства операций в Zn </vt:lpstr>
      <vt:lpstr>Классы вычетов. </vt:lpstr>
      <vt:lpstr>Инверсии.  Аддитивная инверсия – есть всегда </vt:lpstr>
      <vt:lpstr>Инверсии.  Мультипликативная инверсия – не всегда </vt:lpstr>
      <vt:lpstr>Инверсии. Мультипликативная инверсия. </vt:lpstr>
      <vt:lpstr>Множества Zn и Zn* </vt:lpstr>
      <vt:lpstr>Сравнения первой степени. Поиск решения уравнений вида ax ≡ b (mod m)  </vt:lpstr>
      <vt:lpstr>Пример. 4x=26 mod 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Расширенный алгоритм Евклида для нахождения  b-1, НОД(a,b)=1</vt:lpstr>
      <vt:lpstr>Расширенный алгоритм Евклида</vt:lpstr>
      <vt:lpstr>Расширенный алгоритм Евклида</vt:lpstr>
      <vt:lpstr>Расширенный алгоритм Евклида</vt:lpstr>
      <vt:lpstr>Методы нахождения простых чисел не больше заданного числа n</vt:lpstr>
      <vt:lpstr>PowerPoint Presentation</vt:lpstr>
      <vt:lpstr>Решето Эратосфена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теории чисел</dc:title>
  <dc:creator>Malvina</dc:creator>
  <cp:lastModifiedBy>Malvina</cp:lastModifiedBy>
  <cp:revision>21</cp:revision>
  <dcterms:modified xsi:type="dcterms:W3CDTF">2019-02-16T13:45:37Z</dcterms:modified>
</cp:coreProperties>
</file>