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3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319" r:id="rId13"/>
    <p:sldId id="267" r:id="rId14"/>
    <p:sldId id="269" r:id="rId15"/>
    <p:sldId id="320" r:id="rId16"/>
    <p:sldId id="321" r:id="rId17"/>
    <p:sldId id="271" r:id="rId18"/>
    <p:sldId id="322" r:id="rId19"/>
    <p:sldId id="323" r:id="rId20"/>
    <p:sldId id="324" r:id="rId21"/>
    <p:sldId id="325" r:id="rId22"/>
    <p:sldId id="326" r:id="rId23"/>
    <p:sldId id="327" r:id="rId24"/>
    <p:sldId id="279" r:id="rId25"/>
    <p:sldId id="280" r:id="rId26"/>
    <p:sldId id="281" r:id="rId27"/>
    <p:sldId id="282" r:id="rId28"/>
    <p:sldId id="283" r:id="rId29"/>
  </p:sldIdLst>
  <p:sldSz cx="12192000" cy="6858000"/>
  <p:notesSz cx="6858000" cy="12192000"/>
  <p:defaultTextStyle>
    <a:defPPr>
      <a:defRPr/>
    </a:defPPr>
    <a:lvl1pPr marL="0" algn="l">
      <a:defRPr sz="1800">
        <a:solidFill>
          <a:schemeClr val="tx1"/>
        </a:solidFill>
        <a:latin typeface="+mn-lt"/>
        <a:ea typeface="+mn-ea"/>
      </a:defRPr>
    </a:lvl1pPr>
    <a:lvl2pPr marL="457200" algn="l">
      <a:defRPr sz="1800">
        <a:solidFill>
          <a:schemeClr val="tx1"/>
        </a:solidFill>
        <a:latin typeface="+mn-lt"/>
        <a:ea typeface="+mn-ea"/>
      </a:defRPr>
    </a:lvl2pPr>
    <a:lvl3pPr marL="914400" algn="l">
      <a:defRPr sz="1800">
        <a:solidFill>
          <a:schemeClr val="tx1"/>
        </a:solidFill>
        <a:latin typeface="+mn-lt"/>
        <a:ea typeface="+mn-ea"/>
      </a:defRPr>
    </a:lvl3pPr>
    <a:lvl4pPr marL="1371600" algn="l">
      <a:defRPr sz="1800">
        <a:solidFill>
          <a:schemeClr val="tx1"/>
        </a:solidFill>
        <a:latin typeface="+mn-lt"/>
        <a:ea typeface="+mn-ea"/>
      </a:defRPr>
    </a:lvl4pPr>
    <a:lvl5pPr marL="1828800" algn="l">
      <a:defRPr sz="1800">
        <a:solidFill>
          <a:schemeClr val="tx1"/>
        </a:solidFill>
        <a:latin typeface="+mn-lt"/>
        <a:ea typeface="+mn-ea"/>
      </a:defRPr>
    </a:lvl5pPr>
    <a:lvl6pPr marL="2286000" algn="l">
      <a:defRPr sz="1800">
        <a:solidFill>
          <a:schemeClr val="tx1"/>
        </a:solidFill>
        <a:latin typeface="+mn-lt"/>
        <a:ea typeface="+mn-ea"/>
      </a:defRPr>
    </a:lvl6pPr>
    <a:lvl7pPr marL="2743200" algn="l">
      <a:defRPr sz="1800">
        <a:solidFill>
          <a:schemeClr val="tx1"/>
        </a:solidFill>
        <a:latin typeface="+mn-lt"/>
        <a:ea typeface="+mn-ea"/>
      </a:defRPr>
    </a:lvl7pPr>
    <a:lvl8pPr marL="3200400" algn="l">
      <a:defRPr sz="1800">
        <a:solidFill>
          <a:schemeClr val="tx1"/>
        </a:solidFill>
        <a:latin typeface="+mn-lt"/>
        <a:ea typeface="+mn-ea"/>
      </a:defRPr>
    </a:lvl8pPr>
    <a:lvl9pPr marL="3657600" algn="l">
      <a:defRPr sz="1800">
        <a:solidFill>
          <a:schemeClr val="tx1"/>
        </a:solidFill>
        <a:latin typeface="+mn-lt"/>
        <a:ea typeface="+mn-ea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20" d="100"/>
          <a:sy n="120" d="100"/>
        </p:scale>
        <p:origin x="-114" y="-1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71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extLst/>
        </p:spPr>
        <p:txBody>
          <a:bodyPr/>
          <a:lstStyle>
            <a:lvl1pPr algn="l">
              <a:defRPr sz="1200">
                <a:latin typeface="Arial" charset="0"/>
              </a:defRPr>
            </a:lvl1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01088701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000" name="Notes Placeholder 99999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87084" y="69756"/>
            <a:ext cx="12017829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727200" y="3200400"/>
            <a:ext cx="85344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C18F51-09EC-435C-A3BA-64A766E099C0}" type="datetimeFigureOut">
              <a:rPr lang="ru-RU" smtClean="0"/>
              <a:pPr>
                <a:defRPr/>
              </a:pPr>
              <a:t>16.02.2019</a:t>
            </a:fld>
            <a:endParaRPr lang="ru-RU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08395586-F03A-48D1-94DF-16B239DF4FB5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Rectangle 6"/>
          <p:cNvSpPr/>
          <p:nvPr/>
        </p:nvSpPr>
        <p:spPr>
          <a:xfrm>
            <a:off x="83909" y="1449304"/>
            <a:ext cx="12028716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83909" y="1396720"/>
            <a:ext cx="12028716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83909" y="2976649"/>
            <a:ext cx="12028716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09600" y="1505931"/>
            <a:ext cx="109728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hf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C18F51-09EC-435C-A3BA-64A766E099C0}" type="datetimeFigureOut">
              <a:rPr lang="ru-RU" smtClean="0"/>
              <a:pPr>
                <a:defRPr/>
              </a:pPr>
              <a:t>16.02.2019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8395586-F03A-48D1-94DF-16B239DF4FB5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hf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2"/>
            <a:ext cx="268224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19200" y="274641"/>
            <a:ext cx="7416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C18F51-09EC-435C-A3BA-64A766E099C0}" type="datetimeFigureOut">
              <a:rPr lang="ru-RU" smtClean="0"/>
              <a:pPr>
                <a:defRPr/>
              </a:pPr>
              <a:t>16.02.2019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8395586-F03A-48D1-94DF-16B239DF4FB5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hf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" preserve="1" userDrawn="1">
  <p:cSld name="1_Title Slid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auto"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pPr>
              <a:defRPr/>
            </a:pPr>
            <a:r>
              <a:rPr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auto"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>
              <a:defRPr/>
            </a:pPr>
            <a:r>
              <a:rPr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ru-RU"/>
              <a:pPr>
                <a:defRPr/>
              </a:pPr>
              <a:t>16.02.2019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/>
              <a:pPr>
                <a:defRPr/>
              </a:pPr>
              <a:t>‹#›</a:t>
            </a:fld>
            <a:endParaRPr/>
          </a:p>
        </p:txBody>
      </p:sp>
    </p:spTree>
  </p:cSld>
  <p:clrMapOvr>
    <a:masterClrMapping/>
  </p:clrMapOvr>
  <p:hf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" preserve="1" userDrawn="1">
  <p:cSld name="1_Title and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lvl="0">
              <a:defRPr/>
            </a:pPr>
            <a:r>
              <a:rPr/>
              <a:t>Click to edit Master text styles</a:t>
            </a:r>
          </a:p>
          <a:p>
            <a:pPr lvl="1">
              <a:defRPr/>
            </a:pPr>
            <a:r>
              <a:rPr/>
              <a:t>Second level</a:t>
            </a:r>
          </a:p>
          <a:p>
            <a:pPr lvl="2">
              <a:defRPr/>
            </a:pPr>
            <a:r>
              <a:rPr/>
              <a:t>Third level</a:t>
            </a:r>
          </a:p>
          <a:p>
            <a:pPr lvl="3">
              <a:defRPr/>
            </a:pPr>
            <a:r>
              <a:rPr/>
              <a:t>Fourth level</a:t>
            </a:r>
          </a:p>
          <a:p>
            <a:pPr lvl="4">
              <a:defRPr/>
            </a:pPr>
            <a:r>
              <a:rPr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ru-RU"/>
              <a:pPr>
                <a:defRPr/>
              </a:pPr>
              <a:t>16.02.2019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/>
              <a:pPr>
                <a:defRPr/>
              </a:pPr>
              <a:t>‹#›</a:t>
            </a:fld>
            <a:endParaRPr/>
          </a:p>
        </p:txBody>
      </p:sp>
    </p:spTree>
  </p:cSld>
  <p:clrMapOvr>
    <a:masterClrMapping/>
  </p:clrMapOvr>
  <p:hf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secHead" preserve="1" userDrawn="1">
  <p:cSld name="1_Section Header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pPr>
              <a:defRPr/>
            </a:pPr>
            <a:r>
              <a:rPr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ru-RU"/>
              <a:pPr>
                <a:defRPr/>
              </a:pPr>
              <a:t>16.02.2019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/>
              <a:pPr>
                <a:defRPr/>
              </a:pPr>
              <a:t>‹#›</a:t>
            </a:fld>
            <a:endParaRPr/>
          </a:p>
        </p:txBody>
      </p:sp>
    </p:spTree>
  </p:cSld>
  <p:clrMapOvr>
    <a:masterClrMapping/>
  </p:clrMapOvr>
  <p:hf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Obj" preserve="1" userDrawn="1">
  <p:cSld name="1_Two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 bwMode="auto">
          <a:xfrm>
            <a:off x="838200" y="1825625"/>
            <a:ext cx="5181600" cy="4351338"/>
          </a:xfrm>
        </p:spPr>
        <p:txBody>
          <a:bodyPr/>
          <a:lstStyle/>
          <a:p>
            <a:pPr lvl="0">
              <a:defRPr/>
            </a:pPr>
            <a:r>
              <a:rPr/>
              <a:t>Click to edit Master text styles</a:t>
            </a:r>
          </a:p>
          <a:p>
            <a:pPr lvl="1">
              <a:defRPr/>
            </a:pPr>
            <a:r>
              <a:rPr/>
              <a:t>Second level</a:t>
            </a:r>
          </a:p>
          <a:p>
            <a:pPr lvl="2">
              <a:defRPr/>
            </a:pPr>
            <a:r>
              <a:rPr/>
              <a:t>Third level</a:t>
            </a:r>
          </a:p>
          <a:p>
            <a:pPr lvl="3">
              <a:defRPr/>
            </a:pPr>
            <a:r>
              <a:rPr/>
              <a:t>Fourth level</a:t>
            </a:r>
          </a:p>
          <a:p>
            <a:pPr lvl="4">
              <a:defRPr/>
            </a:pPr>
            <a:r>
              <a:rPr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 bwMode="auto">
          <a:xfrm>
            <a:off x="6172200" y="1825625"/>
            <a:ext cx="5181600" cy="4351338"/>
          </a:xfrm>
        </p:spPr>
        <p:txBody>
          <a:bodyPr/>
          <a:lstStyle/>
          <a:p>
            <a:pPr lvl="0">
              <a:defRPr/>
            </a:pPr>
            <a:r>
              <a:rPr/>
              <a:t>Click to edit Master text styles</a:t>
            </a:r>
          </a:p>
          <a:p>
            <a:pPr lvl="1">
              <a:defRPr/>
            </a:pPr>
            <a:r>
              <a:rPr/>
              <a:t>Second level</a:t>
            </a:r>
          </a:p>
          <a:p>
            <a:pPr lvl="2">
              <a:defRPr/>
            </a:pPr>
            <a:r>
              <a:rPr/>
              <a:t>Third level</a:t>
            </a:r>
          </a:p>
          <a:p>
            <a:pPr lvl="3">
              <a:defRPr/>
            </a:pPr>
            <a:r>
              <a:rPr/>
              <a:t>Fourth level</a:t>
            </a:r>
          </a:p>
          <a:p>
            <a:pPr lvl="4">
              <a:defRPr/>
            </a:pPr>
            <a:r>
              <a:rPr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ru-RU"/>
              <a:pPr>
                <a:defRPr/>
              </a:pPr>
              <a:t>16.02.2019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/>
              <a:pPr>
                <a:defRPr/>
              </a:pPr>
              <a:t>‹#›</a:t>
            </a:fld>
            <a:endParaRPr/>
          </a:p>
        </p:txBody>
      </p:sp>
    </p:spTree>
  </p:cSld>
  <p:clrMapOvr>
    <a:masterClrMapping/>
  </p:clrMapOvr>
  <p:hf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TxTwoObj" preserve="1" userDrawn="1">
  <p:cSld name="1_Comparis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839788" y="365125"/>
            <a:ext cx="10515600" cy="1325563"/>
          </a:xfrm>
        </p:spPr>
        <p:txBody>
          <a:bodyPr/>
          <a:lstStyle/>
          <a:p>
            <a:pPr>
              <a:defRPr/>
            </a:pPr>
            <a:r>
              <a:rPr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 bwMode="auto">
          <a:xfrm>
            <a:off x="839788" y="2505074"/>
            <a:ext cx="5157787" cy="3684588"/>
          </a:xfrm>
        </p:spPr>
        <p:txBody>
          <a:bodyPr/>
          <a:lstStyle/>
          <a:p>
            <a:pPr lvl="0">
              <a:defRPr/>
            </a:pPr>
            <a:r>
              <a:rPr/>
              <a:t>Click to edit Master text styles</a:t>
            </a:r>
          </a:p>
          <a:p>
            <a:pPr lvl="1">
              <a:defRPr/>
            </a:pPr>
            <a:r>
              <a:rPr/>
              <a:t>Second level</a:t>
            </a:r>
          </a:p>
          <a:p>
            <a:pPr lvl="2">
              <a:defRPr/>
            </a:pPr>
            <a:r>
              <a:rPr/>
              <a:t>Third level</a:t>
            </a:r>
          </a:p>
          <a:p>
            <a:pPr lvl="3">
              <a:defRPr/>
            </a:pPr>
            <a:r>
              <a:rPr/>
              <a:t>Fourth level</a:t>
            </a:r>
          </a:p>
          <a:p>
            <a:pPr lvl="4">
              <a:defRPr/>
            </a:pPr>
            <a:r>
              <a:rPr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 bwMode="auto"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 bwMode="auto">
          <a:xfrm>
            <a:off x="6172200" y="2505074"/>
            <a:ext cx="5183188" cy="3684588"/>
          </a:xfrm>
        </p:spPr>
        <p:txBody>
          <a:bodyPr/>
          <a:lstStyle/>
          <a:p>
            <a:pPr lvl="0">
              <a:defRPr/>
            </a:pPr>
            <a:r>
              <a:rPr/>
              <a:t>Click to edit Master text styles</a:t>
            </a:r>
          </a:p>
          <a:p>
            <a:pPr lvl="1">
              <a:defRPr/>
            </a:pPr>
            <a:r>
              <a:rPr/>
              <a:t>Second level</a:t>
            </a:r>
          </a:p>
          <a:p>
            <a:pPr lvl="2">
              <a:defRPr/>
            </a:pPr>
            <a:r>
              <a:rPr/>
              <a:t>Third level</a:t>
            </a:r>
          </a:p>
          <a:p>
            <a:pPr lvl="3">
              <a:defRPr/>
            </a:pPr>
            <a:r>
              <a:rPr/>
              <a:t>Fourth level</a:t>
            </a:r>
          </a:p>
          <a:p>
            <a:pPr lvl="4">
              <a:defRPr/>
            </a:pPr>
            <a:r>
              <a:rPr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ru-RU"/>
              <a:pPr>
                <a:defRPr/>
              </a:pPr>
              <a:t>16.02.2019</a:t>
            </a:fld>
            <a:endParaRPr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/>
              <a:pPr>
                <a:defRPr/>
              </a:pPr>
              <a:t>‹#›</a:t>
            </a:fld>
            <a:endParaRPr/>
          </a:p>
        </p:txBody>
      </p:sp>
    </p:spTree>
  </p:cSld>
  <p:clrMapOvr>
    <a:masterClrMapping/>
  </p:clrMapOvr>
  <p:hf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Only" preserve="1" userDrawn="1">
  <p:cSld name="1_Title Only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ru-RU"/>
              <a:pPr>
                <a:defRPr/>
              </a:pPr>
              <a:t>16.02.2019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/>
              <a:pPr>
                <a:defRPr/>
              </a:pPr>
              <a:t>‹#›</a:t>
            </a:fld>
            <a:endParaRPr/>
          </a:p>
        </p:txBody>
      </p:sp>
    </p:spTree>
  </p:cSld>
  <p:clrMapOvr>
    <a:masterClrMapping/>
  </p:clrMapOvr>
  <p:hf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blank" preserve="1" userDrawn="1">
  <p:cSld name="1_Blank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ru-RU"/>
              <a:pPr>
                <a:defRPr/>
              </a:pPr>
              <a:t>16.02.2019</a:t>
            </a:fld>
            <a:endParaRPr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/>
              <a:pPr>
                <a:defRPr/>
              </a:pPr>
              <a:t>‹#›</a:t>
            </a:fld>
            <a:endParaRPr/>
          </a:p>
        </p:txBody>
      </p:sp>
    </p:spTree>
  </p:cSld>
  <p:clrMapOvr>
    <a:masterClrMapping/>
  </p:clrMapOvr>
  <p:hf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Tx" preserve="1" userDrawn="1">
  <p:cSld name="1_Content with Capti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auto"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>
              <a:defRPr/>
            </a:pPr>
            <a:r>
              <a:rPr/>
              <a:t>Click to edit Master text styles</a:t>
            </a:r>
          </a:p>
          <a:p>
            <a:pPr lvl="1">
              <a:defRPr/>
            </a:pPr>
            <a:r>
              <a:rPr/>
              <a:t>Second level</a:t>
            </a:r>
          </a:p>
          <a:p>
            <a:pPr lvl="2">
              <a:defRPr/>
            </a:pPr>
            <a:r>
              <a:rPr/>
              <a:t>Third level</a:t>
            </a:r>
          </a:p>
          <a:p>
            <a:pPr lvl="3">
              <a:defRPr/>
            </a:pPr>
            <a:r>
              <a:rPr/>
              <a:t>Fourth level</a:t>
            </a:r>
          </a:p>
          <a:p>
            <a:pPr lvl="4">
              <a:defRPr/>
            </a:pPr>
            <a:r>
              <a:rPr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auto"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ru-RU"/>
              <a:pPr>
                <a:defRPr/>
              </a:pPr>
              <a:t>16.02.2019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/>
              <a:pPr>
                <a:defRPr/>
              </a:pPr>
              <a:t>‹#›</a:t>
            </a:fld>
            <a:endParaRPr/>
          </a:p>
        </p:txBody>
      </p:sp>
    </p:spTree>
  </p:cSld>
  <p:clrMapOvr>
    <a:masterClrMapping/>
  </p:clrMapOvr>
  <p:hf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C18F51-09EC-435C-A3BA-64A766E099C0}" type="datetimeFigureOut">
              <a:rPr lang="ru-RU" smtClean="0"/>
              <a:pPr>
                <a:defRPr/>
              </a:pPr>
              <a:t>16.02.2019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8395586-F03A-48D1-94DF-16B239DF4FB5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1219200" y="1447800"/>
            <a:ext cx="103632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  <p:hf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picTx" preserve="1" userDrawn="1">
  <p:cSld name="1_Picture with Capti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 bwMode="auto"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>
              <a:defRPr/>
            </a:pPr>
            <a:r>
              <a:rPr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auto"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ru-RU"/>
              <a:pPr>
                <a:defRPr/>
              </a:pPr>
              <a:t>16.02.2019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/>
              <a:pPr>
                <a:defRPr/>
              </a:pPr>
              <a:t>‹#›</a:t>
            </a:fld>
            <a:endParaRPr/>
          </a:p>
        </p:txBody>
      </p:sp>
    </p:spTree>
  </p:cSld>
  <p:clrMapOvr>
    <a:masterClrMapping/>
  </p:clrMapOvr>
  <p:hf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vertTx" preserve="1" userDrawn="1">
  <p:cSld name="1_Title and Vertical 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 bwMode="auto"/>
        <p:txBody>
          <a:bodyPr vert="eaVert"/>
          <a:lstStyle/>
          <a:p>
            <a:pPr lvl="0">
              <a:defRPr/>
            </a:pPr>
            <a:r>
              <a:rPr/>
              <a:t>Click to edit Master text styles</a:t>
            </a:r>
          </a:p>
          <a:p>
            <a:pPr lvl="1">
              <a:defRPr/>
            </a:pPr>
            <a:r>
              <a:rPr/>
              <a:t>Second level</a:t>
            </a:r>
          </a:p>
          <a:p>
            <a:pPr lvl="2">
              <a:defRPr/>
            </a:pPr>
            <a:r>
              <a:rPr/>
              <a:t>Third level</a:t>
            </a:r>
          </a:p>
          <a:p>
            <a:pPr lvl="3">
              <a:defRPr/>
            </a:pPr>
            <a:r>
              <a:rPr/>
              <a:t>Fourth level</a:t>
            </a:r>
          </a:p>
          <a:p>
            <a:pPr lvl="4">
              <a:defRPr/>
            </a:pPr>
            <a:r>
              <a:rPr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ru-RU"/>
              <a:pPr>
                <a:defRPr/>
              </a:pPr>
              <a:t>16.02.2019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/>
              <a:pPr>
                <a:defRPr/>
              </a:pPr>
              <a:t>‹#›</a:t>
            </a:fld>
            <a:endParaRPr/>
          </a:p>
        </p:txBody>
      </p:sp>
    </p:spTree>
  </p:cSld>
  <p:clrMapOvr>
    <a:masterClrMapping/>
  </p:clrMapOvr>
  <p:hf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vertTitleAndTx" preserve="1" userDrawn="1">
  <p:cSld name="1_Vertical Title and 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 bwMode="auto">
          <a:xfrm>
            <a:off x="8724900" y="365125"/>
            <a:ext cx="2628900" cy="5811838"/>
          </a:xfrm>
        </p:spPr>
        <p:txBody>
          <a:bodyPr vert="eaVert"/>
          <a:lstStyle/>
          <a:p>
            <a:pPr>
              <a:defRPr/>
            </a:pPr>
            <a:r>
              <a:rPr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 bwMode="auto">
          <a:xfrm>
            <a:off x="838200" y="365125"/>
            <a:ext cx="7734300" cy="5811838"/>
          </a:xfrm>
        </p:spPr>
        <p:txBody>
          <a:bodyPr vert="eaVert"/>
          <a:lstStyle/>
          <a:p>
            <a:pPr lvl="0">
              <a:defRPr/>
            </a:pPr>
            <a:r>
              <a:rPr/>
              <a:t>Click to edit Master text styles</a:t>
            </a:r>
          </a:p>
          <a:p>
            <a:pPr lvl="1">
              <a:defRPr/>
            </a:pPr>
            <a:r>
              <a:rPr/>
              <a:t>Second level</a:t>
            </a:r>
          </a:p>
          <a:p>
            <a:pPr lvl="2">
              <a:defRPr/>
            </a:pPr>
            <a:r>
              <a:rPr/>
              <a:t>Third level</a:t>
            </a:r>
          </a:p>
          <a:p>
            <a:pPr lvl="3">
              <a:defRPr/>
            </a:pPr>
            <a:r>
              <a:rPr/>
              <a:t>Fourth level</a:t>
            </a:r>
          </a:p>
          <a:p>
            <a:pPr lvl="4">
              <a:defRPr/>
            </a:pPr>
            <a:r>
              <a:rPr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ru-RU"/>
              <a:pPr>
                <a:defRPr/>
              </a:pPr>
              <a:t>16.02.2019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/>
              <a:pPr>
                <a:defRPr/>
              </a:pPr>
              <a:t>‹#›</a:t>
            </a:fld>
            <a:endParaRPr/>
          </a:p>
        </p:txBody>
      </p:sp>
    </p:spTree>
  </p:cSld>
  <p:clrMapOvr>
    <a:masterClrMapping/>
  </p:clrMapOvr>
  <p:hf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87084" y="69756"/>
            <a:ext cx="12017829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952501"/>
            <a:ext cx="103632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547938"/>
            <a:ext cx="103632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C18F51-09EC-435C-A3BA-64A766E099C0}" type="datetimeFigureOut">
              <a:rPr lang="ru-RU" smtClean="0"/>
              <a:pPr>
                <a:defRPr/>
              </a:pPr>
              <a:t>16.02.2019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66800" y="6172200"/>
            <a:ext cx="5334000" cy="457200"/>
          </a:xfrm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Rectangle 6"/>
          <p:cNvSpPr/>
          <p:nvPr/>
        </p:nvSpPr>
        <p:spPr>
          <a:xfrm flipV="1">
            <a:off x="92550" y="2376830"/>
            <a:ext cx="1201802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92195" y="2341476"/>
            <a:ext cx="12018375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91075" y="2468880"/>
            <a:ext cx="12019495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95072" y="6208776"/>
            <a:ext cx="609600" cy="457200"/>
          </a:xfrm>
        </p:spPr>
        <p:txBody>
          <a:bodyPr/>
          <a:lstStyle/>
          <a:p>
            <a:pPr>
              <a:defRPr/>
            </a:pPr>
            <a:fld id="{08395586-F03A-48D1-94DF-16B239DF4FB5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hf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C18F51-09EC-435C-A3BA-64A766E099C0}" type="datetimeFigureOut">
              <a:rPr lang="ru-RU" smtClean="0"/>
              <a:pPr>
                <a:defRPr/>
              </a:pPr>
              <a:t>16.02.2019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8395586-F03A-48D1-94DF-16B239DF4FB5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1219200" y="1447800"/>
            <a:ext cx="499872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578600" y="1447800"/>
            <a:ext cx="499872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  <p:hf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73050"/>
            <a:ext cx="103632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9200" y="1447800"/>
            <a:ext cx="49784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604000" y="1447800"/>
            <a:ext cx="49784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C18F51-09EC-435C-A3BA-64A766E099C0}" type="datetimeFigureOut">
              <a:rPr lang="ru-RU" smtClean="0"/>
              <a:pPr>
                <a:defRPr/>
              </a:pPr>
              <a:t>16.02.2019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8395586-F03A-48D1-94DF-16B239DF4FB5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1219200" y="2247900"/>
            <a:ext cx="49784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6604000" y="2247900"/>
            <a:ext cx="49784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  <p:hf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C18F51-09EC-435C-A3BA-64A766E099C0}" type="datetimeFigureOut">
              <a:rPr lang="ru-RU" smtClean="0"/>
              <a:pPr>
                <a:defRPr/>
              </a:pPr>
              <a:t>16.02.2019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8395586-F03A-48D1-94DF-16B239DF4FB5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hf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C18F51-09EC-435C-A3BA-64A766E099C0}" type="datetimeFigureOut">
              <a:rPr lang="ru-RU" smtClean="0"/>
              <a:pPr>
                <a:defRPr/>
              </a:pPr>
              <a:t>16.02.2019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8395586-F03A-48D1-94DF-16B239DF4FB5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hf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85344" y="69755"/>
            <a:ext cx="12017829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73050"/>
            <a:ext cx="103632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1219200" y="1600200"/>
            <a:ext cx="2540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C18F51-09EC-435C-A3BA-64A766E099C0}" type="datetimeFigureOut">
              <a:rPr lang="ru-RU" smtClean="0"/>
              <a:pPr>
                <a:defRPr/>
              </a:pPr>
              <a:t>16.02.2019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8395586-F03A-48D1-94DF-16B239DF4FB5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3962400" y="1600200"/>
            <a:ext cx="7620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  <p:hf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4900550"/>
            <a:ext cx="97536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19200" y="5445825"/>
            <a:ext cx="97536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C18F51-09EC-435C-A3BA-64A766E099C0}" type="datetimeFigureOut">
              <a:rPr lang="ru-RU" smtClean="0"/>
              <a:pPr>
                <a:defRPr/>
              </a:pPr>
              <a:t>16.02.2019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219200" y="6172200"/>
            <a:ext cx="5181600" cy="457200"/>
          </a:xfrm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95072" y="6208776"/>
            <a:ext cx="609600" cy="457200"/>
          </a:xfrm>
        </p:spPr>
        <p:txBody>
          <a:bodyPr/>
          <a:lstStyle/>
          <a:p>
            <a:pPr>
              <a:defRPr/>
            </a:pPr>
            <a:fld id="{08395586-F03A-48D1-94DF-16B239DF4FB5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11" name="Rectangle 10"/>
          <p:cNvSpPr/>
          <p:nvPr/>
        </p:nvSpPr>
        <p:spPr>
          <a:xfrm flipV="1">
            <a:off x="91076" y="4683555"/>
            <a:ext cx="1200912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91345" y="4650475"/>
            <a:ext cx="12008852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91348" y="4773225"/>
            <a:ext cx="12008849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91078" y="66676"/>
            <a:ext cx="12002497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  <p:hf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85344" y="69755"/>
            <a:ext cx="12017829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1219200" y="274638"/>
            <a:ext cx="103632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1219200" y="1447800"/>
            <a:ext cx="103632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8229600" y="6191250"/>
            <a:ext cx="33020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BCC18F51-09EC-435C-A3BA-64A766E099C0}" type="datetimeFigureOut">
              <a:rPr lang="ru-RU" smtClean="0"/>
              <a:pPr>
                <a:defRPr/>
              </a:pPr>
              <a:t>16.02.2019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1219200" y="6172200"/>
            <a:ext cx="52832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95072" y="6210300"/>
            <a:ext cx="6096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fld id="{08395586-F03A-48D1-94DF-16B239DF4FB5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49" r:id="rId12"/>
    <p:sldLayoutId id="2147483650" r:id="rId13"/>
    <p:sldLayoutId id="2147483651" r:id="rId14"/>
    <p:sldLayoutId id="2147483652" r:id="rId15"/>
    <p:sldLayoutId id="2147483653" r:id="rId16"/>
    <p:sldLayoutId id="2147483654" r:id="rId17"/>
    <p:sldLayoutId id="2147483655" r:id="rId18"/>
    <p:sldLayoutId id="2147483656" r:id="rId19"/>
    <p:sldLayoutId id="2147483657" r:id="rId20"/>
    <p:sldLayoutId id="2147483658" r:id="rId21"/>
    <p:sldLayoutId id="2147483659" r:id="rId22"/>
  </p:sldLayoutIdLst>
  <p:hf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 bwMode="auto"/>
        <p:txBody>
          <a:bodyPr/>
          <a:lstStyle/>
          <a:p>
            <a:pPr>
              <a:defRPr/>
            </a:pPr>
            <a:endParaRPr dirty="0"/>
          </a:p>
          <a:p>
            <a:pPr>
              <a:defRPr/>
            </a:pPr>
            <a:r>
              <a:rPr b="0" i="0" u="none" dirty="0" err="1">
                <a:latin typeface="Times New Roman"/>
                <a:ea typeface="Times New Roman"/>
              </a:rPr>
              <a:t>Элементы</a:t>
            </a:r>
            <a:r>
              <a:rPr b="0" i="0" u="none" dirty="0">
                <a:latin typeface="Times New Roman"/>
                <a:ea typeface="Times New Roman"/>
              </a:rPr>
              <a:t> </a:t>
            </a:r>
            <a:r>
              <a:rPr b="0" i="0" u="none" dirty="0" err="1">
                <a:latin typeface="Times New Roman"/>
                <a:ea typeface="Times New Roman"/>
              </a:rPr>
              <a:t>теории</a:t>
            </a:r>
            <a:r>
              <a:rPr b="0" i="0" u="none" dirty="0">
                <a:latin typeface="Times New Roman"/>
                <a:ea typeface="Times New Roman"/>
              </a:rPr>
              <a:t> </a:t>
            </a:r>
            <a:r>
              <a:rPr b="0" i="0" u="none" dirty="0" err="1">
                <a:latin typeface="Times New Roman"/>
                <a:ea typeface="Times New Roman"/>
              </a:rPr>
              <a:t>чисел</a:t>
            </a:r>
            <a:endParaRPr b="0" i="0" u="none" dirty="0">
              <a:latin typeface="Times New Roman"/>
              <a:ea typeface="Times New Roman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Общие делители.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7D8526E-FE16-40F3-89E8-0810AE5B626F}" type="datetime1">
              <a:rPr lang="ru-RU" smtClean="0"/>
              <a:pPr>
                <a:defRPr/>
              </a:pPr>
              <a:t>16.02.2019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8395586-F03A-48D1-94DF-16B239DF4FB5}" type="slidenum">
              <a:rPr lang="ru-RU" smtClean="0"/>
              <a:pPr>
                <a:defRPr/>
              </a:pPr>
              <a:t>10</a:t>
            </a:fld>
            <a:endParaRPr lang="ru-RU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/>
              <a:t>НОД - наибольший общий делитель </a:t>
            </a:r>
            <a:endParaRPr lang="ru-RU" dirty="0" smtClean="0"/>
          </a:p>
          <a:p>
            <a:r>
              <a:rPr lang="ru-RU" dirty="0" smtClean="0"/>
              <a:t>НОК </a:t>
            </a:r>
            <a:r>
              <a:rPr lang="ru-RU" dirty="0"/>
              <a:t>– наименьшее общее кратное </a:t>
            </a:r>
            <a:br>
              <a:rPr lang="ru-RU" dirty="0"/>
            </a:br>
            <a:endParaRPr lang="ru-RU" dirty="0"/>
          </a:p>
          <a:p>
            <a:r>
              <a:rPr lang="ru-RU" dirty="0" smtClean="0"/>
              <a:t>Пример:</a:t>
            </a:r>
          </a:p>
          <a:p>
            <a:pPr lvl="1"/>
            <a:r>
              <a:rPr lang="ru-RU" dirty="0" smtClean="0"/>
              <a:t>140 </a:t>
            </a:r>
            <a:r>
              <a:rPr lang="ru-RU" dirty="0"/>
              <a:t>= </a:t>
            </a:r>
            <a:r>
              <a:rPr lang="ru-RU" dirty="0" smtClean="0"/>
              <a:t>2*2*5*7</a:t>
            </a:r>
          </a:p>
          <a:p>
            <a:pPr lvl="1"/>
            <a:r>
              <a:rPr lang="ru-RU" dirty="0" smtClean="0"/>
              <a:t>12 </a:t>
            </a:r>
            <a:r>
              <a:rPr lang="ru-RU" dirty="0"/>
              <a:t>= 2*2*3  </a:t>
            </a:r>
            <a:endParaRPr lang="ru-RU" dirty="0" smtClean="0"/>
          </a:p>
          <a:p>
            <a:r>
              <a:rPr lang="ru-RU" dirty="0" smtClean="0"/>
              <a:t>Общие </a:t>
            </a:r>
            <a:r>
              <a:rPr lang="ru-RU" dirty="0"/>
              <a:t>делители 140 и </a:t>
            </a:r>
            <a:r>
              <a:rPr lang="ru-RU" dirty="0" smtClean="0"/>
              <a:t>12: 1,2,4 </a:t>
            </a:r>
            <a:endParaRPr lang="ru-RU" dirty="0"/>
          </a:p>
          <a:p>
            <a:r>
              <a:rPr lang="ru-RU" dirty="0" smtClean="0"/>
              <a:t>НОД(</a:t>
            </a:r>
            <a:r>
              <a:rPr lang="ru-RU" dirty="0" err="1" smtClean="0"/>
              <a:t>a,b</a:t>
            </a:r>
            <a:r>
              <a:rPr lang="ru-RU" dirty="0"/>
              <a:t>) – наибольшее число, которое делит a и b: </a:t>
            </a:r>
          </a:p>
          <a:p>
            <a:pPr lvl="1"/>
            <a:r>
              <a:rPr lang="ru-RU" dirty="0" smtClean="0"/>
              <a:t>НОД </a:t>
            </a:r>
            <a:r>
              <a:rPr lang="ru-RU" dirty="0"/>
              <a:t>(140,12)=4 </a:t>
            </a:r>
            <a:endParaRPr lang="ru-RU" dirty="0" smtClean="0"/>
          </a:p>
          <a:p>
            <a:pPr lvl="1"/>
            <a:r>
              <a:rPr lang="ru-RU" dirty="0" smtClean="0"/>
              <a:t>НОД </a:t>
            </a:r>
            <a:r>
              <a:rPr lang="ru-RU" dirty="0"/>
              <a:t>| a и </a:t>
            </a:r>
            <a:r>
              <a:rPr lang="ru-RU" dirty="0" smtClean="0"/>
              <a:t>НОД </a:t>
            </a:r>
            <a:r>
              <a:rPr lang="ru-RU" dirty="0"/>
              <a:t>| </a:t>
            </a:r>
            <a:r>
              <a:rPr lang="ru-RU" dirty="0" smtClean="0"/>
              <a:t>b.</a:t>
            </a:r>
          </a:p>
          <a:p>
            <a:r>
              <a:rPr lang="ru-RU" dirty="0" smtClean="0"/>
              <a:t>НОК(</a:t>
            </a:r>
            <a:r>
              <a:rPr lang="ru-RU" dirty="0" err="1" smtClean="0"/>
              <a:t>a,b</a:t>
            </a:r>
            <a:r>
              <a:rPr lang="ru-RU" dirty="0"/>
              <a:t>) – наименьшее число, которое делится на a и b: </a:t>
            </a:r>
            <a:endParaRPr lang="ru-RU" dirty="0" smtClean="0"/>
          </a:p>
          <a:p>
            <a:pPr lvl="1"/>
            <a:r>
              <a:rPr lang="ru-RU" dirty="0" smtClean="0"/>
              <a:t>НОК </a:t>
            </a:r>
            <a:r>
              <a:rPr lang="ru-RU" dirty="0"/>
              <a:t>(140,12)=520. </a:t>
            </a:r>
            <a:endParaRPr lang="ru-RU" dirty="0" smtClean="0"/>
          </a:p>
          <a:p>
            <a:pPr lvl="1"/>
            <a:r>
              <a:rPr lang="ru-RU" dirty="0" smtClean="0"/>
              <a:t>а </a:t>
            </a:r>
            <a:r>
              <a:rPr lang="ru-RU" dirty="0"/>
              <a:t>| НОК и b | НОК</a:t>
            </a:r>
          </a:p>
        </p:txBody>
      </p:sp>
    </p:spTree>
    <p:extLst>
      <p:ext uri="{BB962C8B-B14F-4D97-AF65-F5344CB8AC3E}">
        <p14:creationId xmlns:p14="http://schemas.microsoft.com/office/powerpoint/2010/main" val="30853755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(n, m) = НОД(</a:t>
            </a:r>
            <a:r>
              <a:rPr lang="ru-RU" dirty="0" err="1"/>
              <a:t>n,m</a:t>
            </a:r>
            <a:r>
              <a:rPr lang="ru-RU" dirty="0"/>
              <a:t>) и [n, m] = НОК(</a:t>
            </a:r>
            <a:r>
              <a:rPr lang="ru-RU" dirty="0" err="1"/>
              <a:t>n,m</a:t>
            </a:r>
            <a:r>
              <a:rPr lang="ru-RU" dirty="0"/>
              <a:t>)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7AAE707-1D39-4609-A4B6-16C73B47AB1B}" type="datetime1">
              <a:rPr lang="ru-RU" smtClean="0"/>
              <a:pPr>
                <a:defRPr/>
              </a:pPr>
              <a:t>16.02.2019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8395586-F03A-48D1-94DF-16B239DF4FB5}" type="slidenum">
              <a:rPr lang="ru-RU" smtClean="0"/>
              <a:pPr>
                <a:defRPr/>
              </a:pPr>
              <a:t>11</a:t>
            </a:fld>
            <a:endParaRPr lang="ru-RU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Пусть </a:t>
            </a:r>
            <a:r>
              <a:rPr lang="ru-RU" dirty="0"/>
              <a:t>известны канонические разложения n и m: 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n=p1</a:t>
            </a:r>
            <a:r>
              <a:rPr lang="en-US" dirty="0"/>
              <a:t>^(s1)*p2^(s2</a:t>
            </a:r>
            <a:r>
              <a:rPr lang="en-US" dirty="0" smtClean="0"/>
              <a:t>)*…</a:t>
            </a:r>
            <a:r>
              <a:rPr lang="en-US" dirty="0" err="1"/>
              <a:t>pk</a:t>
            </a:r>
            <a:r>
              <a:rPr lang="en-US" dirty="0"/>
              <a:t>^(</a:t>
            </a:r>
            <a:r>
              <a:rPr lang="en-US" dirty="0" err="1" smtClean="0"/>
              <a:t>sk</a:t>
            </a:r>
            <a:r>
              <a:rPr lang="en-US" dirty="0" smtClean="0"/>
              <a:t>)</a:t>
            </a:r>
            <a:r>
              <a:rPr lang="ru-RU" dirty="0"/>
              <a:t>;</a:t>
            </a:r>
            <a:r>
              <a:rPr lang="ru-RU" dirty="0" smtClean="0"/>
              <a:t> </a:t>
            </a:r>
            <a:r>
              <a:rPr lang="en-US" dirty="0" smtClean="0"/>
              <a:t>m=p1^(e1</a:t>
            </a:r>
            <a:r>
              <a:rPr lang="en-US" dirty="0"/>
              <a:t>)*p2</a:t>
            </a:r>
            <a:r>
              <a:rPr lang="en-US" dirty="0" smtClean="0"/>
              <a:t>^(e2</a:t>
            </a:r>
            <a:r>
              <a:rPr lang="en-US" dirty="0"/>
              <a:t>)*…</a:t>
            </a:r>
            <a:r>
              <a:rPr lang="en-US" dirty="0" err="1"/>
              <a:t>pk</a:t>
            </a:r>
            <a:r>
              <a:rPr lang="en-US" dirty="0" smtClean="0"/>
              <a:t>^(</a:t>
            </a:r>
            <a:r>
              <a:rPr lang="en-US" dirty="0" err="1" smtClean="0"/>
              <a:t>ek</a:t>
            </a:r>
            <a:r>
              <a:rPr lang="en-US" dirty="0" smtClean="0"/>
              <a:t>),</a:t>
            </a:r>
            <a:br>
              <a:rPr lang="en-US" dirty="0" smtClean="0"/>
            </a:br>
            <a:r>
              <a:rPr lang="ru-RU" dirty="0" smtClean="0"/>
              <a:t>где </a:t>
            </a:r>
            <a:r>
              <a:rPr lang="ru-RU" dirty="0"/>
              <a:t>- различные простые числа, </a:t>
            </a:r>
            <a:r>
              <a:rPr lang="en-US" dirty="0" smtClean="0"/>
              <a:t>s(</a:t>
            </a:r>
            <a:r>
              <a:rPr lang="en-US" dirty="0" err="1" smtClean="0"/>
              <a:t>i</a:t>
            </a:r>
            <a:r>
              <a:rPr lang="en-US" dirty="0" smtClean="0"/>
              <a:t>)</a:t>
            </a:r>
            <a:r>
              <a:rPr lang="ru-RU" dirty="0" smtClean="0"/>
              <a:t> и </a:t>
            </a:r>
            <a:r>
              <a:rPr lang="en-US" dirty="0" smtClean="0"/>
              <a:t>e(</a:t>
            </a:r>
            <a:r>
              <a:rPr lang="en-US" dirty="0" err="1" smtClean="0"/>
              <a:t>i</a:t>
            </a:r>
            <a:r>
              <a:rPr lang="en-US" dirty="0" smtClean="0"/>
              <a:t>)</a:t>
            </a:r>
            <a:r>
              <a:rPr lang="ru-RU" dirty="0" smtClean="0"/>
              <a:t> </a:t>
            </a:r>
            <a:r>
              <a:rPr lang="ru-RU" dirty="0"/>
              <a:t>- неотрицательные числа (могут быть нулями</a:t>
            </a:r>
            <a:r>
              <a:rPr lang="ru-RU" dirty="0" smtClean="0"/>
              <a:t>)</a:t>
            </a:r>
            <a:r>
              <a:rPr lang="en-US" dirty="0" smtClean="0"/>
              <a:t>.</a:t>
            </a:r>
            <a:endParaRPr lang="en-US" dirty="0"/>
          </a:p>
          <a:p>
            <a:r>
              <a:rPr lang="ru-RU" dirty="0" smtClean="0"/>
              <a:t>Тогда </a:t>
            </a:r>
            <a:r>
              <a:rPr lang="ru-RU" dirty="0"/>
              <a:t>НОД(</a:t>
            </a:r>
            <a:r>
              <a:rPr lang="ru-RU" dirty="0" err="1"/>
              <a:t>m,n</a:t>
            </a:r>
            <a:r>
              <a:rPr lang="ru-RU" dirty="0"/>
              <a:t>) и НОК(</a:t>
            </a:r>
            <a:r>
              <a:rPr lang="ru-RU" dirty="0" err="1"/>
              <a:t>m,n</a:t>
            </a:r>
            <a:r>
              <a:rPr lang="ru-RU" dirty="0"/>
              <a:t>) выражаются как: 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(</a:t>
            </a:r>
            <a:r>
              <a:rPr lang="en-US" dirty="0" err="1" smtClean="0"/>
              <a:t>m,n</a:t>
            </a:r>
            <a:r>
              <a:rPr lang="en-US" dirty="0" smtClean="0"/>
              <a:t>)=p1^(min(d1,e1))*…*</a:t>
            </a:r>
            <a:r>
              <a:rPr lang="en-US" dirty="0" err="1" smtClean="0"/>
              <a:t>pk</a:t>
            </a:r>
            <a:r>
              <a:rPr lang="en-US" dirty="0" smtClean="0"/>
              <a:t>^(min(</a:t>
            </a:r>
            <a:r>
              <a:rPr lang="en-US" dirty="0" err="1" smtClean="0"/>
              <a:t>dk,ek</a:t>
            </a:r>
            <a:r>
              <a:rPr lang="en-US" dirty="0" smtClean="0"/>
              <a:t>)),</a:t>
            </a:r>
            <a:br>
              <a:rPr lang="en-US" dirty="0" smtClean="0"/>
            </a:br>
            <a:r>
              <a:rPr lang="en-US" dirty="0" smtClean="0"/>
              <a:t>[</a:t>
            </a:r>
            <a:r>
              <a:rPr lang="en-US" dirty="0" err="1" smtClean="0"/>
              <a:t>m,n</a:t>
            </a:r>
            <a:r>
              <a:rPr lang="en-US" dirty="0" smtClean="0"/>
              <a:t>]=</a:t>
            </a:r>
            <a:r>
              <a:rPr lang="en-US" dirty="0"/>
              <a:t>p1^(</a:t>
            </a:r>
            <a:r>
              <a:rPr lang="en-US" dirty="0" smtClean="0"/>
              <a:t>max (</a:t>
            </a:r>
            <a:r>
              <a:rPr lang="en-US" dirty="0"/>
              <a:t>d1,e1))*…*</a:t>
            </a:r>
            <a:r>
              <a:rPr lang="en-US" dirty="0" err="1"/>
              <a:t>pk</a:t>
            </a:r>
            <a:r>
              <a:rPr lang="en-US" dirty="0"/>
              <a:t>^(</a:t>
            </a:r>
            <a:r>
              <a:rPr lang="en-US" dirty="0" smtClean="0"/>
              <a:t>max(</a:t>
            </a:r>
            <a:r>
              <a:rPr lang="en-US" dirty="0" err="1" smtClean="0"/>
              <a:t>dk,ek</a:t>
            </a:r>
            <a:r>
              <a:rPr lang="en-US" dirty="0"/>
              <a:t>))</a:t>
            </a:r>
            <a:br>
              <a:rPr lang="en-US" dirty="0"/>
            </a:br>
            <a:endParaRPr lang="ru-RU" dirty="0" smtClean="0"/>
          </a:p>
          <a:p>
            <a:r>
              <a:rPr lang="ru-RU" dirty="0" smtClean="0"/>
              <a:t>если </a:t>
            </a:r>
            <a:r>
              <a:rPr lang="ru-RU" dirty="0"/>
              <a:t>чисел более двух – НОД( )=</a:t>
            </a:r>
            <a:r>
              <a:rPr lang="ru-RU" dirty="0" err="1"/>
              <a:t>dn</a:t>
            </a:r>
            <a:r>
              <a:rPr lang="ru-RU" dirty="0"/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15860014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НОД(</a:t>
            </a:r>
            <a:r>
              <a:rPr lang="en-US" dirty="0" smtClean="0"/>
              <a:t>a1,a2,a3,…an</a:t>
            </a:r>
            <a:r>
              <a:rPr lang="ru-RU" dirty="0" smtClean="0"/>
              <a:t> </a:t>
            </a:r>
            <a:r>
              <a:rPr lang="ru-RU" dirty="0"/>
              <a:t>)=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87EA167-A93A-48A6-80EB-CF82665E5622}" type="datetime1">
              <a:rPr lang="ru-RU" smtClean="0"/>
              <a:pPr>
                <a:defRPr/>
              </a:pPr>
              <a:t>16.02.2019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8395586-F03A-48D1-94DF-16B239DF4FB5}" type="slidenum">
              <a:rPr lang="ru-RU" smtClean="0"/>
              <a:pPr>
                <a:defRPr/>
              </a:pPr>
              <a:t>12</a:t>
            </a:fld>
            <a:endParaRPr lang="ru-RU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/>
              <a:t>если чисел более двух –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ru-RU" dirty="0" smtClean="0"/>
              <a:t>НОД(</a:t>
            </a:r>
            <a:r>
              <a:rPr lang="en-US" dirty="0"/>
              <a:t>a1,a2,a3,…</a:t>
            </a:r>
            <a:r>
              <a:rPr lang="en-US" dirty="0" smtClean="0"/>
              <a:t>an</a:t>
            </a:r>
            <a:r>
              <a:rPr lang="ru-RU" dirty="0" smtClean="0"/>
              <a:t>)=</a:t>
            </a:r>
            <a:r>
              <a:rPr lang="ru-RU" dirty="0" err="1"/>
              <a:t>dn</a:t>
            </a:r>
            <a:r>
              <a:rPr lang="ru-RU" dirty="0" smtClean="0"/>
              <a:t>: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d2=</a:t>
            </a:r>
            <a:r>
              <a:rPr lang="ru-RU" dirty="0" smtClean="0"/>
              <a:t>НОД(</a:t>
            </a:r>
            <a:r>
              <a:rPr lang="en-US" dirty="0" smtClean="0"/>
              <a:t>a1,a2</a:t>
            </a:r>
            <a:r>
              <a:rPr lang="ru-RU" dirty="0" smtClean="0"/>
              <a:t>)</a:t>
            </a:r>
            <a:r>
              <a:rPr lang="en-US" dirty="0"/>
              <a:t>;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d3=</a:t>
            </a:r>
            <a:r>
              <a:rPr lang="ru-RU" dirty="0" smtClean="0"/>
              <a:t>НОД(</a:t>
            </a:r>
            <a:r>
              <a:rPr lang="en-US" dirty="0" smtClean="0"/>
              <a:t>d2,a3</a:t>
            </a:r>
            <a:r>
              <a:rPr lang="ru-RU" dirty="0" smtClean="0"/>
              <a:t>)</a:t>
            </a:r>
            <a:r>
              <a:rPr lang="en-US" dirty="0" smtClean="0"/>
              <a:t>;</a:t>
            </a:r>
            <a:br>
              <a:rPr lang="en-US" dirty="0" smtClean="0"/>
            </a:br>
            <a:r>
              <a:rPr lang="en-US" dirty="0" smtClean="0"/>
              <a:t>d4=</a:t>
            </a:r>
            <a:r>
              <a:rPr lang="ru-RU" dirty="0"/>
              <a:t>НОД(</a:t>
            </a:r>
            <a:r>
              <a:rPr lang="en-US" dirty="0" smtClean="0"/>
              <a:t>d3,a4</a:t>
            </a:r>
            <a:r>
              <a:rPr lang="ru-RU" dirty="0" smtClean="0"/>
              <a:t>)</a:t>
            </a:r>
            <a:r>
              <a:rPr lang="en-US" dirty="0" smtClean="0"/>
              <a:t>;</a:t>
            </a:r>
            <a:br>
              <a:rPr lang="en-US" dirty="0" smtClean="0"/>
            </a:br>
            <a:r>
              <a:rPr lang="en-US" dirty="0" smtClean="0"/>
              <a:t>…</a:t>
            </a:r>
            <a:br>
              <a:rPr lang="en-US" dirty="0" smtClean="0"/>
            </a:br>
            <a:r>
              <a:rPr lang="en-US" dirty="0" err="1" smtClean="0"/>
              <a:t>dn</a:t>
            </a:r>
            <a:r>
              <a:rPr lang="en-US" dirty="0" smtClean="0"/>
              <a:t>=</a:t>
            </a:r>
            <a:r>
              <a:rPr lang="ru-RU" dirty="0"/>
              <a:t>НОД(</a:t>
            </a:r>
            <a:r>
              <a:rPr lang="en-US" dirty="0" smtClean="0"/>
              <a:t>d</a:t>
            </a:r>
            <a:r>
              <a:rPr lang="en-US" baseline="-25000" dirty="0" smtClean="0"/>
              <a:t>n-1</a:t>
            </a:r>
            <a:r>
              <a:rPr lang="en-US" dirty="0" smtClean="0"/>
              <a:t>,a4</a:t>
            </a:r>
            <a:r>
              <a:rPr lang="ru-RU" dirty="0" smtClean="0"/>
              <a:t>)</a:t>
            </a:r>
            <a:r>
              <a:rPr lang="en-US" dirty="0"/>
              <a:t>.</a:t>
            </a:r>
            <a:br>
              <a:rPr lang="en-US" dirty="0"/>
            </a:br>
            <a:endParaRPr lang="en-US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0356017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E096A60-7620-4ADC-9B43-83B2188C9C24}" type="datetime1">
              <a:rPr lang="ru-RU" smtClean="0"/>
              <a:pPr>
                <a:defRPr/>
              </a:pPr>
              <a:t>16.02.2019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8395586-F03A-48D1-94DF-16B239DF4FB5}" type="slidenum">
              <a:rPr lang="ru-RU" smtClean="0"/>
              <a:pPr>
                <a:defRPr/>
              </a:pPr>
              <a:t>13</a:t>
            </a:fld>
            <a:endParaRPr lang="ru-RU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err="1"/>
              <a:t>Свойстсва</a:t>
            </a:r>
            <a:r>
              <a:rPr lang="ru-RU" dirty="0"/>
              <a:t> НОД </a:t>
            </a:r>
            <a:endParaRPr lang="en-US" dirty="0" smtClean="0"/>
          </a:p>
          <a:p>
            <a:r>
              <a:rPr lang="ru-RU" dirty="0" smtClean="0"/>
              <a:t>1</a:t>
            </a:r>
            <a:r>
              <a:rPr lang="ru-RU" dirty="0"/>
              <a:t>. НОД(а,0) = а </a:t>
            </a:r>
            <a:endParaRPr lang="en-US" dirty="0" smtClean="0"/>
          </a:p>
          <a:p>
            <a:r>
              <a:rPr lang="ru-RU" dirty="0" smtClean="0"/>
              <a:t>2</a:t>
            </a:r>
            <a:r>
              <a:rPr lang="ru-RU" dirty="0"/>
              <a:t>. НОД(</a:t>
            </a:r>
            <a:r>
              <a:rPr lang="ru-RU" dirty="0" err="1"/>
              <a:t>a,b</a:t>
            </a:r>
            <a:r>
              <a:rPr lang="ru-RU" dirty="0"/>
              <a:t>) = НОД(</a:t>
            </a:r>
            <a:r>
              <a:rPr lang="ru-RU" dirty="0" err="1"/>
              <a:t>b,r</a:t>
            </a:r>
            <a:r>
              <a:rPr lang="ru-RU" dirty="0"/>
              <a:t>), где a=q*</a:t>
            </a:r>
            <a:r>
              <a:rPr lang="ru-RU" dirty="0" err="1"/>
              <a:t>b+r</a:t>
            </a:r>
            <a:r>
              <a:rPr lang="ru-RU" dirty="0"/>
              <a:t> </a:t>
            </a:r>
            <a:endParaRPr lang="en-US" dirty="0" smtClean="0"/>
          </a:p>
          <a:p>
            <a:r>
              <a:rPr lang="ru-RU" dirty="0" smtClean="0"/>
              <a:t>Пример</a:t>
            </a:r>
            <a:r>
              <a:rPr lang="ru-RU" dirty="0"/>
              <a:t>. </a:t>
            </a:r>
            <a:endParaRPr lang="en-US" dirty="0"/>
          </a:p>
          <a:p>
            <a:pPr lvl="1"/>
            <a:r>
              <a:rPr lang="ru-RU" dirty="0" smtClean="0"/>
              <a:t>Вычислить НОД(36,10</a:t>
            </a:r>
            <a:r>
              <a:rPr lang="ru-RU" dirty="0"/>
              <a:t>): </a:t>
            </a:r>
            <a:endParaRPr lang="en-US" dirty="0" smtClean="0"/>
          </a:p>
          <a:p>
            <a:pPr lvl="1"/>
            <a:r>
              <a:rPr lang="ru-RU" dirty="0" smtClean="0"/>
              <a:t>НОД(36,10</a:t>
            </a:r>
            <a:r>
              <a:rPr lang="ru-RU" dirty="0"/>
              <a:t>) = [36 = 3*10+6] = </a:t>
            </a:r>
            <a:endParaRPr lang="en-US" dirty="0" smtClean="0"/>
          </a:p>
          <a:p>
            <a:pPr lvl="1"/>
            <a:r>
              <a:rPr lang="ru-RU" dirty="0" smtClean="0"/>
              <a:t>НОД(10,6</a:t>
            </a:r>
            <a:r>
              <a:rPr lang="ru-RU" dirty="0"/>
              <a:t>) = [10 = 1*6+4] = </a:t>
            </a:r>
            <a:endParaRPr lang="en-US" dirty="0" smtClean="0"/>
          </a:p>
          <a:p>
            <a:pPr lvl="1"/>
            <a:r>
              <a:rPr lang="ru-RU" dirty="0" smtClean="0"/>
              <a:t>НОД(6,4</a:t>
            </a:r>
            <a:r>
              <a:rPr lang="ru-RU" dirty="0"/>
              <a:t>) = [6 = 1*4+2] = </a:t>
            </a:r>
            <a:endParaRPr lang="en-US" dirty="0" smtClean="0"/>
          </a:p>
          <a:p>
            <a:pPr lvl="1"/>
            <a:r>
              <a:rPr lang="ru-RU" dirty="0" smtClean="0"/>
              <a:t>НОД(4,2</a:t>
            </a:r>
            <a:r>
              <a:rPr lang="ru-RU" dirty="0"/>
              <a:t>) = [4 = 2*2+0] = </a:t>
            </a:r>
            <a:endParaRPr lang="en-US" dirty="0" smtClean="0"/>
          </a:p>
          <a:p>
            <a:pPr lvl="1"/>
            <a:r>
              <a:rPr lang="ru-RU" dirty="0" smtClean="0"/>
              <a:t>НОД(2,0</a:t>
            </a:r>
            <a:r>
              <a:rPr lang="ru-RU" dirty="0"/>
              <a:t>) = 2</a:t>
            </a:r>
          </a:p>
        </p:txBody>
      </p:sp>
    </p:spTree>
    <p:extLst>
      <p:ext uri="{BB962C8B-B14F-4D97-AF65-F5344CB8AC3E}">
        <p14:creationId xmlns:p14="http://schemas.microsoft.com/office/powerpoint/2010/main" val="394204919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Нахождение НОД(</a:t>
            </a:r>
            <a:r>
              <a:rPr lang="en-US" dirty="0"/>
              <a:t>a, </a:t>
            </a:r>
            <a:r>
              <a:rPr lang="en-US" dirty="0" smtClean="0"/>
              <a:t>b). </a:t>
            </a:r>
            <a:br>
              <a:rPr lang="en-US" dirty="0" smtClean="0"/>
            </a:br>
            <a:r>
              <a:rPr lang="ru-RU" dirty="0" smtClean="0"/>
              <a:t>Алгоритм </a:t>
            </a:r>
            <a:r>
              <a:rPr lang="ru-RU" dirty="0"/>
              <a:t>Евклида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53266AF-EEB4-4B5D-8E4B-9D2764C2CB4B}" type="datetime1">
              <a:rPr lang="ru-RU" smtClean="0"/>
              <a:pPr>
                <a:defRPr/>
              </a:pPr>
              <a:t>16.02.2019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8395586-F03A-48D1-94DF-16B239DF4FB5}" type="slidenum">
              <a:rPr lang="ru-RU" smtClean="0"/>
              <a:pPr>
                <a:defRPr/>
              </a:pPr>
              <a:t>14</a:t>
            </a:fld>
            <a:endParaRPr lang="ru-RU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Смотри предыдущую лекцию</a:t>
            </a:r>
            <a:endParaRPr lang="en-US" dirty="0" smtClean="0"/>
          </a:p>
          <a:p>
            <a:r>
              <a:rPr lang="ru-RU" dirty="0" smtClean="0">
                <a:solidFill>
                  <a:schemeClr val="bg1"/>
                </a:solidFill>
              </a:rPr>
              <a:t>Пусть </a:t>
            </a:r>
            <a:r>
              <a:rPr lang="en-US" dirty="0">
                <a:solidFill>
                  <a:schemeClr val="bg1"/>
                </a:solidFill>
              </a:rPr>
              <a:t>a </a:t>
            </a:r>
            <a:r>
              <a:rPr lang="ru-RU" dirty="0">
                <a:solidFill>
                  <a:schemeClr val="bg1"/>
                </a:solidFill>
              </a:rPr>
              <a:t>и </a:t>
            </a:r>
            <a:r>
              <a:rPr lang="en-US" dirty="0">
                <a:solidFill>
                  <a:schemeClr val="bg1"/>
                </a:solidFill>
              </a:rPr>
              <a:t>b – </a:t>
            </a:r>
            <a:r>
              <a:rPr lang="ru-RU" dirty="0">
                <a:solidFill>
                  <a:schemeClr val="bg1"/>
                </a:solidFill>
              </a:rPr>
              <a:t>целые числа, не равные одновременно 0, и последовательность определена как  </a:t>
            </a:r>
            <a:r>
              <a:rPr lang="en-US" dirty="0">
                <a:solidFill>
                  <a:schemeClr val="bg1"/>
                </a:solidFill>
              </a:rPr>
              <a:t>a = </a:t>
            </a:r>
            <a:r>
              <a:rPr lang="en-US" dirty="0" err="1">
                <a:solidFill>
                  <a:schemeClr val="bg1"/>
                </a:solidFill>
              </a:rPr>
              <a:t>bq</a:t>
            </a:r>
            <a:r>
              <a:rPr lang="en-US" dirty="0">
                <a:solidFill>
                  <a:schemeClr val="bg1"/>
                </a:solidFill>
              </a:rPr>
              <a:t> 0 + r 1 b = r q + r 1 q 1 + r2 r 1 = r2 q 2 + r3 …… </a:t>
            </a:r>
            <a:r>
              <a:rPr lang="en-US" dirty="0" err="1">
                <a:solidFill>
                  <a:schemeClr val="bg1"/>
                </a:solidFill>
              </a:rPr>
              <a:t>rk</a:t>
            </a:r>
            <a:r>
              <a:rPr lang="en-US" dirty="0">
                <a:solidFill>
                  <a:schemeClr val="bg1"/>
                </a:solidFill>
              </a:rPr>
              <a:t> − 2 = </a:t>
            </a:r>
            <a:r>
              <a:rPr lang="en-US" dirty="0" err="1">
                <a:solidFill>
                  <a:schemeClr val="bg1"/>
                </a:solidFill>
              </a:rPr>
              <a:t>rk</a:t>
            </a:r>
            <a:r>
              <a:rPr lang="en-US" dirty="0">
                <a:solidFill>
                  <a:schemeClr val="bg1"/>
                </a:solidFill>
              </a:rPr>
              <a:t> − 1 q k − 1 + </a:t>
            </a:r>
            <a:r>
              <a:rPr lang="en-US" dirty="0" err="1">
                <a:solidFill>
                  <a:schemeClr val="bg1"/>
                </a:solidFill>
              </a:rPr>
              <a:t>rk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rn</a:t>
            </a:r>
            <a:r>
              <a:rPr lang="en-US" dirty="0">
                <a:solidFill>
                  <a:schemeClr val="bg1"/>
                </a:solidFill>
              </a:rPr>
              <a:t> − 1 = </a:t>
            </a:r>
            <a:r>
              <a:rPr lang="en-US" dirty="0" err="1">
                <a:solidFill>
                  <a:schemeClr val="bg1"/>
                </a:solidFill>
              </a:rPr>
              <a:t>rn</a:t>
            </a:r>
            <a:r>
              <a:rPr lang="en-US" dirty="0">
                <a:solidFill>
                  <a:schemeClr val="bg1"/>
                </a:solidFill>
              </a:rPr>
              <a:t> q n  </a:t>
            </a:r>
            <a:r>
              <a:rPr lang="ru-RU" dirty="0">
                <a:solidFill>
                  <a:schemeClr val="bg1"/>
                </a:solidFill>
              </a:rPr>
              <a:t>Тогда НОД( </a:t>
            </a:r>
            <a:r>
              <a:rPr lang="en-US" dirty="0">
                <a:solidFill>
                  <a:schemeClr val="bg1"/>
                </a:solidFill>
              </a:rPr>
              <a:t>a , b), </a:t>
            </a:r>
            <a:r>
              <a:rPr lang="ru-RU" dirty="0">
                <a:solidFill>
                  <a:schemeClr val="bg1"/>
                </a:solidFill>
              </a:rPr>
              <a:t>наибольший общий делитель </a:t>
            </a:r>
            <a:r>
              <a:rPr lang="en-US" dirty="0">
                <a:solidFill>
                  <a:schemeClr val="bg1"/>
                </a:solidFill>
              </a:rPr>
              <a:t>a </a:t>
            </a:r>
            <a:r>
              <a:rPr lang="ru-RU" dirty="0">
                <a:solidFill>
                  <a:schemeClr val="bg1"/>
                </a:solidFill>
              </a:rPr>
              <a:t>и </a:t>
            </a:r>
            <a:r>
              <a:rPr lang="en-US" dirty="0">
                <a:solidFill>
                  <a:schemeClr val="bg1"/>
                </a:solidFill>
              </a:rPr>
              <a:t>b, </a:t>
            </a:r>
            <a:r>
              <a:rPr lang="ru-RU" dirty="0">
                <a:solidFill>
                  <a:schemeClr val="bg1"/>
                </a:solidFill>
              </a:rPr>
              <a:t>равен </a:t>
            </a:r>
            <a:r>
              <a:rPr lang="en-US" dirty="0" err="1">
                <a:solidFill>
                  <a:schemeClr val="bg1"/>
                </a:solidFill>
              </a:rPr>
              <a:t>rn</a:t>
            </a:r>
            <a:endParaRPr lang="ru-RU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482128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Алгоритм Евклида (использует r1, r2</a:t>
            </a:r>
            <a:r>
              <a:rPr lang="ru-RU" dirty="0" smtClean="0"/>
              <a:t>)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608A514-254A-48D0-B845-866CA8F2A372}" type="datetime1">
              <a:rPr lang="ru-RU" smtClean="0"/>
              <a:pPr>
                <a:defRPr/>
              </a:pPr>
              <a:t>16.02.2019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8395586-F03A-48D1-94DF-16B239DF4FB5}" type="slidenum">
              <a:rPr lang="ru-RU" smtClean="0"/>
              <a:pPr>
                <a:defRPr/>
              </a:pPr>
              <a:t>15</a:t>
            </a:fld>
            <a:endParaRPr lang="ru-RU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9496" y="764705"/>
            <a:ext cx="8780490" cy="53122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6205921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39BC463-D95D-42C8-81D7-38B2FC8D45CF}" type="datetime1">
              <a:rPr lang="ru-RU" smtClean="0"/>
              <a:pPr>
                <a:defRPr/>
              </a:pPr>
              <a:t>16.02.2019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8395586-F03A-48D1-94DF-16B239DF4FB5}" type="slidenum">
              <a:rPr lang="ru-RU" smtClean="0"/>
              <a:pPr>
                <a:defRPr/>
              </a:pPr>
              <a:t>16</a:t>
            </a:fld>
            <a:endParaRPr lang="ru-RU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1267968"/>
              </p:ext>
            </p:extLst>
          </p:nvPr>
        </p:nvGraphicFramePr>
        <p:xfrm>
          <a:off x="1631504" y="1772816"/>
          <a:ext cx="8128000" cy="4079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6000"/>
                <a:gridCol w="1016000"/>
                <a:gridCol w="1016000"/>
                <a:gridCol w="1016000"/>
                <a:gridCol w="1016000"/>
                <a:gridCol w="1016000"/>
                <a:gridCol w="1016000"/>
                <a:gridCol w="1016000"/>
              </a:tblGrid>
              <a:tr h="370840">
                <a:tc gridSpan="4">
                  <a:txBody>
                    <a:bodyPr/>
                    <a:lstStyle/>
                    <a:p>
                      <a:r>
                        <a:rPr lang="ru-RU" dirty="0" smtClean="0"/>
                        <a:t>НОД(2740, 1760) - ?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r>
                        <a:rPr lang="ru-RU" dirty="0" smtClean="0"/>
                        <a:t>НОД(25, 60) - ?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q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r</a:t>
                      </a:r>
                      <a:endParaRPr lang="ru-RU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q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r</a:t>
                      </a:r>
                      <a:endParaRPr lang="ru-RU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2740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1760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980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60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35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1760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980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780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60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25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980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780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200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15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780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200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180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180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20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9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180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20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 gridSpan="4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НОД(2740, 1760) =20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ru-RU" dirty="0" smtClean="0"/>
                        <a:t>НОД(25, 60) = 5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60905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Расширенный алгоритм Евклида. Соотношение Безу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7C6132A-E09D-4D53-9E38-6ABFD84D759A}" type="datetime1">
              <a:rPr lang="ru-RU" smtClean="0"/>
              <a:pPr>
                <a:defRPr/>
              </a:pPr>
              <a:t>16.02.2019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8395586-F03A-48D1-94DF-16B239DF4FB5}" type="slidenum">
              <a:rPr lang="ru-RU" smtClean="0"/>
              <a:pPr>
                <a:defRPr/>
              </a:pPr>
              <a:t>17</a:t>
            </a:fld>
            <a:endParaRPr lang="ru-RU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Формулы </a:t>
            </a:r>
            <a:r>
              <a:rPr lang="ru-RU" dirty="0"/>
              <a:t>для </a:t>
            </a:r>
            <a:r>
              <a:rPr lang="ru-RU" dirty="0" err="1"/>
              <a:t>r</a:t>
            </a:r>
            <a:r>
              <a:rPr lang="ru-RU" baseline="-25000" dirty="0" err="1"/>
              <a:t>i</a:t>
            </a:r>
            <a:r>
              <a:rPr lang="ru-RU" dirty="0"/>
              <a:t> могут быть переписаны следующим образом: </a:t>
            </a:r>
            <a:br>
              <a:rPr lang="ru-RU" dirty="0"/>
            </a:br>
            <a:r>
              <a:rPr lang="ru-RU" dirty="0" smtClean="0"/>
              <a:t>r 1 </a:t>
            </a:r>
            <a:r>
              <a:rPr lang="ru-RU" dirty="0"/>
              <a:t>= a + b( </a:t>
            </a:r>
            <a:r>
              <a:rPr lang="ru-RU" dirty="0" smtClean="0"/>
              <a:t>-q0</a:t>
            </a:r>
            <a:r>
              <a:rPr lang="ru-RU" dirty="0"/>
              <a:t>)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r2 </a:t>
            </a:r>
            <a:r>
              <a:rPr lang="ru-RU" dirty="0"/>
              <a:t>= b − </a:t>
            </a:r>
            <a:r>
              <a:rPr lang="ru-RU" dirty="0" smtClean="0"/>
              <a:t>r1*q1 </a:t>
            </a:r>
            <a:r>
              <a:rPr lang="ru-RU" dirty="0"/>
              <a:t>= a( </a:t>
            </a:r>
            <a:r>
              <a:rPr lang="ru-RU" dirty="0" smtClean="0"/>
              <a:t>−q1</a:t>
            </a:r>
            <a:r>
              <a:rPr lang="ru-RU" dirty="0"/>
              <a:t>) + b(1 + </a:t>
            </a:r>
            <a:r>
              <a:rPr lang="ru-RU" dirty="0" smtClean="0"/>
              <a:t>q1*q0</a:t>
            </a:r>
            <a:r>
              <a:rPr lang="ru-RU" dirty="0"/>
              <a:t>)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……………………………… </a:t>
            </a:r>
            <a:br>
              <a:rPr lang="ru-RU" dirty="0" smtClean="0"/>
            </a:br>
            <a:r>
              <a:rPr lang="ru-RU" dirty="0" smtClean="0"/>
              <a:t>НОД</a:t>
            </a:r>
            <a:r>
              <a:rPr lang="ru-RU" dirty="0"/>
              <a:t>( </a:t>
            </a:r>
            <a:r>
              <a:rPr lang="ru-RU" dirty="0" err="1"/>
              <a:t>a,b</a:t>
            </a:r>
            <a:r>
              <a:rPr lang="ru-RU" dirty="0"/>
              <a:t>) = </a:t>
            </a:r>
            <a:r>
              <a:rPr lang="ru-RU" dirty="0" err="1"/>
              <a:t>r</a:t>
            </a:r>
            <a:r>
              <a:rPr lang="ru-RU" baseline="-25000" dirty="0" err="1"/>
              <a:t>n</a:t>
            </a:r>
            <a:r>
              <a:rPr lang="ru-RU" dirty="0"/>
              <a:t> = </a:t>
            </a:r>
            <a:r>
              <a:rPr lang="ru-RU" dirty="0" err="1"/>
              <a:t>as</a:t>
            </a:r>
            <a:r>
              <a:rPr lang="ru-RU" dirty="0"/>
              <a:t> + </a:t>
            </a:r>
            <a:r>
              <a:rPr lang="ru-RU" dirty="0" err="1"/>
              <a:t>bt</a:t>
            </a:r>
            <a:r>
              <a:rPr lang="ru-RU" dirty="0"/>
              <a:t>,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где s </a:t>
            </a:r>
            <a:r>
              <a:rPr lang="ru-RU" dirty="0"/>
              <a:t>и t целые.  </a:t>
            </a:r>
            <a:endParaRPr lang="ru-RU" dirty="0" smtClean="0"/>
          </a:p>
          <a:p>
            <a:endParaRPr lang="ru-RU" dirty="0"/>
          </a:p>
          <a:p>
            <a:r>
              <a:rPr lang="ru-RU" dirty="0" smtClean="0"/>
              <a:t>Это </a:t>
            </a:r>
            <a:r>
              <a:rPr lang="ru-RU" dirty="0"/>
              <a:t>представление НОД называется соотношением Безу,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а </a:t>
            </a:r>
            <a:r>
              <a:rPr lang="ru-RU" dirty="0"/>
              <a:t>числа s и t — коэффициентами Безу</a:t>
            </a:r>
          </a:p>
        </p:txBody>
      </p:sp>
    </p:spTree>
    <p:extLst>
      <p:ext uri="{BB962C8B-B14F-4D97-AF65-F5344CB8AC3E}">
        <p14:creationId xmlns:p14="http://schemas.microsoft.com/office/powerpoint/2010/main" val="1546105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Расширенный алгоритм </a:t>
            </a:r>
            <a:r>
              <a:rPr lang="ru-RU" dirty="0" smtClean="0"/>
              <a:t>Евклида</a:t>
            </a:r>
            <a:endParaRPr lang="ru-RU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1F5A6F3-DA06-470F-B3A0-7CF1675E34F9}" type="datetime1">
              <a:rPr lang="ru-RU" smtClean="0"/>
              <a:pPr>
                <a:defRPr/>
              </a:pPr>
              <a:t>16.02.2019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8395586-F03A-48D1-94DF-16B239DF4FB5}" type="slidenum">
              <a:rPr lang="ru-RU" smtClean="0"/>
              <a:pPr>
                <a:defRPr/>
              </a:pPr>
              <a:t>18</a:t>
            </a:fld>
            <a:endParaRPr lang="ru-RU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>
          <a:xfrm>
            <a:off x="839416" y="1447800"/>
            <a:ext cx="10742984" cy="4572000"/>
          </a:xfrm>
        </p:spPr>
        <p:txBody>
          <a:bodyPr>
            <a:normAutofit/>
          </a:bodyPr>
          <a:lstStyle/>
          <a:p>
            <a:r>
              <a:rPr lang="ru-RU" sz="2400" dirty="0"/>
              <a:t>Расширенный алгоритм </a:t>
            </a:r>
            <a:r>
              <a:rPr lang="ru-RU" sz="2400" dirty="0" smtClean="0"/>
              <a:t>Евклида</a:t>
            </a:r>
          </a:p>
          <a:p>
            <a:r>
              <a:rPr lang="ru-RU" sz="2400" dirty="0" smtClean="0"/>
              <a:t>Даны</a:t>
            </a:r>
            <a:r>
              <a:rPr lang="ru-RU" sz="2400" dirty="0"/>
              <a:t>: два целых числа a и b. </a:t>
            </a:r>
            <a:endParaRPr lang="ru-RU" sz="2400" dirty="0" smtClean="0"/>
          </a:p>
          <a:p>
            <a:r>
              <a:rPr lang="ru-RU" sz="2400" dirty="0" smtClean="0"/>
              <a:t>Найти</a:t>
            </a:r>
            <a:r>
              <a:rPr lang="ru-RU" sz="2400" dirty="0"/>
              <a:t>: НОД(a, b) и два целых числа, s и t, </a:t>
            </a:r>
            <a:br>
              <a:rPr lang="ru-RU" sz="2400" dirty="0"/>
            </a:br>
            <a:r>
              <a:rPr lang="ru-RU" sz="2400" dirty="0" smtClean="0"/>
              <a:t>такие</a:t>
            </a:r>
            <a:r>
              <a:rPr lang="ru-RU" sz="2400" dirty="0"/>
              <a:t>, что: НОД(</a:t>
            </a:r>
            <a:r>
              <a:rPr lang="ru-RU" sz="2400" dirty="0" err="1"/>
              <a:t>a,b</a:t>
            </a:r>
            <a:r>
              <a:rPr lang="ru-RU" sz="2400" dirty="0"/>
              <a:t>) = s × a + t × b </a:t>
            </a:r>
            <a:endParaRPr lang="ru-RU" sz="2400" dirty="0" smtClean="0"/>
          </a:p>
          <a:p>
            <a:r>
              <a:rPr lang="ru-RU" sz="2400" dirty="0" smtClean="0"/>
              <a:t>Роль </a:t>
            </a:r>
            <a:r>
              <a:rPr lang="ru-RU" sz="2400" dirty="0"/>
              <a:t>t – важна в дальнейшем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9416" y="3796564"/>
            <a:ext cx="5886450" cy="2943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2640" y="1630658"/>
            <a:ext cx="5046015" cy="50771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95157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1344" y="117581"/>
            <a:ext cx="10363200" cy="1143000"/>
          </a:xfrm>
        </p:spPr>
        <p:txBody>
          <a:bodyPr>
            <a:normAutofit fontScale="90000"/>
          </a:bodyPr>
          <a:lstStyle/>
          <a:p>
            <a:r>
              <a:rPr lang="ru-RU" dirty="0"/>
              <a:t>Расширенный алгоритм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Евклида</a:t>
            </a:r>
            <a:r>
              <a:rPr lang="ru-RU" dirty="0"/>
              <a:t>. 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755802A-F3F7-4D19-9695-789C5DCD9E90}" type="datetime1">
              <a:rPr lang="ru-RU" smtClean="0"/>
              <a:pPr>
                <a:defRPr/>
              </a:pPr>
              <a:t>16.02.2019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8395586-F03A-48D1-94DF-16B239DF4FB5}" type="slidenum">
              <a:rPr lang="ru-RU" smtClean="0"/>
              <a:pPr>
                <a:defRPr/>
              </a:pPr>
              <a:t>19</a:t>
            </a:fld>
            <a:endParaRPr lang="ru-RU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3 </a:t>
            </a:r>
            <a:r>
              <a:rPr lang="ru-RU" dirty="0"/>
              <a:t>процесса (</a:t>
            </a:r>
            <a:r>
              <a:rPr lang="en-US" dirty="0"/>
              <a:t>r, s, </a:t>
            </a:r>
            <a:r>
              <a:rPr lang="en-US" dirty="0" smtClean="0"/>
              <a:t>t</a:t>
            </a:r>
            <a:r>
              <a:rPr lang="ru-RU" dirty="0" smtClean="0"/>
              <a:t>)</a:t>
            </a:r>
          </a:p>
          <a:p>
            <a:r>
              <a:rPr lang="ru-RU" dirty="0" smtClean="0"/>
              <a:t>Инициализация</a:t>
            </a:r>
            <a:r>
              <a:rPr lang="ru-RU" dirty="0"/>
              <a:t>: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en-US" dirty="0" smtClean="0"/>
              <a:t>r1=a</a:t>
            </a:r>
            <a:r>
              <a:rPr lang="en-US" dirty="0"/>
              <a:t>, r2=b s1=1,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en-US" dirty="0" smtClean="0"/>
              <a:t>s2=0 </a:t>
            </a:r>
            <a:r>
              <a:rPr lang="en-US" dirty="0"/>
              <a:t>t1=0, </a:t>
            </a:r>
            <a:r>
              <a:rPr lang="en-US" dirty="0" smtClean="0"/>
              <a:t>t2=1</a:t>
            </a:r>
            <a:r>
              <a:rPr lang="ru-RU" dirty="0" smtClean="0"/>
              <a:t>.</a:t>
            </a:r>
          </a:p>
          <a:p>
            <a:r>
              <a:rPr lang="ru-RU" dirty="0" smtClean="0"/>
              <a:t>Выход</a:t>
            </a:r>
            <a:r>
              <a:rPr lang="ru-RU" dirty="0"/>
              <a:t>: НОД(</a:t>
            </a:r>
            <a:r>
              <a:rPr lang="en-US" dirty="0" err="1"/>
              <a:t>a,b</a:t>
            </a:r>
            <a:r>
              <a:rPr lang="en-US" dirty="0"/>
              <a:t>)=r1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en-US" dirty="0" smtClean="0"/>
              <a:t>s=s1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en-US" dirty="0" smtClean="0"/>
              <a:t>t=t1</a:t>
            </a:r>
            <a:endParaRPr lang="ru-RU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79976" y="188641"/>
            <a:ext cx="5862241" cy="61089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50709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Арифметика целых чисел</a:t>
            </a:r>
            <a:endParaRPr lang="ru-RU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97BE773-30B4-4CAA-9627-4E15AB06505B}" type="datetime1">
              <a:rPr lang="ru-RU" smtClean="0"/>
              <a:pPr>
                <a:defRPr/>
              </a:pPr>
              <a:t>16.02.2019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8395586-F03A-48D1-94DF-16B239DF4FB5}" type="slidenum">
              <a:rPr lang="ru-RU" smtClean="0"/>
              <a:pPr>
                <a:defRPr/>
              </a:pPr>
              <a:t>2</a:t>
            </a:fld>
            <a:endParaRPr lang="ru-RU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Z  = {…, -3,-2,-1,0,1,2,3,…}</a:t>
            </a:r>
          </a:p>
          <a:p>
            <a:endParaRPr lang="ru-RU" dirty="0" smtClean="0"/>
          </a:p>
          <a:p>
            <a:r>
              <a:rPr lang="ru-RU" dirty="0" smtClean="0"/>
              <a:t>Операции над целыми числами</a:t>
            </a:r>
            <a:br>
              <a:rPr lang="ru-RU" dirty="0" smtClean="0"/>
            </a:br>
            <a:r>
              <a:rPr lang="ru-RU" dirty="0" smtClean="0"/>
              <a:t>(входы и выходы ∈</a:t>
            </a:r>
            <a:r>
              <a:rPr lang="en-US" dirty="0" smtClean="0"/>
              <a:t> Z)</a:t>
            </a:r>
            <a:endParaRPr lang="ru-RU" dirty="0"/>
          </a:p>
          <a:p>
            <a:r>
              <a:rPr lang="ru-RU" dirty="0" smtClean="0"/>
              <a:t>Унарные (один вход – один выход): </a:t>
            </a:r>
            <a:r>
              <a:rPr lang="ru-RU" dirty="0"/>
              <a:t>-</a:t>
            </a:r>
          </a:p>
          <a:p>
            <a:r>
              <a:rPr lang="ru-RU" dirty="0" smtClean="0"/>
              <a:t>Бинарные</a:t>
            </a:r>
            <a:r>
              <a:rPr lang="da-DK" dirty="0" smtClean="0"/>
              <a:t> </a:t>
            </a:r>
            <a:r>
              <a:rPr lang="ru-RU" dirty="0" smtClean="0"/>
              <a:t>(два входа – два выхода):</a:t>
            </a:r>
            <a:r>
              <a:rPr lang="da-DK" dirty="0" smtClean="0"/>
              <a:t> </a:t>
            </a:r>
            <a:r>
              <a:rPr lang="da-DK" dirty="0"/>
              <a:t>+,-,*, mod, div</a:t>
            </a:r>
          </a:p>
          <a:p>
            <a:r>
              <a:rPr lang="ru-RU" dirty="0" smtClean="0"/>
              <a:t>Деления </a:t>
            </a:r>
            <a:r>
              <a:rPr lang="da-DK" dirty="0"/>
              <a:t> </a:t>
            </a:r>
            <a:r>
              <a:rPr lang="ru-RU" dirty="0"/>
              <a:t>(два входа – два выхода</a:t>
            </a:r>
            <a:r>
              <a:rPr lang="ru-RU" dirty="0" smtClean="0"/>
              <a:t>):</a:t>
            </a:r>
            <a:r>
              <a:rPr lang="ru-RU" dirty="0"/>
              <a:t/>
            </a:r>
            <a:br>
              <a:rPr lang="ru-RU" dirty="0"/>
            </a:br>
            <a:r>
              <a:rPr lang="pt-BR" dirty="0" smtClean="0"/>
              <a:t>a/n </a:t>
            </a:r>
            <a:r>
              <a:rPr lang="pt-BR" dirty="0"/>
              <a:t>= q (r</a:t>
            </a:r>
            <a:r>
              <a:rPr lang="pt-BR" dirty="0" smtClean="0"/>
              <a:t>).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pt-BR" dirty="0" smtClean="0"/>
              <a:t>a </a:t>
            </a:r>
            <a:r>
              <a:rPr lang="pt-BR" dirty="0"/>
              <a:t>= </a:t>
            </a:r>
            <a:r>
              <a:rPr lang="pt-BR" dirty="0" smtClean="0"/>
              <a:t>q*</a:t>
            </a:r>
            <a:r>
              <a:rPr lang="pt-BR" dirty="0" err="1" smtClean="0"/>
              <a:t>n+r</a:t>
            </a:r>
            <a:r>
              <a:rPr lang="ru-RU" dirty="0" smtClean="0"/>
              <a:t>	   </a:t>
            </a:r>
            <a:r>
              <a:rPr lang="pt-BR" dirty="0" smtClean="0"/>
              <a:t>(</a:t>
            </a:r>
            <a:r>
              <a:rPr lang="pt-BR" dirty="0"/>
              <a:t>q – </a:t>
            </a:r>
            <a:r>
              <a:rPr lang="ru-RU" dirty="0" smtClean="0"/>
              <a:t>целое</a:t>
            </a:r>
            <a:r>
              <a:rPr lang="pt-BR" dirty="0" smtClean="0"/>
              <a:t>, </a:t>
            </a:r>
            <a:r>
              <a:rPr lang="pt-BR" dirty="0"/>
              <a:t>r – </a:t>
            </a:r>
            <a:r>
              <a:rPr lang="ru-RU" dirty="0" smtClean="0"/>
              <a:t>остаток</a:t>
            </a:r>
            <a:r>
              <a:rPr lang="pt-BR" dirty="0" smtClean="0"/>
              <a:t>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19084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Расширенный алгоритм Евклида.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Найти </a:t>
            </a:r>
            <a:r>
              <a:rPr lang="ru-RU" dirty="0"/>
              <a:t>НОД(</a:t>
            </a:r>
            <a:r>
              <a:rPr lang="ru-RU" dirty="0" err="1"/>
              <a:t>a,b</a:t>
            </a:r>
            <a:r>
              <a:rPr lang="ru-RU" dirty="0"/>
              <a:t>)=a*</a:t>
            </a:r>
            <a:r>
              <a:rPr lang="ru-RU" dirty="0" err="1"/>
              <a:t>s+b</a:t>
            </a:r>
            <a:r>
              <a:rPr lang="ru-RU" dirty="0"/>
              <a:t>*t. Примеры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448A390-9B6B-4298-B25D-A1368692D95F}" type="datetime1">
              <a:rPr lang="ru-RU" smtClean="0"/>
              <a:pPr>
                <a:defRPr/>
              </a:pPr>
              <a:t>16.02.2019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8395586-F03A-48D1-94DF-16B239DF4FB5}" type="slidenum">
              <a:rPr lang="ru-RU" smtClean="0"/>
              <a:pPr>
                <a:defRPr/>
              </a:pPr>
              <a:t>20</a:t>
            </a:fld>
            <a:endParaRPr lang="ru-RU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078547314"/>
              </p:ext>
            </p:extLst>
          </p:nvPr>
        </p:nvGraphicFramePr>
        <p:xfrm>
          <a:off x="1219200" y="1447800"/>
          <a:ext cx="10363200" cy="4820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36320"/>
                <a:gridCol w="1036320"/>
                <a:gridCol w="1036320"/>
                <a:gridCol w="1036320"/>
                <a:gridCol w="1036320"/>
                <a:gridCol w="1036320"/>
                <a:gridCol w="1036320"/>
                <a:gridCol w="1036320"/>
                <a:gridCol w="1036320"/>
                <a:gridCol w="1036320"/>
              </a:tblGrid>
              <a:tr h="370840">
                <a:tc gridSpan="10">
                  <a:txBody>
                    <a:bodyPr/>
                    <a:lstStyle/>
                    <a:p>
                      <a:r>
                        <a:rPr lang="ru-RU" dirty="0" smtClean="0"/>
                        <a:t>a = 161 и b = 28: найти НОД (a, b) и значения s и t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q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161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-5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-1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-5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-1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-5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-23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7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-1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6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-23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 gridSpan="10">
                  <a:txBody>
                    <a:bodyPr/>
                    <a:lstStyle/>
                    <a:p>
                      <a:r>
                        <a:rPr lang="ru-RU" dirty="0" smtClean="0"/>
                        <a:t>a = 17 и b = 0: найти НОД (a, b) и значения s и t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q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17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1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0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 gridSpan="10">
                  <a:txBody>
                    <a:bodyPr/>
                    <a:lstStyle/>
                    <a:p>
                      <a:r>
                        <a:rPr lang="ru-RU" dirty="0" smtClean="0"/>
                        <a:t>a = 0 и b = 45: найти НОД (a, b) и значения s и t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q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45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0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1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31922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Функция Эйлера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C7831E2-576D-4A08-845D-F97C3009CF4A}" type="datetime1">
              <a:rPr lang="ru-RU" smtClean="0"/>
              <a:pPr>
                <a:defRPr/>
              </a:pPr>
              <a:t>16.02.2019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8395586-F03A-48D1-94DF-16B239DF4FB5}" type="slidenum">
              <a:rPr lang="ru-RU" smtClean="0"/>
              <a:pPr>
                <a:defRPr/>
              </a:pPr>
              <a:t>21</a:t>
            </a:fld>
            <a:endParaRPr lang="ru-RU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/>
              <a:t>Функция Эйлера от числа m равна количеству чисел меньших m и взаимно простых с m:</a:t>
            </a:r>
          </a:p>
        </p:txBody>
      </p:sp>
    </p:spTree>
    <p:extLst>
      <p:ext uri="{BB962C8B-B14F-4D97-AF65-F5344CB8AC3E}">
        <p14:creationId xmlns:p14="http://schemas.microsoft.com/office/powerpoint/2010/main" val="278253024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C9A1A95-BC02-41BF-9E34-7B68E95545C4}" type="datetime1">
              <a:rPr lang="ru-RU" smtClean="0"/>
              <a:pPr>
                <a:defRPr/>
              </a:pPr>
              <a:t>16.02.2019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8395586-F03A-48D1-94DF-16B239DF4FB5}" type="slidenum">
              <a:rPr lang="ru-RU" smtClean="0"/>
              <a:pPr>
                <a:defRPr/>
              </a:pPr>
              <a:t>22</a:t>
            </a:fld>
            <a:endParaRPr lang="ru-RU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/>
              <a:t>Свойства функции Эйлера 1. если p — простое число. В частности, при n = 1 имеем 2. , если m и n взаимно просты. То есть Функция Эйлера </a:t>
            </a:r>
            <a:r>
              <a:rPr lang="ru-RU" dirty="0" err="1"/>
              <a:t>мультипликативна</a:t>
            </a:r>
            <a:r>
              <a:rPr lang="ru-RU" dirty="0"/>
              <a:t> 3. </a:t>
            </a:r>
          </a:p>
        </p:txBody>
      </p:sp>
    </p:spTree>
    <p:extLst>
      <p:ext uri="{BB962C8B-B14F-4D97-AF65-F5344CB8AC3E}">
        <p14:creationId xmlns:p14="http://schemas.microsoft.com/office/powerpoint/2010/main" val="183088255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Теорема Эйлера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ACE713F-3495-49C5-887F-689557C5616F}" type="datetime1">
              <a:rPr lang="ru-RU" smtClean="0"/>
              <a:pPr>
                <a:defRPr/>
              </a:pPr>
              <a:t>16.02.2019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8395586-F03A-48D1-94DF-16B239DF4FB5}" type="slidenum">
              <a:rPr lang="ru-RU" smtClean="0"/>
              <a:pPr>
                <a:defRPr/>
              </a:pPr>
              <a:t>23</a:t>
            </a:fld>
            <a:endParaRPr lang="ru-RU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Если </a:t>
            </a:r>
            <a:r>
              <a:rPr lang="ru-RU" dirty="0"/>
              <a:t>a и m взаимно просты, то </a:t>
            </a:r>
            <a:endParaRPr lang="ru-RU" dirty="0" smtClean="0"/>
          </a:p>
          <a:p>
            <a:endParaRPr lang="ru-RU" dirty="0" smtClean="0"/>
          </a:p>
          <a:p>
            <a:r>
              <a:rPr lang="en-US" dirty="0" smtClean="0"/>
              <a:t>a</a:t>
            </a:r>
            <a:r>
              <a:rPr lang="ru-RU" dirty="0" smtClean="0"/>
              <a:t> </a:t>
            </a:r>
            <a:r>
              <a:rPr lang="ru-RU" baseline="30000" dirty="0" err="1" smtClean="0"/>
              <a:t>ϕ </a:t>
            </a:r>
            <a:r>
              <a:rPr lang="ru-RU" baseline="30000" dirty="0" smtClean="0"/>
              <a:t>(</a:t>
            </a:r>
            <a:r>
              <a:rPr lang="ru-RU" baseline="30000" dirty="0" err="1" smtClean="0"/>
              <a:t>m</a:t>
            </a:r>
            <a:r>
              <a:rPr lang="ru-RU" baseline="30000" dirty="0" smtClean="0"/>
              <a:t>)</a:t>
            </a:r>
            <a:r>
              <a:rPr lang="ru-RU" dirty="0" smtClean="0"/>
              <a:t> =1 </a:t>
            </a:r>
            <a:r>
              <a:rPr lang="en-US" dirty="0" smtClean="0"/>
              <a:t>mod m</a:t>
            </a:r>
            <a:r>
              <a:rPr lang="el-GR" dirty="0" smtClean="0"/>
              <a:t> </a:t>
            </a:r>
            <a:endParaRPr lang="ru-RU" dirty="0" smtClean="0"/>
          </a:p>
          <a:p>
            <a:endParaRPr lang="ru-RU" dirty="0" smtClean="0"/>
          </a:p>
          <a:p>
            <a:r>
              <a:rPr lang="ru-RU" dirty="0" smtClean="0"/>
              <a:t>, </a:t>
            </a:r>
            <a:r>
              <a:rPr lang="ru-RU" dirty="0"/>
              <a:t>где ϕ (m) — функция Эйлера</a:t>
            </a:r>
          </a:p>
        </p:txBody>
      </p:sp>
    </p:spTree>
    <p:extLst>
      <p:ext uri="{BB962C8B-B14F-4D97-AF65-F5344CB8AC3E}">
        <p14:creationId xmlns:p14="http://schemas.microsoft.com/office/powerpoint/2010/main" val="2542695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Модульная арифметика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ru-RU" dirty="0" smtClean="0"/>
              <a:t>(при делении интересуемся только остатком) </a:t>
            </a:r>
            <a:endParaRPr lang="ru-RU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7A5DC55-8FBC-40E7-B33D-4C647FD3298B}" type="datetime1">
              <a:rPr lang="ru-RU" smtClean="0"/>
              <a:pPr>
                <a:defRPr/>
              </a:pPr>
              <a:t>16.02.2019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8395586-F03A-48D1-94DF-16B239DF4FB5}" type="slidenum">
              <a:rPr lang="ru-RU" smtClean="0"/>
              <a:pPr>
                <a:defRPr/>
              </a:pPr>
              <a:t>24</a:t>
            </a:fld>
            <a:endParaRPr lang="ru-RU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Бинарный </a:t>
            </a:r>
            <a:r>
              <a:rPr lang="ru-RU" dirty="0"/>
              <a:t>оператор </a:t>
            </a:r>
            <a:r>
              <a:rPr lang="ru-RU" dirty="0" err="1"/>
              <a:t>mod</a:t>
            </a:r>
            <a:r>
              <a:rPr lang="ru-RU" dirty="0"/>
              <a:t>  </a:t>
            </a:r>
            <a:endParaRPr lang="en-US" dirty="0" smtClean="0"/>
          </a:p>
          <a:p>
            <a:r>
              <a:rPr lang="ru-RU" dirty="0" err="1" smtClean="0"/>
              <a:t>a</a:t>
            </a:r>
            <a:r>
              <a:rPr lang="ru-RU" dirty="0" smtClean="0"/>
              <a:t> </a:t>
            </a:r>
            <a:r>
              <a:rPr lang="ru-RU" dirty="0" err="1"/>
              <a:t>mod</a:t>
            </a:r>
            <a:r>
              <a:rPr lang="ru-RU" dirty="0"/>
              <a:t> b – остаток от деления a на </a:t>
            </a:r>
            <a:r>
              <a:rPr lang="ru-RU" dirty="0" err="1"/>
              <a:t>b</a:t>
            </a:r>
            <a:r>
              <a:rPr lang="ru-RU" dirty="0"/>
              <a:t>  </a:t>
            </a:r>
            <a:endParaRPr lang="en-US" dirty="0" smtClean="0"/>
          </a:p>
          <a:p>
            <a:r>
              <a:rPr lang="ru-RU" dirty="0" smtClean="0"/>
              <a:t>Примеры</a:t>
            </a:r>
            <a:r>
              <a:rPr lang="ru-RU" dirty="0"/>
              <a:t>. 27 </a:t>
            </a:r>
            <a:r>
              <a:rPr lang="ru-RU" dirty="0" err="1"/>
              <a:t>mod</a:t>
            </a:r>
            <a:r>
              <a:rPr lang="ru-RU" dirty="0"/>
              <a:t> 5 = 2, 36 </a:t>
            </a:r>
            <a:r>
              <a:rPr lang="ru-RU" dirty="0" err="1"/>
              <a:t>mod</a:t>
            </a:r>
            <a:r>
              <a:rPr lang="ru-RU" dirty="0"/>
              <a:t> 12 = 0, –18 </a:t>
            </a:r>
            <a:r>
              <a:rPr lang="ru-RU" dirty="0" err="1"/>
              <a:t>mod</a:t>
            </a:r>
            <a:r>
              <a:rPr lang="ru-RU" dirty="0"/>
              <a:t> 14 = 10, –7 </a:t>
            </a:r>
            <a:r>
              <a:rPr lang="ru-RU" dirty="0" err="1"/>
              <a:t>mod</a:t>
            </a:r>
            <a:r>
              <a:rPr lang="ru-RU" dirty="0"/>
              <a:t> 10 = 3</a:t>
            </a:r>
          </a:p>
        </p:txBody>
      </p:sp>
    </p:spTree>
    <p:extLst>
      <p:ext uri="{BB962C8B-B14F-4D97-AF65-F5344CB8AC3E}">
        <p14:creationId xmlns:p14="http://schemas.microsoft.com/office/powerpoint/2010/main" val="3901968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Сравнения</a:t>
            </a:r>
            <a:endParaRPr lang="ru-RU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551D4C8-350A-4DE1-9681-63C39032C792}" type="datetime1">
              <a:rPr lang="ru-RU" smtClean="0"/>
              <a:pPr>
                <a:defRPr/>
              </a:pPr>
              <a:t>16.02.2019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8395586-F03A-48D1-94DF-16B239DF4FB5}" type="slidenum">
              <a:rPr lang="ru-RU" smtClean="0"/>
              <a:pPr>
                <a:defRPr/>
              </a:pPr>
              <a:t>25</a:t>
            </a:fld>
            <a:endParaRPr lang="ru-RU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Два </a:t>
            </a:r>
            <a:r>
              <a:rPr lang="ru-RU" dirty="0"/>
              <a:t>целых числа a и b сравнимы по модулю натурального числа n (или </a:t>
            </a:r>
            <a:r>
              <a:rPr lang="ru-RU" dirty="0" err="1"/>
              <a:t>равноостаточны</a:t>
            </a:r>
            <a:r>
              <a:rPr lang="ru-RU" dirty="0"/>
              <a:t> при делении на n), если при делении на n они дают одинаковые остатки.  </a:t>
            </a:r>
            <a:endParaRPr lang="en-US" dirty="0" smtClean="0"/>
          </a:p>
          <a:p>
            <a:r>
              <a:rPr lang="ru-RU" dirty="0" smtClean="0"/>
              <a:t>Утверждение </a:t>
            </a:r>
            <a:r>
              <a:rPr lang="ru-RU" dirty="0"/>
              <a:t>«a и b сравнимы по модулю n» записывают в виде:  </a:t>
            </a:r>
            <a:r>
              <a:rPr lang="en-US" dirty="0" smtClean="0"/>
              <a:t>a</a:t>
            </a:r>
            <a:r>
              <a:rPr lang="ru-RU" dirty="0" smtClean="0"/>
              <a:t>≡</a:t>
            </a:r>
            <a:r>
              <a:rPr lang="en-US" dirty="0" smtClean="0"/>
              <a:t>b mod n.</a:t>
            </a:r>
          </a:p>
          <a:p>
            <a:r>
              <a:rPr lang="ru-RU" dirty="0" smtClean="0"/>
              <a:t>Эквивалентные </a:t>
            </a:r>
            <a:r>
              <a:rPr lang="ru-RU" dirty="0"/>
              <a:t>формулировки: a и b сравнимы по модулю n, если их разность a - b делится на n без остатка, или если a может быть представлено в виде a = b + </a:t>
            </a:r>
            <a:r>
              <a:rPr lang="ru-RU" dirty="0" err="1"/>
              <a:t>kn</a:t>
            </a:r>
            <a:r>
              <a:rPr lang="ru-RU" dirty="0"/>
              <a:t>, где k — некоторое целое </a:t>
            </a:r>
            <a:r>
              <a:rPr lang="ru-RU" dirty="0" smtClean="0"/>
              <a:t>число</a:t>
            </a:r>
            <a:r>
              <a:rPr lang="en-US" dirty="0" smtClean="0"/>
              <a:t>.</a:t>
            </a:r>
          </a:p>
          <a:p>
            <a:r>
              <a:rPr lang="ru-RU" dirty="0" smtClean="0"/>
              <a:t>Пример</a:t>
            </a:r>
            <a:r>
              <a:rPr lang="ru-RU" dirty="0"/>
              <a:t>: 7 ≡ 4 (</a:t>
            </a:r>
            <a:r>
              <a:rPr lang="ru-RU" dirty="0" err="1"/>
              <a:t>mod</a:t>
            </a:r>
            <a:r>
              <a:rPr lang="ru-RU" dirty="0"/>
              <a:t> 3), 32 ≡ -10 (</a:t>
            </a:r>
            <a:r>
              <a:rPr lang="ru-RU" dirty="0" err="1"/>
              <a:t>mod</a:t>
            </a:r>
            <a:r>
              <a:rPr lang="ru-RU" dirty="0"/>
              <a:t> 7)</a:t>
            </a:r>
          </a:p>
        </p:txBody>
      </p:sp>
    </p:spTree>
    <p:extLst>
      <p:ext uri="{BB962C8B-B14F-4D97-AF65-F5344CB8AC3E}">
        <p14:creationId xmlns:p14="http://schemas.microsoft.com/office/powerpoint/2010/main" val="1575288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Свойства сравнений </a:t>
            </a:r>
            <a:endParaRPr lang="ru-RU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FCF575B-293C-4BCF-BA91-D9AD7AFC489C}" type="datetime1">
              <a:rPr lang="ru-RU" smtClean="0"/>
              <a:pPr>
                <a:defRPr/>
              </a:pPr>
              <a:t>16.02.2019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8395586-F03A-48D1-94DF-16B239DF4FB5}" type="slidenum">
              <a:rPr lang="ru-RU" smtClean="0"/>
              <a:pPr>
                <a:defRPr/>
              </a:pPr>
              <a:t>26</a:t>
            </a:fld>
            <a:endParaRPr lang="ru-RU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Отношение </a:t>
            </a:r>
            <a:r>
              <a:rPr lang="ru-RU" dirty="0"/>
              <a:t>сравнимости по модулю является отношением эквивалентности, т.к. оно: рефлексивно: </a:t>
            </a:r>
            <a:r>
              <a:rPr lang="en-US" dirty="0" smtClean="0"/>
              <a:t>a</a:t>
            </a:r>
            <a:r>
              <a:rPr lang="ru-RU" dirty="0" smtClean="0"/>
              <a:t>≡</a:t>
            </a:r>
            <a:r>
              <a:rPr lang="en-US" dirty="0" smtClean="0"/>
              <a:t>a mod n</a:t>
            </a:r>
          </a:p>
          <a:p>
            <a:r>
              <a:rPr lang="ru-RU" dirty="0" smtClean="0"/>
              <a:t>для </a:t>
            </a:r>
            <a:r>
              <a:rPr lang="ru-RU" dirty="0"/>
              <a:t>любого целого </a:t>
            </a:r>
            <a:r>
              <a:rPr lang="ru-RU" dirty="0" err="1"/>
              <a:t>a</a:t>
            </a:r>
            <a:r>
              <a:rPr lang="ru-RU" dirty="0"/>
              <a:t> </a:t>
            </a:r>
            <a:r>
              <a:rPr lang="ru-RU" dirty="0" smtClean="0"/>
              <a:t>симметрично</a:t>
            </a:r>
            <a:r>
              <a:rPr lang="en-US" dirty="0" smtClean="0"/>
              <a:t> </a:t>
            </a:r>
            <a:r>
              <a:rPr lang="ru-RU" dirty="0" smtClean="0"/>
              <a:t>если </a:t>
            </a:r>
            <a:r>
              <a:rPr lang="en-US" dirty="0" smtClean="0"/>
              <a:t>a</a:t>
            </a:r>
            <a:r>
              <a:rPr lang="ru-RU" dirty="0" smtClean="0"/>
              <a:t>≡</a:t>
            </a:r>
            <a:r>
              <a:rPr lang="en-US" dirty="0" smtClean="0"/>
              <a:t>b mod n </a:t>
            </a:r>
            <a:r>
              <a:rPr lang="ru-RU" dirty="0" smtClean="0"/>
              <a:t>то </a:t>
            </a:r>
            <a:r>
              <a:rPr lang="en-US" dirty="0" smtClean="0"/>
              <a:t>b</a:t>
            </a:r>
            <a:r>
              <a:rPr lang="ru-RU" dirty="0" smtClean="0"/>
              <a:t>≡</a:t>
            </a:r>
            <a:r>
              <a:rPr lang="en-US" dirty="0" smtClean="0"/>
              <a:t>a mod n</a:t>
            </a:r>
          </a:p>
          <a:p>
            <a:r>
              <a:rPr lang="ru-RU" dirty="0" smtClean="0"/>
              <a:t>транзитивно</a:t>
            </a:r>
            <a:r>
              <a:rPr lang="ru-RU" dirty="0"/>
              <a:t>: если </a:t>
            </a:r>
            <a:r>
              <a:rPr lang="en-US" dirty="0" smtClean="0"/>
              <a:t>a</a:t>
            </a:r>
            <a:r>
              <a:rPr lang="ru-RU" dirty="0" smtClean="0"/>
              <a:t>≡</a:t>
            </a:r>
            <a:r>
              <a:rPr lang="en-US" dirty="0" smtClean="0"/>
              <a:t>b mod n </a:t>
            </a:r>
            <a:r>
              <a:rPr lang="ru-RU" dirty="0" smtClean="0"/>
              <a:t>и </a:t>
            </a:r>
            <a:r>
              <a:rPr lang="en-US" dirty="0" smtClean="0"/>
              <a:t>b</a:t>
            </a:r>
            <a:r>
              <a:rPr lang="ru-RU" dirty="0" smtClean="0"/>
              <a:t>≡</a:t>
            </a:r>
            <a:r>
              <a:rPr lang="en-US" dirty="0" smtClean="0"/>
              <a:t>c mod n </a:t>
            </a:r>
            <a:r>
              <a:rPr lang="ru-RU" dirty="0" smtClean="0"/>
              <a:t>то </a:t>
            </a:r>
            <a:r>
              <a:rPr lang="en-US" dirty="0" smtClean="0"/>
              <a:t>a</a:t>
            </a:r>
            <a:r>
              <a:rPr lang="ru-RU" dirty="0" smtClean="0"/>
              <a:t>≡</a:t>
            </a:r>
            <a:r>
              <a:rPr lang="en-US" dirty="0" smtClean="0"/>
              <a:t>c mod. </a:t>
            </a:r>
          </a:p>
          <a:p>
            <a:r>
              <a:rPr lang="ru-RU" dirty="0" smtClean="0"/>
              <a:t>Любые </a:t>
            </a:r>
            <a:r>
              <a:rPr lang="ru-RU" dirty="0"/>
              <a:t>целые a и b сравнимы по модулю 1  </a:t>
            </a:r>
            <a:endParaRPr lang="en-US" dirty="0" smtClean="0"/>
          </a:p>
          <a:p>
            <a:r>
              <a:rPr lang="ru-RU" dirty="0" smtClean="0"/>
              <a:t>Для </a:t>
            </a:r>
            <a:r>
              <a:rPr lang="ru-RU" dirty="0"/>
              <a:t>того, чтобы числа a и b были сравнимы по модулю n, необходимо и достаточно, чтобы их разность делилась на n.</a:t>
            </a:r>
          </a:p>
        </p:txBody>
      </p:sp>
    </p:spTree>
    <p:extLst>
      <p:ext uri="{BB962C8B-B14F-4D97-AF65-F5344CB8AC3E}">
        <p14:creationId xmlns:p14="http://schemas.microsoft.com/office/powerpoint/2010/main" val="4214974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Свойства сравнений </a:t>
            </a:r>
            <a:endParaRPr lang="ru-RU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9084AB9-6930-40AE-95AB-F97B5F099BAE}" type="datetime1">
              <a:rPr lang="ru-RU" smtClean="0"/>
              <a:pPr>
                <a:defRPr/>
              </a:pPr>
              <a:t>16.02.2019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8395586-F03A-48D1-94DF-16B239DF4FB5}" type="slidenum">
              <a:rPr lang="ru-RU" smtClean="0"/>
              <a:pPr>
                <a:defRPr/>
              </a:pPr>
              <a:t>27</a:t>
            </a:fld>
            <a:endParaRPr lang="ru-RU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/>
              <a:t>Если </a:t>
            </a:r>
            <a:r>
              <a:rPr lang="en-US" dirty="0" smtClean="0"/>
              <a:t>a1</a:t>
            </a:r>
            <a:r>
              <a:rPr lang="ru-RU" dirty="0" smtClean="0"/>
              <a:t>≡</a:t>
            </a:r>
            <a:r>
              <a:rPr lang="en-US" dirty="0" smtClean="0"/>
              <a:t>b1 mod n </a:t>
            </a:r>
            <a:r>
              <a:rPr lang="ru-RU" dirty="0" smtClean="0"/>
              <a:t>и </a:t>
            </a:r>
            <a:r>
              <a:rPr lang="en-US" dirty="0" smtClean="0"/>
              <a:t>a2</a:t>
            </a:r>
            <a:r>
              <a:rPr lang="ru-RU" dirty="0" smtClean="0"/>
              <a:t>≡</a:t>
            </a:r>
            <a:r>
              <a:rPr lang="en-US" dirty="0" smtClean="0"/>
              <a:t>b2 mod n </a:t>
            </a:r>
            <a:r>
              <a:rPr lang="ru-RU" dirty="0" smtClean="0"/>
              <a:t>то:</a:t>
            </a:r>
            <a:br>
              <a:rPr lang="ru-RU" dirty="0" smtClean="0"/>
            </a:br>
            <a:r>
              <a:rPr lang="en-US" dirty="0" smtClean="0"/>
              <a:t>a1a2</a:t>
            </a:r>
            <a:r>
              <a:rPr lang="ru-RU" dirty="0" smtClean="0"/>
              <a:t>≡</a:t>
            </a:r>
            <a:r>
              <a:rPr lang="en-US" dirty="0" smtClean="0"/>
              <a:t>b1b2 mod n </a:t>
            </a:r>
            <a:r>
              <a:rPr lang="ru-RU" dirty="0" smtClean="0"/>
              <a:t>и </a:t>
            </a:r>
            <a:r>
              <a:rPr lang="en-US" dirty="0" smtClean="0"/>
              <a:t>a1</a:t>
            </a:r>
            <a:r>
              <a:rPr lang="ru-RU" dirty="0" smtClean="0"/>
              <a:t>+</a:t>
            </a:r>
            <a:r>
              <a:rPr lang="en-US" dirty="0" smtClean="0"/>
              <a:t>a2</a:t>
            </a:r>
            <a:r>
              <a:rPr lang="ru-RU" dirty="0" smtClean="0"/>
              <a:t>≡</a:t>
            </a:r>
            <a:r>
              <a:rPr lang="en-US" dirty="0" smtClean="0"/>
              <a:t>b1</a:t>
            </a:r>
            <a:r>
              <a:rPr lang="ru-RU" dirty="0" smtClean="0"/>
              <a:t>+</a:t>
            </a:r>
            <a:r>
              <a:rPr lang="en-US" dirty="0" smtClean="0"/>
              <a:t>b2 mod n</a:t>
            </a:r>
            <a:endParaRPr lang="ru-RU" dirty="0" smtClean="0"/>
          </a:p>
          <a:p>
            <a:endParaRPr lang="en-US" dirty="0" smtClean="0"/>
          </a:p>
          <a:p>
            <a:r>
              <a:rPr lang="ru-RU" dirty="0" smtClean="0"/>
              <a:t>Однако </a:t>
            </a:r>
            <a:r>
              <a:rPr lang="ru-RU" dirty="0"/>
              <a:t>нельзя делить друг на друга или на другие числа: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14≡20</a:t>
            </a:r>
            <a:r>
              <a:rPr lang="en-US" dirty="0" smtClean="0"/>
              <a:t> mod </a:t>
            </a:r>
            <a:r>
              <a:rPr lang="ru-RU" dirty="0" smtClean="0"/>
              <a:t>6</a:t>
            </a:r>
            <a:r>
              <a:rPr lang="en-US" dirty="0" smtClean="0"/>
              <a:t> </a:t>
            </a:r>
            <a:r>
              <a:rPr lang="ru-RU" dirty="0" smtClean="0"/>
              <a:t>≠ 7≡10</a:t>
            </a:r>
            <a:r>
              <a:rPr lang="en-US" dirty="0" smtClean="0"/>
              <a:t> mod </a:t>
            </a:r>
            <a:r>
              <a:rPr lang="ru-RU" dirty="0" smtClean="0"/>
              <a:t>6.</a:t>
            </a:r>
          </a:p>
          <a:p>
            <a:r>
              <a:rPr lang="ru-RU" dirty="0" smtClean="0"/>
              <a:t>Правила </a:t>
            </a:r>
            <a:r>
              <a:rPr lang="ru-RU" dirty="0"/>
              <a:t>сокращения </a:t>
            </a:r>
            <a:endParaRPr lang="ru-RU" dirty="0" smtClean="0"/>
          </a:p>
          <a:p>
            <a:pPr lvl="1"/>
            <a:r>
              <a:rPr lang="ru-RU" dirty="0" smtClean="0"/>
              <a:t>1</a:t>
            </a:r>
            <a:r>
              <a:rPr lang="ru-RU" dirty="0"/>
              <a:t>. Можно делить обе части сравнения на число, взаимно простое с модулем: если </a:t>
            </a:r>
            <a:r>
              <a:rPr lang="en-US" dirty="0" smtClean="0"/>
              <a:t>ac</a:t>
            </a:r>
            <a:r>
              <a:rPr lang="ru-RU" dirty="0" smtClean="0"/>
              <a:t>≡</a:t>
            </a:r>
            <a:r>
              <a:rPr lang="en-US" dirty="0" err="1" smtClean="0"/>
              <a:t>bc</a:t>
            </a:r>
            <a:r>
              <a:rPr lang="en-US" dirty="0" smtClean="0"/>
              <a:t> mod n </a:t>
            </a:r>
            <a:r>
              <a:rPr lang="ru-RU" dirty="0" smtClean="0"/>
              <a:t>и </a:t>
            </a:r>
            <a:r>
              <a:rPr lang="ru-RU" dirty="0"/>
              <a:t>НОД(</a:t>
            </a:r>
            <a:r>
              <a:rPr lang="ru-RU" dirty="0" err="1"/>
              <a:t>c,n</a:t>
            </a:r>
            <a:r>
              <a:rPr lang="ru-RU" dirty="0"/>
              <a:t>)=1, то </a:t>
            </a:r>
            <a:r>
              <a:rPr lang="en-US" dirty="0" smtClean="0"/>
              <a:t>a</a:t>
            </a:r>
            <a:r>
              <a:rPr lang="ru-RU" dirty="0" smtClean="0"/>
              <a:t>≡</a:t>
            </a:r>
            <a:r>
              <a:rPr lang="en-US" dirty="0" smtClean="0"/>
              <a:t>b mod n </a:t>
            </a:r>
            <a:r>
              <a:rPr lang="ru-RU" dirty="0" smtClean="0"/>
              <a:t>. </a:t>
            </a:r>
          </a:p>
          <a:p>
            <a:pPr lvl="1"/>
            <a:r>
              <a:rPr lang="ru-RU" dirty="0" smtClean="0"/>
              <a:t>2</a:t>
            </a:r>
            <a:r>
              <a:rPr lang="ru-RU" dirty="0"/>
              <a:t>. Можно одновременно разделить обе части сравнения и модуль на их общий делитель: если </a:t>
            </a:r>
            <a:r>
              <a:rPr lang="en-US" dirty="0" smtClean="0"/>
              <a:t>ac</a:t>
            </a:r>
            <a:r>
              <a:rPr lang="ru-RU" dirty="0" smtClean="0"/>
              <a:t>≡</a:t>
            </a:r>
            <a:r>
              <a:rPr lang="en-US" dirty="0" err="1" smtClean="0"/>
              <a:t>bc</a:t>
            </a:r>
            <a:r>
              <a:rPr lang="en-US" dirty="0" smtClean="0"/>
              <a:t> mod (</a:t>
            </a:r>
            <a:r>
              <a:rPr lang="en-US" dirty="0" err="1" smtClean="0"/>
              <a:t>nc</a:t>
            </a:r>
            <a:r>
              <a:rPr lang="en-US" dirty="0" smtClean="0"/>
              <a:t>) </a:t>
            </a:r>
            <a:r>
              <a:rPr lang="ru-RU" dirty="0" smtClean="0"/>
              <a:t>, </a:t>
            </a:r>
            <a:r>
              <a:rPr lang="ru-RU" dirty="0"/>
              <a:t>то </a:t>
            </a:r>
            <a:r>
              <a:rPr lang="en-US" dirty="0" smtClean="0"/>
              <a:t>a</a:t>
            </a:r>
            <a:r>
              <a:rPr lang="ru-RU" dirty="0" smtClean="0"/>
              <a:t>≡</a:t>
            </a:r>
            <a:r>
              <a:rPr lang="en-US" dirty="0" smtClean="0"/>
              <a:t>b mod (n) </a:t>
            </a:r>
            <a:endParaRPr lang="ru-RU" dirty="0" smtClean="0"/>
          </a:p>
          <a:p>
            <a:r>
              <a:rPr lang="ru-RU" dirty="0" smtClean="0"/>
              <a:t>Нельзя </a:t>
            </a:r>
            <a:r>
              <a:rPr lang="ru-RU" dirty="0"/>
              <a:t>выполнять операции со сравнениями, если их модули не совпадают.</a:t>
            </a:r>
          </a:p>
        </p:txBody>
      </p:sp>
    </p:spTree>
    <p:extLst>
      <p:ext uri="{BB962C8B-B14F-4D97-AF65-F5344CB8AC3E}">
        <p14:creationId xmlns:p14="http://schemas.microsoft.com/office/powerpoint/2010/main" val="3072776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Свойства сравнений </a:t>
            </a:r>
            <a:endParaRPr lang="ru-RU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C04BE0B-3A71-4555-AFEC-FDC4F34DA663}" type="datetime1">
              <a:rPr lang="ru-RU" smtClean="0"/>
              <a:pPr>
                <a:defRPr/>
              </a:pPr>
              <a:t>16.02.2019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8395586-F03A-48D1-94DF-16B239DF4FB5}" type="slidenum">
              <a:rPr lang="ru-RU" smtClean="0"/>
              <a:pPr>
                <a:defRPr/>
              </a:pPr>
              <a:t>28</a:t>
            </a:fld>
            <a:endParaRPr lang="ru-RU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Если </a:t>
            </a:r>
            <a:r>
              <a:rPr lang="ru-RU" dirty="0"/>
              <a:t>числа </a:t>
            </a:r>
            <a:r>
              <a:rPr lang="ru-RU" dirty="0" smtClean="0"/>
              <a:t>a1</a:t>
            </a:r>
            <a:r>
              <a:rPr lang="ru-RU" dirty="0"/>
              <a:t>, …, </a:t>
            </a:r>
            <a:r>
              <a:rPr lang="ru-RU" dirty="0" err="1"/>
              <a:t>an</a:t>
            </a:r>
            <a:r>
              <a:rPr lang="ru-RU" dirty="0"/>
              <a:t> и </a:t>
            </a:r>
            <a:r>
              <a:rPr lang="ru-RU" dirty="0" smtClean="0"/>
              <a:t>b1</a:t>
            </a:r>
            <a:r>
              <a:rPr lang="ru-RU" dirty="0"/>
              <a:t>, …, </a:t>
            </a:r>
            <a:r>
              <a:rPr lang="ru-RU" dirty="0" err="1"/>
              <a:t>bn</a:t>
            </a:r>
            <a:r>
              <a:rPr lang="ru-RU" dirty="0"/>
              <a:t> попарно сравнимы по модулю n, то их суммы </a:t>
            </a:r>
            <a:r>
              <a:rPr lang="ru-RU" dirty="0" smtClean="0"/>
              <a:t>a1</a:t>
            </a:r>
            <a:r>
              <a:rPr lang="ru-RU" dirty="0"/>
              <a:t>+ …+ </a:t>
            </a:r>
            <a:r>
              <a:rPr lang="ru-RU" dirty="0" err="1" smtClean="0"/>
              <a:t>an</a:t>
            </a:r>
            <a:r>
              <a:rPr lang="ru-RU" dirty="0" smtClean="0"/>
              <a:t> </a:t>
            </a:r>
            <a:r>
              <a:rPr lang="ru-RU" dirty="0"/>
              <a:t>и </a:t>
            </a:r>
            <a:r>
              <a:rPr lang="ru-RU" dirty="0" smtClean="0"/>
              <a:t>b1</a:t>
            </a:r>
            <a:r>
              <a:rPr lang="ru-RU" dirty="0"/>
              <a:t>+ …+ </a:t>
            </a:r>
            <a:r>
              <a:rPr lang="ru-RU" dirty="0" err="1" smtClean="0"/>
              <a:t>bn</a:t>
            </a:r>
            <a:r>
              <a:rPr lang="ru-RU" dirty="0"/>
              <a:t>, а также произведения </a:t>
            </a:r>
            <a:r>
              <a:rPr lang="ru-RU" dirty="0" smtClean="0"/>
              <a:t>a1 </a:t>
            </a:r>
            <a:r>
              <a:rPr lang="ru-RU" dirty="0"/>
              <a:t>… </a:t>
            </a:r>
            <a:r>
              <a:rPr lang="ru-RU" dirty="0" err="1" smtClean="0"/>
              <a:t>an</a:t>
            </a:r>
            <a:r>
              <a:rPr lang="ru-RU" dirty="0" smtClean="0"/>
              <a:t> </a:t>
            </a:r>
            <a:r>
              <a:rPr lang="ru-RU" dirty="0"/>
              <a:t>и </a:t>
            </a:r>
            <a:r>
              <a:rPr lang="ru-RU" dirty="0" smtClean="0"/>
              <a:t>b1 </a:t>
            </a:r>
            <a:r>
              <a:rPr lang="ru-RU" dirty="0"/>
              <a:t>… </a:t>
            </a:r>
            <a:r>
              <a:rPr lang="ru-RU" dirty="0" err="1" smtClean="0"/>
              <a:t>bn</a:t>
            </a:r>
            <a:r>
              <a:rPr lang="ru-RU" dirty="0" smtClean="0"/>
              <a:t> </a:t>
            </a:r>
            <a:r>
              <a:rPr lang="ru-RU" dirty="0"/>
              <a:t>тоже сравнимы по модулю n.  </a:t>
            </a:r>
            <a:endParaRPr lang="en-US" dirty="0" smtClean="0"/>
          </a:p>
          <a:p>
            <a:r>
              <a:rPr lang="ru-RU" dirty="0" smtClean="0"/>
              <a:t>Если </a:t>
            </a:r>
            <a:r>
              <a:rPr lang="ru-RU" dirty="0"/>
              <a:t>числа a и b сравнимы по модулю n, то их степени </a:t>
            </a:r>
            <a:r>
              <a:rPr lang="ru-RU" dirty="0" err="1" smtClean="0"/>
              <a:t>a</a:t>
            </a:r>
            <a:r>
              <a:rPr lang="en-US" dirty="0" smtClean="0"/>
              <a:t>^</a:t>
            </a:r>
            <a:r>
              <a:rPr lang="ru-RU" dirty="0" err="1" smtClean="0"/>
              <a:t>k</a:t>
            </a:r>
            <a:r>
              <a:rPr lang="ru-RU" dirty="0" smtClean="0"/>
              <a:t> </a:t>
            </a:r>
            <a:r>
              <a:rPr lang="ru-RU" dirty="0"/>
              <a:t>и </a:t>
            </a:r>
            <a:r>
              <a:rPr lang="ru-RU" dirty="0" err="1" smtClean="0"/>
              <a:t>b</a:t>
            </a:r>
            <a:r>
              <a:rPr lang="en-US" dirty="0" smtClean="0"/>
              <a:t>^</a:t>
            </a:r>
            <a:r>
              <a:rPr lang="ru-RU" dirty="0" err="1" smtClean="0"/>
              <a:t>k</a:t>
            </a:r>
            <a:r>
              <a:rPr lang="ru-RU" dirty="0" smtClean="0"/>
              <a:t> </a:t>
            </a:r>
            <a:r>
              <a:rPr lang="ru-RU" dirty="0"/>
              <a:t>тоже сравнимы по модулю n при любом натуральном k. </a:t>
            </a:r>
            <a:r>
              <a:rPr lang="ru-RU" dirty="0" smtClean="0"/>
              <a:t> </a:t>
            </a:r>
            <a:endParaRPr lang="en-US" dirty="0" smtClean="0"/>
          </a:p>
          <a:p>
            <a:r>
              <a:rPr lang="ru-RU" dirty="0" smtClean="0"/>
              <a:t>Если числа </a:t>
            </a:r>
            <a:r>
              <a:rPr lang="ru-RU" dirty="0" err="1" smtClean="0"/>
              <a:t>a</a:t>
            </a:r>
            <a:r>
              <a:rPr lang="ru-RU" dirty="0" smtClean="0"/>
              <a:t> и </a:t>
            </a:r>
            <a:r>
              <a:rPr lang="ru-RU" dirty="0" err="1" smtClean="0"/>
              <a:t>b</a:t>
            </a:r>
            <a:r>
              <a:rPr lang="ru-RU" dirty="0" smtClean="0"/>
              <a:t> сравнимы по модулю </a:t>
            </a:r>
            <a:r>
              <a:rPr lang="ru-RU" dirty="0" err="1" smtClean="0"/>
              <a:t>n</a:t>
            </a:r>
            <a:r>
              <a:rPr lang="ru-RU" dirty="0" smtClean="0"/>
              <a:t>, и </a:t>
            </a:r>
            <a:r>
              <a:rPr lang="ru-RU" dirty="0" err="1" smtClean="0"/>
              <a:t>n</a:t>
            </a:r>
            <a:r>
              <a:rPr lang="ru-RU" dirty="0" smtClean="0"/>
              <a:t> на делится на </a:t>
            </a:r>
            <a:r>
              <a:rPr lang="ru-RU" dirty="0" err="1" smtClean="0"/>
              <a:t>m</a:t>
            </a:r>
            <a:r>
              <a:rPr lang="ru-RU" dirty="0" smtClean="0"/>
              <a:t>, то </a:t>
            </a:r>
            <a:r>
              <a:rPr lang="ru-RU" dirty="0" err="1" smtClean="0"/>
              <a:t>a</a:t>
            </a:r>
            <a:r>
              <a:rPr lang="ru-RU" dirty="0" smtClean="0"/>
              <a:t> и </a:t>
            </a:r>
            <a:r>
              <a:rPr lang="ru-RU" dirty="0" err="1" smtClean="0"/>
              <a:t>b</a:t>
            </a:r>
            <a:r>
              <a:rPr lang="ru-RU" dirty="0" smtClean="0"/>
              <a:t> сравнимы по модулю </a:t>
            </a:r>
            <a:r>
              <a:rPr lang="ru-RU" dirty="0" err="1" smtClean="0"/>
              <a:t>m</a:t>
            </a:r>
            <a:r>
              <a:rPr lang="ru-RU" dirty="0" smtClean="0"/>
              <a:t>.  </a:t>
            </a:r>
            <a:endParaRPr lang="en-US" dirty="0" smtClean="0"/>
          </a:p>
          <a:p>
            <a:r>
              <a:rPr lang="ru-RU" dirty="0" smtClean="0"/>
              <a:t>Для того, чтобы числа </a:t>
            </a:r>
            <a:r>
              <a:rPr lang="ru-RU" dirty="0" err="1" smtClean="0"/>
              <a:t>a</a:t>
            </a:r>
            <a:r>
              <a:rPr lang="ru-RU" dirty="0" smtClean="0"/>
              <a:t> и </a:t>
            </a:r>
            <a:r>
              <a:rPr lang="ru-RU" dirty="0" err="1" smtClean="0"/>
              <a:t>b</a:t>
            </a:r>
            <a:r>
              <a:rPr lang="ru-RU" dirty="0" smtClean="0"/>
              <a:t> были сравнимы по модулю </a:t>
            </a:r>
            <a:r>
              <a:rPr lang="ru-RU" dirty="0" err="1" smtClean="0"/>
              <a:t>n</a:t>
            </a:r>
            <a:r>
              <a:rPr lang="ru-RU" dirty="0" smtClean="0"/>
              <a:t>, представленному в виде его канонического разложения на простые сомножители </a:t>
            </a:r>
            <a:r>
              <a:rPr lang="ru-RU" dirty="0" err="1" smtClean="0"/>
              <a:t>pi</a:t>
            </a:r>
            <a:r>
              <a:rPr lang="ru-RU" dirty="0" smtClean="0"/>
              <a:t>, необходимо и достаточно, чтобы </a:t>
            </a:r>
            <a:br>
              <a:rPr lang="ru-RU" dirty="0" smtClean="0"/>
            </a:br>
            <a:r>
              <a:rPr lang="en-US" dirty="0" smtClean="0"/>
              <a:t>a1</a:t>
            </a:r>
            <a:r>
              <a:rPr lang="ru-RU" dirty="0" smtClean="0"/>
              <a:t>≡</a:t>
            </a:r>
            <a:r>
              <a:rPr lang="en-US" dirty="0" smtClean="0"/>
              <a:t>b1 mod </a:t>
            </a:r>
            <a:r>
              <a:rPr lang="ru-RU" dirty="0" smtClean="0"/>
              <a:t>(</a:t>
            </a:r>
            <a:r>
              <a:rPr lang="en-US" dirty="0" err="1" smtClean="0"/>
              <a:t>pi^ai</a:t>
            </a:r>
            <a:r>
              <a:rPr lang="ru-RU" dirty="0" smtClean="0"/>
              <a:t>)</a:t>
            </a:r>
            <a:r>
              <a:rPr lang="en-US" dirty="0" smtClean="0"/>
              <a:t> </a:t>
            </a:r>
            <a:r>
              <a:rPr lang="ru-RU" dirty="0" smtClean="0"/>
              <a:t>, где </a:t>
            </a:r>
            <a:r>
              <a:rPr lang="en-US" dirty="0" err="1" smtClean="0"/>
              <a:t>i</a:t>
            </a:r>
            <a:r>
              <a:rPr lang="en-US" dirty="0" smtClean="0"/>
              <a:t>=1,2,3,…n.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04553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Операция деления: </a:t>
            </a:r>
            <a:r>
              <a:rPr lang="en-US" dirty="0"/>
              <a:t>a / n -&gt; (</a:t>
            </a:r>
            <a:r>
              <a:rPr lang="en-US" dirty="0" err="1"/>
              <a:t>q,r</a:t>
            </a:r>
            <a:r>
              <a:rPr lang="en-US" dirty="0"/>
              <a:t>), a = q*</a:t>
            </a:r>
            <a:r>
              <a:rPr lang="en-US" dirty="0" err="1"/>
              <a:t>n+r</a:t>
            </a:r>
            <a:endParaRPr lang="ru-RU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E65D027-D82D-405C-90ED-D2CA093F07C4}" type="datetime1">
              <a:rPr lang="ru-RU" smtClean="0"/>
              <a:pPr>
                <a:defRPr/>
              </a:pPr>
              <a:t>16.02.2019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8395586-F03A-48D1-94DF-16B239DF4FB5}" type="slidenum">
              <a:rPr lang="ru-RU" smtClean="0"/>
              <a:pPr>
                <a:defRPr/>
              </a:pPr>
              <a:t>3</a:t>
            </a:fld>
            <a:endParaRPr lang="ru-RU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В </a:t>
            </a:r>
            <a:r>
              <a:rPr lang="ru-RU" dirty="0"/>
              <a:t>криптографии</a:t>
            </a:r>
            <a:r>
              <a:rPr lang="ru-RU" dirty="0" smtClean="0"/>
              <a:t>:	</a:t>
            </a:r>
            <a:r>
              <a:rPr lang="en-US" dirty="0" smtClean="0"/>
              <a:t>n </a:t>
            </a:r>
            <a:r>
              <a:rPr lang="en-US" dirty="0"/>
              <a:t>&gt; 0</a:t>
            </a:r>
            <a:r>
              <a:rPr lang="en-US" dirty="0" smtClean="0"/>
              <a:t>,</a:t>
            </a:r>
            <a:r>
              <a:rPr lang="ru-RU" dirty="0" smtClean="0"/>
              <a:t>	</a:t>
            </a:r>
            <a:r>
              <a:rPr lang="en-US" dirty="0" smtClean="0"/>
              <a:t>r </a:t>
            </a:r>
            <a:r>
              <a:rPr lang="en-US" dirty="0"/>
              <a:t>≥ </a:t>
            </a:r>
            <a:r>
              <a:rPr lang="en-US" dirty="0" smtClean="0"/>
              <a:t>0</a:t>
            </a:r>
            <a:endParaRPr lang="ru-RU" dirty="0" smtClean="0"/>
          </a:p>
          <a:p>
            <a:r>
              <a:rPr lang="ru-RU" dirty="0" smtClean="0"/>
              <a:t>Пример:</a:t>
            </a:r>
          </a:p>
          <a:p>
            <a:r>
              <a:rPr lang="ru-RU" dirty="0" smtClean="0"/>
              <a:t>Разделить </a:t>
            </a:r>
            <a:r>
              <a:rPr lang="ru-RU" dirty="0"/>
              <a:t>255 на 11: </a:t>
            </a:r>
            <a:br>
              <a:rPr lang="ru-RU" dirty="0"/>
            </a:br>
            <a:r>
              <a:rPr lang="en-US" dirty="0" smtClean="0"/>
              <a:t>a=255</a:t>
            </a:r>
            <a:r>
              <a:rPr lang="en-US" dirty="0"/>
              <a:t>, n=11.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en-US" dirty="0" smtClean="0"/>
              <a:t>a=23*11+2</a:t>
            </a:r>
            <a:r>
              <a:rPr lang="en-US" dirty="0"/>
              <a:t>, </a:t>
            </a:r>
            <a:r>
              <a:rPr lang="ru-RU" dirty="0"/>
              <a:t>т.е. </a:t>
            </a:r>
            <a:r>
              <a:rPr lang="en-US" dirty="0" smtClean="0"/>
              <a:t>q=23,r=2</a:t>
            </a:r>
            <a:endParaRPr lang="ru-RU" dirty="0"/>
          </a:p>
          <a:p>
            <a:r>
              <a:rPr lang="ru-RU" dirty="0" smtClean="0"/>
              <a:t>а </a:t>
            </a:r>
            <a:r>
              <a:rPr lang="ru-RU" dirty="0"/>
              <a:t>если </a:t>
            </a:r>
            <a:r>
              <a:rPr lang="en-US" dirty="0"/>
              <a:t>r &lt; 0 </a:t>
            </a:r>
            <a:r>
              <a:rPr lang="en-US" dirty="0" smtClean="0"/>
              <a:t>?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тогда </a:t>
            </a:r>
            <a:r>
              <a:rPr lang="en-US" dirty="0"/>
              <a:t>q </a:t>
            </a:r>
            <a:r>
              <a:rPr lang="ru-RU" dirty="0"/>
              <a:t>⇒</a:t>
            </a:r>
            <a:r>
              <a:rPr lang="en-US" dirty="0" smtClean="0"/>
              <a:t> </a:t>
            </a:r>
            <a:r>
              <a:rPr lang="en-US" dirty="0"/>
              <a:t>q-1, r </a:t>
            </a:r>
            <a:r>
              <a:rPr lang="ru-RU" dirty="0"/>
              <a:t>⇒</a:t>
            </a:r>
            <a:r>
              <a:rPr lang="en-US" dirty="0" smtClean="0"/>
              <a:t> </a:t>
            </a:r>
            <a:r>
              <a:rPr lang="en-US" dirty="0" err="1" smtClean="0"/>
              <a:t>r+n</a:t>
            </a:r>
            <a:r>
              <a:rPr lang="en-US" dirty="0" smtClean="0"/>
              <a:t>:</a:t>
            </a:r>
          </a:p>
          <a:p>
            <a:r>
              <a:rPr lang="ru-RU" dirty="0" smtClean="0"/>
              <a:t>Пример:</a:t>
            </a:r>
            <a:r>
              <a:rPr lang="ru-RU" dirty="0"/>
              <a:t/>
            </a:r>
            <a:br>
              <a:rPr lang="ru-RU" dirty="0"/>
            </a:br>
            <a:r>
              <a:rPr lang="en-US" sz="2800" dirty="0" smtClean="0"/>
              <a:t>a</a:t>
            </a:r>
            <a:r>
              <a:rPr lang="en-US" sz="2800" dirty="0"/>
              <a:t>= -255, n = 11. 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>a </a:t>
            </a:r>
            <a:r>
              <a:rPr lang="en-US" sz="2800" dirty="0"/>
              <a:t>= (-23)*</a:t>
            </a:r>
            <a:r>
              <a:rPr lang="en-US" sz="2800" dirty="0" smtClean="0"/>
              <a:t>11 </a:t>
            </a:r>
            <a:r>
              <a:rPr lang="en-US" sz="2800" dirty="0"/>
              <a:t>– 2 ⇔ (-24)*11 + 9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548235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Элементы Теории делимости.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a </a:t>
            </a:r>
            <a:r>
              <a:rPr lang="ru-RU" dirty="0"/>
              <a:t>= q*n + r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E79A432-BAD9-42AB-A5A0-BEAB65C4DA7E}" type="datetime1">
              <a:rPr lang="ru-RU" smtClean="0"/>
              <a:pPr>
                <a:defRPr/>
              </a:pPr>
              <a:t>16.02.2019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8395586-F03A-48D1-94DF-16B239DF4FB5}" type="slidenum">
              <a:rPr lang="ru-RU" smtClean="0"/>
              <a:pPr>
                <a:defRPr/>
              </a:pPr>
              <a:t>4</a:t>
            </a:fld>
            <a:endParaRPr lang="ru-RU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ru-RU" dirty="0" smtClean="0"/>
              <a:t>Если </a:t>
            </a:r>
            <a:r>
              <a:rPr lang="ru-RU" dirty="0"/>
              <a:t>r = 0, a = q*n, то n делит </a:t>
            </a:r>
            <a:r>
              <a:rPr lang="ru-RU" dirty="0" smtClean="0"/>
              <a:t>a</a:t>
            </a:r>
            <a:r>
              <a:rPr lang="en-US" dirty="0" smtClean="0"/>
              <a:t> </a:t>
            </a:r>
            <a:r>
              <a:rPr lang="ru-RU" dirty="0" smtClean="0"/>
              <a:t>(</a:t>
            </a:r>
            <a:r>
              <a:rPr lang="ru-RU" dirty="0"/>
              <a:t>или «a делится без остатка на n»): n | a. </a:t>
            </a:r>
            <a:r>
              <a:rPr lang="ru-RU" dirty="0" smtClean="0"/>
              <a:t> </a:t>
            </a:r>
          </a:p>
          <a:p>
            <a:r>
              <a:rPr lang="ru-RU" dirty="0" smtClean="0"/>
              <a:t>Если </a:t>
            </a:r>
            <a:r>
              <a:rPr lang="ru-RU" dirty="0"/>
              <a:t>r ≠ 0 - не делит: n </a:t>
            </a:r>
            <a:r>
              <a:rPr lang="ru-RU" dirty="0" smtClean="0"/>
              <a:t>∤ </a:t>
            </a:r>
            <a:r>
              <a:rPr lang="ru-RU" dirty="0"/>
              <a:t>a  </a:t>
            </a:r>
            <a:endParaRPr lang="ru-RU" dirty="0" smtClean="0"/>
          </a:p>
          <a:p>
            <a:r>
              <a:rPr lang="ru-RU" dirty="0" smtClean="0"/>
              <a:t>Пример</a:t>
            </a:r>
            <a:r>
              <a:rPr lang="ru-RU" dirty="0"/>
              <a:t>: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ru-RU" dirty="0" smtClean="0"/>
              <a:t>4|8</a:t>
            </a:r>
            <a:r>
              <a:rPr lang="ru-RU" dirty="0"/>
              <a:t>, 11|(-22), -</a:t>
            </a:r>
            <a:r>
              <a:rPr lang="ru-RU" dirty="0" smtClean="0"/>
              <a:t>6|120;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ru-RU" dirty="0" smtClean="0"/>
              <a:t>4 </a:t>
            </a:r>
            <a:r>
              <a:rPr lang="ru-RU" dirty="0"/>
              <a:t>∤</a:t>
            </a:r>
            <a:r>
              <a:rPr lang="ru-RU" dirty="0" smtClean="0"/>
              <a:t> </a:t>
            </a:r>
            <a:r>
              <a:rPr lang="ru-RU" dirty="0"/>
              <a:t>9, 8 ∤ </a:t>
            </a:r>
            <a:r>
              <a:rPr lang="ru-RU" dirty="0" smtClean="0"/>
              <a:t>4</a:t>
            </a:r>
            <a:r>
              <a:rPr lang="ru-RU" dirty="0"/>
              <a:t>, 11 ∤</a:t>
            </a:r>
            <a:r>
              <a:rPr lang="ru-RU" dirty="0" smtClean="0"/>
              <a:t>( </a:t>
            </a:r>
            <a:r>
              <a:rPr lang="ru-RU" dirty="0"/>
              <a:t>-32</a:t>
            </a:r>
            <a:r>
              <a:rPr lang="ru-RU" dirty="0" smtClean="0"/>
              <a:t>). </a:t>
            </a:r>
          </a:p>
          <a:p>
            <a:r>
              <a:rPr lang="ru-RU" dirty="0" smtClean="0"/>
              <a:t>Свойства </a:t>
            </a:r>
            <a:r>
              <a:rPr lang="ru-RU" dirty="0"/>
              <a:t>теории делимости: </a:t>
            </a:r>
            <a:endParaRPr lang="ru-RU" dirty="0" smtClean="0"/>
          </a:p>
          <a:p>
            <a:pPr lvl="1"/>
            <a:r>
              <a:rPr lang="ru-RU" dirty="0" smtClean="0"/>
              <a:t>Свойство </a:t>
            </a:r>
            <a:r>
              <a:rPr lang="ru-RU" dirty="0"/>
              <a:t>1: если a|1, то a=±1. </a:t>
            </a:r>
            <a:endParaRPr lang="ru-RU" dirty="0" smtClean="0"/>
          </a:p>
          <a:p>
            <a:pPr lvl="1"/>
            <a:r>
              <a:rPr lang="ru-RU" dirty="0" smtClean="0"/>
              <a:t>Свойство </a:t>
            </a:r>
            <a:r>
              <a:rPr lang="ru-RU" dirty="0"/>
              <a:t>2: если </a:t>
            </a:r>
            <a:r>
              <a:rPr lang="ru-RU" dirty="0" err="1"/>
              <a:t>a|b</a:t>
            </a:r>
            <a:r>
              <a:rPr lang="ru-RU" dirty="0"/>
              <a:t> и </a:t>
            </a:r>
            <a:r>
              <a:rPr lang="ru-RU" dirty="0" err="1"/>
              <a:t>b|a</a:t>
            </a:r>
            <a:r>
              <a:rPr lang="ru-RU" dirty="0"/>
              <a:t>, то a=±b </a:t>
            </a:r>
            <a:endParaRPr lang="ru-RU" dirty="0" smtClean="0"/>
          </a:p>
          <a:p>
            <a:pPr lvl="1"/>
            <a:r>
              <a:rPr lang="ru-RU" dirty="0" smtClean="0"/>
              <a:t>Свойство </a:t>
            </a:r>
            <a:r>
              <a:rPr lang="ru-RU" dirty="0"/>
              <a:t>3: если </a:t>
            </a:r>
            <a:r>
              <a:rPr lang="ru-RU" dirty="0" err="1"/>
              <a:t>a|b</a:t>
            </a:r>
            <a:r>
              <a:rPr lang="ru-RU" dirty="0"/>
              <a:t> и </a:t>
            </a:r>
            <a:r>
              <a:rPr lang="ru-RU" dirty="0" err="1"/>
              <a:t>b|c</a:t>
            </a:r>
            <a:r>
              <a:rPr lang="ru-RU" dirty="0"/>
              <a:t>, то </a:t>
            </a:r>
            <a:r>
              <a:rPr lang="ru-RU" dirty="0" err="1"/>
              <a:t>a|c</a:t>
            </a:r>
            <a:r>
              <a:rPr lang="ru-RU" dirty="0"/>
              <a:t> </a:t>
            </a:r>
            <a:endParaRPr lang="ru-RU" dirty="0" smtClean="0"/>
          </a:p>
          <a:p>
            <a:pPr lvl="1"/>
            <a:r>
              <a:rPr lang="ru-RU" dirty="0" smtClean="0"/>
              <a:t>Свойство </a:t>
            </a:r>
            <a:r>
              <a:rPr lang="ru-RU" dirty="0"/>
              <a:t>4: если </a:t>
            </a:r>
            <a:r>
              <a:rPr lang="ru-RU" dirty="0" err="1"/>
              <a:t>a|b</a:t>
            </a:r>
            <a:r>
              <a:rPr lang="ru-RU" dirty="0"/>
              <a:t> и </a:t>
            </a:r>
            <a:r>
              <a:rPr lang="ru-RU" dirty="0" err="1"/>
              <a:t>a|c</a:t>
            </a:r>
            <a:r>
              <a:rPr lang="ru-RU" dirty="0"/>
              <a:t>, то a|(m × b + n × c), где m и n — произвольные целые числа.</a:t>
            </a:r>
          </a:p>
        </p:txBody>
      </p:sp>
    </p:spTree>
    <p:extLst>
      <p:ext uri="{BB962C8B-B14F-4D97-AF65-F5344CB8AC3E}">
        <p14:creationId xmlns:p14="http://schemas.microsoft.com/office/powerpoint/2010/main" val="1373973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Простые и составные числа.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740EE6F-F999-42D5-BE15-B30875EFE45B}" type="datetime1">
              <a:rPr lang="ru-RU" smtClean="0"/>
              <a:pPr>
                <a:defRPr/>
              </a:pPr>
              <a:t>16.02.2019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8395586-F03A-48D1-94DF-16B239DF4FB5}" type="slidenum">
              <a:rPr lang="ru-RU" smtClean="0"/>
              <a:pPr>
                <a:defRPr/>
              </a:pPr>
              <a:t>5</a:t>
            </a:fld>
            <a:endParaRPr lang="ru-RU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N </a:t>
            </a:r>
            <a:r>
              <a:rPr lang="ru-RU" dirty="0"/>
              <a:t>– множество натуральных </a:t>
            </a:r>
            <a:r>
              <a:rPr lang="ru-RU" dirty="0" smtClean="0"/>
              <a:t>чисел</a:t>
            </a:r>
            <a:endParaRPr lang="en-US" dirty="0" smtClean="0"/>
          </a:p>
          <a:p>
            <a:endParaRPr lang="en-US" dirty="0" smtClean="0"/>
          </a:p>
          <a:p>
            <a:r>
              <a:rPr lang="ru-RU" dirty="0" smtClean="0"/>
              <a:t>Простое </a:t>
            </a:r>
            <a:r>
              <a:rPr lang="ru-RU" dirty="0"/>
              <a:t>число – это натуральное число ( ∈ N),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ru-RU" dirty="0" smtClean="0"/>
              <a:t>которое </a:t>
            </a:r>
            <a:r>
              <a:rPr lang="ru-RU" dirty="0"/>
              <a:t>имеет ровно два натуральных делителя – 1 и самого </a:t>
            </a:r>
            <a:r>
              <a:rPr lang="ru-RU" dirty="0" smtClean="0"/>
              <a:t>себя</a:t>
            </a:r>
            <a:r>
              <a:rPr lang="en-US" dirty="0"/>
              <a:t>.</a:t>
            </a:r>
            <a:r>
              <a:rPr lang="ru-RU" dirty="0" smtClean="0"/>
              <a:t>  </a:t>
            </a:r>
            <a:endParaRPr lang="en-US" dirty="0" smtClean="0"/>
          </a:p>
          <a:p>
            <a:r>
              <a:rPr lang="ru-RU" dirty="0" smtClean="0"/>
              <a:t>В </a:t>
            </a:r>
            <a:r>
              <a:rPr lang="ru-RU" dirty="0"/>
              <a:t>противном случае число n (n ∈ N, n &gt; 1) – составное 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ru-RU" dirty="0" smtClean="0"/>
              <a:t>N </a:t>
            </a:r>
            <a:r>
              <a:rPr lang="ru-RU" dirty="0"/>
              <a:t>= {простые} ∪ {составные} ∪ {1}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ru-RU" dirty="0" smtClean="0"/>
              <a:t> </a:t>
            </a:r>
            <a:endParaRPr lang="en-US" dirty="0" smtClean="0"/>
          </a:p>
          <a:p>
            <a:r>
              <a:rPr lang="ru-RU" dirty="0" smtClean="0"/>
              <a:t>Начало </a:t>
            </a:r>
            <a:r>
              <a:rPr lang="ru-RU" dirty="0"/>
              <a:t>последовательности простых чисел: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ru-RU" dirty="0" smtClean="0"/>
              <a:t>2</a:t>
            </a:r>
            <a:r>
              <a:rPr lang="ru-RU" dirty="0"/>
              <a:t>, 3, 5, 7, 9, 11, 13, 17, 19, 23, 29, …</a:t>
            </a:r>
          </a:p>
        </p:txBody>
      </p:sp>
    </p:spTree>
    <p:extLst>
      <p:ext uri="{BB962C8B-B14F-4D97-AF65-F5344CB8AC3E}">
        <p14:creationId xmlns:p14="http://schemas.microsoft.com/office/powerpoint/2010/main" val="1633591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Простых чисел бесконечно много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D212EBD-0762-4DD3-AF1D-B13BAC1E6EB6}" type="datetime1">
              <a:rPr lang="ru-RU" smtClean="0"/>
              <a:pPr>
                <a:defRPr/>
              </a:pPr>
              <a:t>16.02.2019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8395586-F03A-48D1-94DF-16B239DF4FB5}" type="slidenum">
              <a:rPr lang="ru-RU" smtClean="0"/>
              <a:pPr>
                <a:defRPr/>
              </a:pPr>
              <a:t>6</a:t>
            </a:fld>
            <a:endParaRPr lang="ru-RU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Доказательство </a:t>
            </a:r>
            <a:r>
              <a:rPr lang="ru-RU" dirty="0"/>
              <a:t>Евклида: </a:t>
            </a:r>
            <a:endParaRPr lang="en-US" dirty="0" smtClean="0"/>
          </a:p>
          <a:p>
            <a:pPr lvl="1"/>
            <a:r>
              <a:rPr lang="ru-RU" dirty="0" smtClean="0"/>
              <a:t>Пусть </a:t>
            </a:r>
            <a:r>
              <a:rPr lang="ru-RU" dirty="0"/>
              <a:t>количество простых чисел конечно. </a:t>
            </a:r>
            <a:endParaRPr lang="en-US" dirty="0" smtClean="0"/>
          </a:p>
          <a:p>
            <a:pPr lvl="1"/>
            <a:r>
              <a:rPr lang="ru-RU" dirty="0" smtClean="0"/>
              <a:t>Перемножим </a:t>
            </a:r>
            <a:r>
              <a:rPr lang="ru-RU" dirty="0"/>
              <a:t>их и добавим к результату 1. </a:t>
            </a:r>
            <a:endParaRPr lang="en-US" dirty="0" smtClean="0"/>
          </a:p>
          <a:p>
            <a:pPr lvl="1"/>
            <a:r>
              <a:rPr lang="ru-RU" dirty="0" smtClean="0"/>
              <a:t>Полученное </a:t>
            </a:r>
            <a:r>
              <a:rPr lang="ru-RU" dirty="0"/>
              <a:t>число делится без остатка только на 1 и само себя, т.е. является </a:t>
            </a:r>
            <a:r>
              <a:rPr lang="ru-RU" dirty="0" smtClean="0"/>
              <a:t>простым</a:t>
            </a:r>
            <a:endParaRPr lang="en-US" dirty="0" smtClean="0"/>
          </a:p>
          <a:p>
            <a:endParaRPr lang="en-US" dirty="0"/>
          </a:p>
          <a:p>
            <a:r>
              <a:rPr lang="ru-RU" dirty="0" smtClean="0"/>
              <a:t>Теорема </a:t>
            </a:r>
            <a:r>
              <a:rPr lang="ru-RU" dirty="0"/>
              <a:t>о распределении простых </a:t>
            </a:r>
            <a:r>
              <a:rPr lang="ru-RU" dirty="0" smtClean="0"/>
              <a:t>чисел (без док.):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ru-RU" dirty="0" smtClean="0"/>
              <a:t>количество </a:t>
            </a:r>
            <a:r>
              <a:rPr lang="ru-RU" dirty="0"/>
              <a:t>простых чисел меньших n </a:t>
            </a:r>
            <a:r>
              <a:rPr lang="ru-RU" dirty="0" smtClean="0"/>
              <a:t>составляет  n </a:t>
            </a:r>
            <a:r>
              <a:rPr lang="ru-RU" dirty="0"/>
              <a:t>/ </a:t>
            </a:r>
            <a:r>
              <a:rPr lang="ru-RU" dirty="0" err="1"/>
              <a:t>ln</a:t>
            </a:r>
            <a:r>
              <a:rPr lang="ru-RU" dirty="0"/>
              <a:t>(n).</a:t>
            </a:r>
          </a:p>
        </p:txBody>
      </p:sp>
    </p:spTree>
    <p:extLst>
      <p:ext uri="{BB962C8B-B14F-4D97-AF65-F5344CB8AC3E}">
        <p14:creationId xmlns:p14="http://schemas.microsoft.com/office/powerpoint/2010/main" val="1111991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Некоторые свойства простых чисел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DC84452-D4A5-475B-B59A-C66DEC4FAC92}" type="datetime1">
              <a:rPr lang="ru-RU" smtClean="0"/>
              <a:pPr>
                <a:defRPr/>
              </a:pPr>
              <a:t>16.02.2019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8395586-F03A-48D1-94DF-16B239DF4FB5}" type="slidenum">
              <a:rPr lang="ru-RU" smtClean="0"/>
              <a:pPr>
                <a:defRPr/>
              </a:pPr>
              <a:t>7</a:t>
            </a:fld>
            <a:endParaRPr lang="ru-RU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Если </a:t>
            </a:r>
            <a:r>
              <a:rPr lang="ru-RU" dirty="0"/>
              <a:t>p — простое, и p | </a:t>
            </a:r>
            <a:r>
              <a:rPr lang="ru-RU" dirty="0" err="1"/>
              <a:t>ab</a:t>
            </a:r>
            <a:r>
              <a:rPr lang="ru-RU" dirty="0"/>
              <a:t>, то p | a или p | </a:t>
            </a:r>
            <a:r>
              <a:rPr lang="ru-RU" dirty="0" smtClean="0"/>
              <a:t>b. </a:t>
            </a:r>
          </a:p>
          <a:p>
            <a:r>
              <a:rPr lang="ru-RU" dirty="0" smtClean="0"/>
              <a:t>Всякое </a:t>
            </a:r>
            <a:r>
              <a:rPr lang="ru-RU" dirty="0"/>
              <a:t>простое число, большее 3, представимо в виде </a:t>
            </a:r>
            <a:r>
              <a:rPr lang="ru-RU" dirty="0" smtClean="0"/>
              <a:t>6k </a:t>
            </a:r>
            <a:r>
              <a:rPr lang="ru-RU" dirty="0"/>
              <a:t>+ 1 или </a:t>
            </a:r>
            <a:r>
              <a:rPr lang="ru-RU" dirty="0" smtClean="0"/>
              <a:t>6k </a:t>
            </a:r>
            <a:r>
              <a:rPr lang="ru-RU" dirty="0"/>
              <a:t>− 1, где k — некоторое натуральное </a:t>
            </a:r>
            <a:r>
              <a:rPr lang="ru-RU" dirty="0" smtClean="0"/>
              <a:t>число. </a:t>
            </a:r>
            <a:r>
              <a:rPr lang="ru-RU" dirty="0"/>
              <a:t> </a:t>
            </a:r>
            <a:endParaRPr lang="ru-RU" dirty="0" smtClean="0"/>
          </a:p>
          <a:p>
            <a:r>
              <a:rPr lang="ru-RU" dirty="0" smtClean="0"/>
              <a:t>Если </a:t>
            </a:r>
            <a:r>
              <a:rPr lang="ru-RU" b="1" dirty="0"/>
              <a:t>p</a:t>
            </a:r>
            <a:r>
              <a:rPr lang="ru-RU" dirty="0"/>
              <a:t> — простое, </a:t>
            </a:r>
            <a:r>
              <a:rPr lang="ru-RU" b="1" dirty="0" smtClean="0"/>
              <a:t>a</a:t>
            </a:r>
            <a:r>
              <a:rPr lang="ru-RU" dirty="0" smtClean="0"/>
              <a:t> </a:t>
            </a:r>
            <a:r>
              <a:rPr lang="ru-RU" dirty="0"/>
              <a:t>— натуральное, </a:t>
            </a:r>
            <a:r>
              <a:rPr lang="ru-RU" dirty="0" smtClean="0"/>
              <a:t>то a</a:t>
            </a:r>
            <a:r>
              <a:rPr lang="en-US" dirty="0" smtClean="0"/>
              <a:t>^(</a:t>
            </a:r>
            <a:r>
              <a:rPr lang="ru-RU" dirty="0" smtClean="0"/>
              <a:t>p </a:t>
            </a:r>
            <a:r>
              <a:rPr lang="ru-RU" dirty="0"/>
              <a:t>− </a:t>
            </a:r>
            <a:r>
              <a:rPr lang="ru-RU" dirty="0" smtClean="0"/>
              <a:t>a</a:t>
            </a:r>
            <a:r>
              <a:rPr lang="en-US" dirty="0" smtClean="0"/>
              <a:t>)</a:t>
            </a:r>
            <a:r>
              <a:rPr lang="ru-RU" dirty="0" smtClean="0"/>
              <a:t> </a:t>
            </a:r>
            <a:r>
              <a:rPr lang="ru-RU" dirty="0"/>
              <a:t>делится на p (малая теорема </a:t>
            </a:r>
            <a:r>
              <a:rPr lang="ru-RU" dirty="0" smtClean="0"/>
              <a:t>Ферма).</a:t>
            </a:r>
            <a:endParaRPr lang="en-US" dirty="0" smtClean="0"/>
          </a:p>
          <a:p>
            <a:r>
              <a:rPr lang="ru-RU" dirty="0" smtClean="0"/>
              <a:t>Если </a:t>
            </a:r>
            <a:r>
              <a:rPr lang="ru-RU" dirty="0"/>
              <a:t>n &gt; 1 — натуральное, то существует простое p, такое,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что </a:t>
            </a:r>
            <a:r>
              <a:rPr lang="ru-RU" dirty="0"/>
              <a:t>n &lt; p &lt; </a:t>
            </a:r>
            <a:r>
              <a:rPr lang="ru-RU" dirty="0" smtClean="0"/>
              <a:t>2n </a:t>
            </a:r>
            <a:r>
              <a:rPr lang="ru-RU" dirty="0"/>
              <a:t>(постулат Бертрана</a:t>
            </a:r>
            <a:r>
              <a:rPr lang="ru-RU" dirty="0" smtClean="0"/>
              <a:t>).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57751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Факторизация чисел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(</a:t>
            </a:r>
            <a:r>
              <a:rPr lang="ru-RU" dirty="0"/>
              <a:t>разложение на простые множители)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D39E2B1-5765-47D3-B63C-74B07FCCF736}" type="datetime1">
              <a:rPr lang="ru-RU" smtClean="0"/>
              <a:pPr>
                <a:defRPr/>
              </a:pPr>
              <a:t>16.02.2019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8395586-F03A-48D1-94DF-16B239DF4FB5}" type="slidenum">
              <a:rPr lang="ru-RU" smtClean="0"/>
              <a:pPr>
                <a:defRPr/>
              </a:pPr>
              <a:t>8</a:t>
            </a:fld>
            <a:endParaRPr lang="ru-RU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Основная </a:t>
            </a:r>
            <a:r>
              <a:rPr lang="ru-RU" dirty="0"/>
              <a:t>теорема </a:t>
            </a:r>
            <a:r>
              <a:rPr lang="ru-RU" dirty="0" smtClean="0"/>
              <a:t>арифметики</a:t>
            </a:r>
            <a:r>
              <a:rPr lang="en-US" dirty="0"/>
              <a:t>.</a:t>
            </a:r>
            <a:r>
              <a:rPr lang="ru-RU" dirty="0" smtClean="0"/>
              <a:t> </a:t>
            </a:r>
            <a:br>
              <a:rPr lang="ru-RU" dirty="0" smtClean="0"/>
            </a:br>
            <a:r>
              <a:rPr lang="ru-RU" dirty="0" smtClean="0"/>
              <a:t>Каждое </a:t>
            </a:r>
            <a:r>
              <a:rPr lang="ru-RU" dirty="0"/>
              <a:t>натуральное число n &gt; 1 представляется в </a:t>
            </a:r>
            <a:r>
              <a:rPr lang="ru-RU" dirty="0" smtClean="0"/>
              <a:t>виде</a:t>
            </a:r>
            <a:r>
              <a:rPr lang="en-US" dirty="0"/>
              <a:t>: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en-US" dirty="0" smtClean="0"/>
              <a:t>n=p1*p2*p3…</a:t>
            </a:r>
            <a:r>
              <a:rPr lang="en-US" dirty="0" err="1" smtClean="0"/>
              <a:t>pk</a:t>
            </a:r>
            <a:r>
              <a:rPr lang="ru-RU" dirty="0" smtClean="0"/>
              <a:t>, 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где </a:t>
            </a:r>
            <a:r>
              <a:rPr lang="en-US" dirty="0" smtClean="0"/>
              <a:t>p1*p2*p3…</a:t>
            </a:r>
            <a:r>
              <a:rPr lang="en-US" dirty="0" err="1" smtClean="0"/>
              <a:t>pk</a:t>
            </a:r>
            <a:r>
              <a:rPr lang="en-US" dirty="0" smtClean="0"/>
              <a:t> </a:t>
            </a:r>
            <a:r>
              <a:rPr lang="ru-RU" dirty="0" smtClean="0"/>
              <a:t>— </a:t>
            </a:r>
            <a:r>
              <a:rPr lang="ru-RU" dirty="0"/>
              <a:t>простые числа, причём такое представление единственно с точностью до порядка следования сомножителей.</a:t>
            </a:r>
          </a:p>
        </p:txBody>
      </p:sp>
    </p:spTree>
    <p:extLst>
      <p:ext uri="{BB962C8B-B14F-4D97-AF65-F5344CB8AC3E}">
        <p14:creationId xmlns:p14="http://schemas.microsoft.com/office/powerpoint/2010/main" val="887182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Факторизация чисел (разложение на простые множители)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073D695-A6B9-46F5-B037-807368ACA943}" type="datetime1">
              <a:rPr lang="ru-RU" smtClean="0"/>
              <a:pPr>
                <a:defRPr/>
              </a:pPr>
              <a:t>16.02.2019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8395586-F03A-48D1-94DF-16B239DF4FB5}" type="slidenum">
              <a:rPr lang="ru-RU" smtClean="0"/>
              <a:pPr>
                <a:defRPr/>
              </a:pPr>
              <a:t>9</a:t>
            </a:fld>
            <a:endParaRPr lang="ru-RU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Как </a:t>
            </a:r>
            <a:r>
              <a:rPr lang="ru-RU" dirty="0"/>
              <a:t>следствие: каждое натуральное число n единственным образом представимо в </a:t>
            </a:r>
            <a:r>
              <a:rPr lang="ru-RU" dirty="0" smtClean="0"/>
              <a:t>виде</a:t>
            </a:r>
            <a:r>
              <a:rPr lang="en-US" dirty="0" smtClean="0"/>
              <a:t>: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en-US" dirty="0" smtClean="0"/>
              <a:t>n=p1^(s1)*p2</a:t>
            </a:r>
            <a:r>
              <a:rPr lang="en-US" dirty="0"/>
              <a:t>^(</a:t>
            </a:r>
            <a:r>
              <a:rPr lang="en-US" dirty="0" smtClean="0"/>
              <a:t>s2)*p3</a:t>
            </a:r>
            <a:r>
              <a:rPr lang="en-US" dirty="0"/>
              <a:t>^(</a:t>
            </a:r>
            <a:r>
              <a:rPr lang="en-US" dirty="0" smtClean="0"/>
              <a:t>s3)…</a:t>
            </a:r>
            <a:r>
              <a:rPr lang="en-US" dirty="0" err="1" smtClean="0"/>
              <a:t>pk</a:t>
            </a:r>
            <a:r>
              <a:rPr lang="en-US" dirty="0"/>
              <a:t>^(</a:t>
            </a:r>
            <a:r>
              <a:rPr lang="en-US" dirty="0" err="1" smtClean="0"/>
              <a:t>sk</a:t>
            </a:r>
            <a:r>
              <a:rPr lang="en-US" dirty="0" smtClean="0"/>
              <a:t>)</a:t>
            </a:r>
            <a:r>
              <a:rPr lang="ru-RU" dirty="0" smtClean="0"/>
              <a:t>, 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>где </a:t>
            </a:r>
            <a:r>
              <a:rPr lang="en-US" dirty="0"/>
              <a:t>p1*p2*p3…</a:t>
            </a:r>
            <a:r>
              <a:rPr lang="en-US" dirty="0" err="1"/>
              <a:t>pk</a:t>
            </a:r>
            <a:r>
              <a:rPr lang="en-US" dirty="0"/>
              <a:t> </a:t>
            </a:r>
            <a:r>
              <a:rPr lang="en-US" dirty="0" smtClean="0"/>
              <a:t>– </a:t>
            </a:r>
            <a:r>
              <a:rPr lang="ru-RU" dirty="0" smtClean="0"/>
              <a:t>некоторые натуральные числа, </a:t>
            </a:r>
            <a:r>
              <a:rPr lang="en-US" dirty="0" smtClean="0"/>
              <a:t>p1*p2*p3…</a:t>
            </a:r>
            <a:r>
              <a:rPr lang="en-US" dirty="0" err="1" smtClean="0"/>
              <a:t>pk</a:t>
            </a:r>
            <a:r>
              <a:rPr lang="en-US" dirty="0" smtClean="0"/>
              <a:t> </a:t>
            </a:r>
            <a:r>
              <a:rPr lang="ru-RU" dirty="0"/>
              <a:t>— </a:t>
            </a:r>
            <a:r>
              <a:rPr lang="ru-RU" dirty="0" smtClean="0"/>
              <a:t>простые числа (несовпадающие).</a:t>
            </a:r>
            <a:endParaRPr lang="ru-RU" dirty="0"/>
          </a:p>
          <a:p>
            <a:endParaRPr lang="en-US" dirty="0"/>
          </a:p>
          <a:p>
            <a:r>
              <a:rPr lang="ru-RU" dirty="0" smtClean="0"/>
              <a:t>Такое </a:t>
            </a:r>
            <a:r>
              <a:rPr lang="ru-RU" dirty="0"/>
              <a:t>представление числа n называется его каноническим разложением на простые множители</a:t>
            </a:r>
          </a:p>
        </p:txBody>
      </p:sp>
    </p:spTree>
    <p:extLst>
      <p:ext uri="{BB962C8B-B14F-4D97-AF65-F5344CB8AC3E}">
        <p14:creationId xmlns:p14="http://schemas.microsoft.com/office/powerpoint/2010/main" val="3236102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145</TotalTime>
  <Words>1296</Words>
  <Application>Microsoft Office PowerPoint</Application>
  <PresentationFormat>Custom</PresentationFormat>
  <Paragraphs>337</Paragraphs>
  <Slides>28</Slides>
  <Notes>1</Notes>
  <HiddenSlides>2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29" baseType="lpstr">
      <vt:lpstr>Equity</vt:lpstr>
      <vt:lpstr> Элементы теории чисел</vt:lpstr>
      <vt:lpstr>Арифметика целых чисел</vt:lpstr>
      <vt:lpstr>Операция деления: a / n -&gt; (q,r), a = q*n+r</vt:lpstr>
      <vt:lpstr>Элементы Теории делимости.  a = q*n + r </vt:lpstr>
      <vt:lpstr>Простые и составные числа. </vt:lpstr>
      <vt:lpstr>Простых чисел бесконечно много </vt:lpstr>
      <vt:lpstr>Некоторые свойства простых чисел </vt:lpstr>
      <vt:lpstr>Факторизация чисел  (разложение на простые множители) </vt:lpstr>
      <vt:lpstr>Факторизация чисел (разложение на простые множители) </vt:lpstr>
      <vt:lpstr>Общие делители. </vt:lpstr>
      <vt:lpstr>(n, m) = НОД(n,m) и [n, m] = НОК(n,m) </vt:lpstr>
      <vt:lpstr>НОД(a1,a2,a3,…an )=</vt:lpstr>
      <vt:lpstr>PowerPoint Presentation</vt:lpstr>
      <vt:lpstr>Нахождение НОД(a, b).  Алгоритм Евклида </vt:lpstr>
      <vt:lpstr>Алгоритм Евклида (использует r1, r2) </vt:lpstr>
      <vt:lpstr>PowerPoint Presentation</vt:lpstr>
      <vt:lpstr>Расширенный алгоритм Евклида. Соотношение Безу </vt:lpstr>
      <vt:lpstr>Расширенный алгоритм Евклида</vt:lpstr>
      <vt:lpstr>Расширенный алгоритм  Евклида. </vt:lpstr>
      <vt:lpstr>Расширенный алгоритм Евклида.  Найти НОД(a,b)=a*s+b*t. Примеры</vt:lpstr>
      <vt:lpstr>Функция Эйлера</vt:lpstr>
      <vt:lpstr>PowerPoint Presentation</vt:lpstr>
      <vt:lpstr>Теорема Эйлера</vt:lpstr>
      <vt:lpstr>Модульная арифметика  (при делении интересуемся только остатком) </vt:lpstr>
      <vt:lpstr>Сравнения</vt:lpstr>
      <vt:lpstr>Свойства сравнений </vt:lpstr>
      <vt:lpstr>Свойства сравнений </vt:lpstr>
      <vt:lpstr>Свойства сравнений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Элементы теории чисел</dc:title>
  <dc:creator>Malvina</dc:creator>
  <cp:lastModifiedBy>Malvina</cp:lastModifiedBy>
  <cp:revision>21</cp:revision>
  <dcterms:modified xsi:type="dcterms:W3CDTF">2019-02-16T13:45:11Z</dcterms:modified>
</cp:coreProperties>
</file>